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Lst>
  <p:sldSz cy="6858000" cx="12192000"/>
  <p:notesSz cx="6858000" cy="9144000"/>
  <p:embeddedFontLst>
    <p:embeddedFont>
      <p:font typeface="Play"/>
      <p:regular r:id="rId134"/>
      <p:bold r:id="rId135"/>
    </p:embeddedFont>
    <p:embeddedFont>
      <p:font typeface="Roboto Medium"/>
      <p:regular r:id="rId136"/>
      <p:bold r:id="rId137"/>
      <p:italic r:id="rId138"/>
      <p:boldItalic r:id="rId139"/>
    </p:embeddedFont>
    <p:embeddedFont>
      <p:font typeface="Roboto"/>
      <p:regular r:id="rId140"/>
      <p:bold r:id="rId141"/>
      <p:italic r:id="rId142"/>
      <p:boldItalic r:id="rId143"/>
    </p:embeddedFont>
    <p:embeddedFont>
      <p:font typeface="Arial Narrow"/>
      <p:regular r:id="rId144"/>
      <p:bold r:id="rId145"/>
      <p:italic r:id="rId146"/>
      <p:boldItalic r:id="rId1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8" roundtripDataSignature="AMtx7mh92ZWkLbbgsSSxsHeTmtK0kSrG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21BEBE-D4CA-4C2C-B925-D069B9B2FFB4}">
  <a:tblStyle styleId="{B221BEBE-D4CA-4C2C-B925-D069B9B2FFB4}" styleName="Table_0">
    <a:wholeTbl>
      <a:tcTxStyle b="off" i="off">
        <a:font>
          <a:latin typeface="Arial"/>
          <a:ea typeface="Arial"/>
          <a:cs typeface="Arial"/>
        </a:font>
        <a:schemeClr val="lt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5"/>
          </a:solidFill>
        </a:fill>
      </a:tcStyle>
    </a:wholeTbl>
    <a:band1H>
      <a:tcTxStyle/>
      <a:tcStyle>
        <a:fill>
          <a:solidFill>
            <a:srgbClr val="726869"/>
          </a:solidFill>
        </a:fill>
      </a:tcStyle>
    </a:band1H>
    <a:band2H>
      <a:tcTxStyle/>
    </a:band2H>
    <a:band1V>
      <a:tcTxStyle/>
      <a:tcStyle>
        <a:fill>
          <a:solidFill>
            <a:srgbClr val="726869"/>
          </a:solidFill>
        </a:fill>
      </a:tcStyle>
    </a:band1V>
    <a:band2V>
      <a:tcTxStyle/>
    </a:band2V>
    <a:lastCol>
      <a:tcTxStyle b="on" i="off"/>
      <a:tcStyle>
        <a:tcBdr>
          <a:left>
            <a:ln cap="flat" cmpd="sng" w="25400">
              <a:solidFill>
                <a:schemeClr val="lt1"/>
              </a:solidFill>
              <a:prstDash val="solid"/>
              <a:round/>
              <a:headEnd len="sm" w="sm" type="none"/>
              <a:tailEnd len="sm" w="sm" type="none"/>
            </a:ln>
          </a:left>
        </a:tcBdr>
        <a:fill>
          <a:solidFill>
            <a:srgbClr val="726869"/>
          </a:solidFill>
        </a:fill>
      </a:tcStyle>
    </a:lastCol>
    <a:firstCol>
      <a:tcTxStyle b="on" i="off"/>
      <a:tcStyle>
        <a:tcBdr>
          <a:right>
            <a:ln cap="flat" cmpd="sng" w="25400">
              <a:solidFill>
                <a:schemeClr val="lt1"/>
              </a:solidFill>
              <a:prstDash val="solid"/>
              <a:round/>
              <a:headEnd len="sm" w="sm" type="none"/>
              <a:tailEnd len="sm" w="sm" type="none"/>
            </a:ln>
          </a:right>
        </a:tcBdr>
        <a:fill>
          <a:solidFill>
            <a:srgbClr val="726869"/>
          </a:solidFill>
        </a:fill>
      </a:tcStyle>
    </a:firstCol>
    <a:lastRow>
      <a:tcTxStyle b="on" i="off"/>
      <a:tcStyle>
        <a:tcBdr>
          <a:top>
            <a:ln cap="flat" cmpd="sng" w="25400">
              <a:solidFill>
                <a:schemeClr val="lt1"/>
              </a:solidFill>
              <a:prstDash val="solid"/>
              <a:round/>
              <a:headEnd len="sm" w="sm" type="none"/>
              <a:tailEnd len="sm" w="sm" type="none"/>
            </a:ln>
          </a:top>
        </a:tcBdr>
        <a:fill>
          <a:solidFill>
            <a:srgbClr val="5F5757"/>
          </a:solidFill>
        </a:fill>
      </a:tcStyle>
    </a:lastRow>
    <a:seCell>
      <a:tcTxStyle/>
      <a:tcStyle>
        <a:tcBdr>
          <a:left>
            <a:ln cap="flat" cmpd="sng" w="9525">
              <a:solidFill>
                <a:srgbClr val="000000">
                  <a:alpha val="0"/>
                </a:srgbClr>
              </a:solidFill>
              <a:prstDash val="solid"/>
              <a:round/>
              <a:headEnd len="sm" w="sm" type="none"/>
              <a:tailEnd len="sm" w="sm" type="none"/>
            </a:ln>
          </a:left>
        </a:tcBdr>
      </a:tcStyle>
    </a:seCell>
    <a:swCell>
      <a:tcTxStyle/>
      <a:tcStyle>
        <a:tcBdr>
          <a:right>
            <a:ln cap="flat" cmpd="sng" w="9525">
              <a:solidFill>
                <a:srgbClr val="000000">
                  <a:alpha val="0"/>
                </a:srgbClr>
              </a:solidFill>
              <a:prstDash val="solid"/>
              <a:round/>
              <a:headEnd len="sm" w="sm" type="none"/>
              <a:tailEnd len="sm" w="sm" type="none"/>
            </a:ln>
          </a:right>
        </a:tcBdr>
      </a:tcStyle>
    </a:swCell>
    <a:firstRow>
      <a:tcTxStyle b="on" i="off"/>
      <a:tcStyle>
        <a:tcBdr>
          <a:bottom>
            <a:ln cap="flat" cmpd="sng" w="25400">
              <a:solidFill>
                <a:schemeClr val="lt1"/>
              </a:solidFill>
              <a:prstDash val="solid"/>
              <a:round/>
              <a:headEnd len="sm" w="sm" type="none"/>
              <a:tailEnd len="sm" w="sm" type="none"/>
            </a:ln>
          </a:bottom>
        </a:tcBdr>
        <a:fill>
          <a:solidFill>
            <a:schemeClr val="dk1"/>
          </a:solidFill>
        </a:fill>
      </a:tcStyle>
    </a:firstRow>
    <a:neCell>
      <a:tcTxStyle/>
      <a:tcStyle>
        <a:tcBdr>
          <a:left>
            <a:ln cap="flat" cmpd="sng" w="9525">
              <a:solidFill>
                <a:srgbClr val="000000">
                  <a:alpha val="0"/>
                </a:srgbClr>
              </a:solidFill>
              <a:prstDash val="solid"/>
              <a:round/>
              <a:headEnd len="sm" w="sm" type="none"/>
              <a:tailEnd len="sm" w="sm" type="none"/>
            </a:ln>
          </a:left>
        </a:tcBdr>
      </a:tcStyle>
    </a:neCell>
    <a:nwCell>
      <a:tcTxStyle/>
      <a:tcStyle>
        <a:tcBdr>
          <a:right>
            <a:ln cap="flat" cmpd="sng" w="9525">
              <a:solidFill>
                <a:srgbClr val="000000">
                  <a:alpha val="0"/>
                </a:srgbClr>
              </a:solidFill>
              <a:prstDash val="solid"/>
              <a:round/>
              <a:headEnd len="sm" w="sm" type="none"/>
              <a:tailEnd len="sm" w="sm" type="none"/>
            </a:ln>
          </a:right>
        </a:tcBdr>
      </a:tcStyle>
    </a:nwCell>
  </a:tblStyle>
  <a:tblStyle styleId="{ED9FEDD3-EC89-4072-83F1-798A342021F8}" styleName="Table_1">
    <a:wholeTbl>
      <a:tcTxStyle b="off" i="off">
        <a:font>
          <a:latin typeface="Arial"/>
          <a:ea typeface="Arial"/>
          <a:cs typeface="Arial"/>
        </a:font>
        <a:schemeClr val="lt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6"/>
          </a:solidFill>
        </a:fill>
      </a:tcStyle>
    </a:wholeTbl>
    <a:band1H>
      <a:tcTxStyle/>
      <a:tcStyle>
        <a:fill>
          <a:solidFill>
            <a:srgbClr val="694949"/>
          </a:solidFill>
        </a:fill>
      </a:tcStyle>
    </a:band1H>
    <a:band2H>
      <a:tcTxStyle/>
    </a:band2H>
    <a:band1V>
      <a:tcTxStyle/>
      <a:tcStyle>
        <a:fill>
          <a:solidFill>
            <a:srgbClr val="694949"/>
          </a:solidFill>
        </a:fill>
      </a:tcStyle>
    </a:band1V>
    <a:band2V>
      <a:tcTxStyle/>
    </a:band2V>
    <a:lastCol>
      <a:tcTxStyle b="on" i="off"/>
      <a:tcStyle>
        <a:tcBdr>
          <a:left>
            <a:ln cap="flat" cmpd="sng" w="25400">
              <a:solidFill>
                <a:schemeClr val="lt1"/>
              </a:solidFill>
              <a:prstDash val="solid"/>
              <a:round/>
              <a:headEnd len="sm" w="sm" type="none"/>
              <a:tailEnd len="sm" w="sm" type="none"/>
            </a:ln>
          </a:left>
        </a:tcBdr>
        <a:fill>
          <a:solidFill>
            <a:srgbClr val="694949"/>
          </a:solidFill>
        </a:fill>
      </a:tcStyle>
    </a:lastCol>
    <a:firstCol>
      <a:tcTxStyle b="on" i="off"/>
      <a:tcStyle>
        <a:tcBdr>
          <a:right>
            <a:ln cap="flat" cmpd="sng" w="25400">
              <a:solidFill>
                <a:schemeClr val="lt1"/>
              </a:solidFill>
              <a:prstDash val="solid"/>
              <a:round/>
              <a:headEnd len="sm" w="sm" type="none"/>
              <a:tailEnd len="sm" w="sm" type="none"/>
            </a:ln>
          </a:right>
        </a:tcBdr>
        <a:fill>
          <a:solidFill>
            <a:srgbClr val="694949"/>
          </a:solidFill>
        </a:fill>
      </a:tcStyle>
    </a:firstCol>
    <a:lastRow>
      <a:tcTxStyle b="on" i="off"/>
      <a:tcStyle>
        <a:tcBdr>
          <a:top>
            <a:ln cap="flat" cmpd="sng" w="25400">
              <a:solidFill>
                <a:schemeClr val="lt1"/>
              </a:solidFill>
              <a:prstDash val="solid"/>
              <a:round/>
              <a:headEnd len="sm" w="sm" type="none"/>
              <a:tailEnd len="sm" w="sm" type="none"/>
            </a:ln>
          </a:top>
        </a:tcBdr>
        <a:fill>
          <a:solidFill>
            <a:srgbClr val="573D3D"/>
          </a:solidFill>
        </a:fill>
      </a:tcStyle>
    </a:lastRow>
    <a:seCell>
      <a:tcTxStyle/>
      <a:tcStyle>
        <a:tcBdr>
          <a:left>
            <a:ln cap="flat" cmpd="sng" w="9525">
              <a:solidFill>
                <a:srgbClr val="000000">
                  <a:alpha val="0"/>
                </a:srgbClr>
              </a:solidFill>
              <a:prstDash val="solid"/>
              <a:round/>
              <a:headEnd len="sm" w="sm" type="none"/>
              <a:tailEnd len="sm" w="sm" type="none"/>
            </a:ln>
          </a:left>
        </a:tcBdr>
      </a:tcStyle>
    </a:seCell>
    <a:swCell>
      <a:tcTxStyle/>
      <a:tcStyle>
        <a:tcBdr>
          <a:right>
            <a:ln cap="flat" cmpd="sng" w="9525">
              <a:solidFill>
                <a:srgbClr val="000000">
                  <a:alpha val="0"/>
                </a:srgbClr>
              </a:solidFill>
              <a:prstDash val="solid"/>
              <a:round/>
              <a:headEnd len="sm" w="sm" type="none"/>
              <a:tailEnd len="sm" w="sm" type="none"/>
            </a:ln>
          </a:right>
        </a:tcBdr>
      </a:tcStyle>
    </a:swCell>
    <a:firstRow>
      <a:tcTxStyle b="on" i="off"/>
      <a:tcStyle>
        <a:tcBdr>
          <a:bottom>
            <a:ln cap="flat" cmpd="sng" w="25400">
              <a:solidFill>
                <a:schemeClr val="lt1"/>
              </a:solidFill>
              <a:prstDash val="solid"/>
              <a:round/>
              <a:headEnd len="sm" w="sm" type="none"/>
              <a:tailEnd len="sm" w="sm" type="none"/>
            </a:ln>
          </a:bottom>
        </a:tcBdr>
        <a:fill>
          <a:solidFill>
            <a:schemeClr val="dk1"/>
          </a:solidFill>
        </a:fill>
      </a:tcStyle>
    </a:firstRow>
    <a:neCell>
      <a:tcTxStyle/>
      <a:tcStyle>
        <a:tcBdr>
          <a:left>
            <a:ln cap="flat" cmpd="sng" w="9525">
              <a:solidFill>
                <a:srgbClr val="000000">
                  <a:alpha val="0"/>
                </a:srgbClr>
              </a:solidFill>
              <a:prstDash val="solid"/>
              <a:round/>
              <a:headEnd len="sm" w="sm" type="none"/>
              <a:tailEnd len="sm" w="sm" type="none"/>
            </a:ln>
          </a:left>
        </a:tcBdr>
      </a:tcStyle>
    </a:neCell>
    <a:nwCell>
      <a:tcTxStyle/>
      <a:tcStyle>
        <a:tcBdr>
          <a:right>
            <a:ln cap="flat" cmpd="sng" w="9525">
              <a:solidFill>
                <a:srgbClr val="000000">
                  <a:alpha val="0"/>
                </a:srgbClr>
              </a:solidFill>
              <a:prstDash val="solid"/>
              <a:round/>
              <a:headEnd len="sm" w="sm" type="none"/>
              <a:tailEnd len="sm" w="sm" type="none"/>
            </a:ln>
          </a:right>
        </a:tcBdr>
      </a:tcStyle>
    </a:nwCell>
  </a:tblStyle>
  <a:tblStyle styleId="{954933F4-67DB-4AAA-B070-8241D8EE4692}" styleName="Table_2">
    <a:wholeTbl>
      <a:tcTxStyle b="off" i="off">
        <a:font>
          <a:latin typeface="Arial"/>
          <a:ea typeface="Arial"/>
          <a:cs typeface="Arial"/>
        </a:font>
        <a:schemeClr val="lt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4"/>
          </a:solidFill>
        </a:fill>
      </a:tcStyle>
    </a:wholeTbl>
    <a:band1H>
      <a:tcTxStyle/>
      <a:tcStyle>
        <a:fill>
          <a:solidFill>
            <a:srgbClr val="764D40"/>
          </a:solidFill>
        </a:fill>
      </a:tcStyle>
    </a:band1H>
    <a:band2H>
      <a:tcTxStyle/>
    </a:band2H>
    <a:band1V>
      <a:tcTxStyle/>
      <a:tcStyle>
        <a:fill>
          <a:solidFill>
            <a:srgbClr val="764D40"/>
          </a:solidFill>
        </a:fill>
      </a:tcStyle>
    </a:band1V>
    <a:band2V>
      <a:tcTxStyle/>
    </a:band2V>
    <a:lastCol>
      <a:tcTxStyle b="on" i="off"/>
      <a:tcStyle>
        <a:tcBdr>
          <a:left>
            <a:ln cap="flat" cmpd="sng" w="25400">
              <a:solidFill>
                <a:schemeClr val="lt1"/>
              </a:solidFill>
              <a:prstDash val="solid"/>
              <a:round/>
              <a:headEnd len="sm" w="sm" type="none"/>
              <a:tailEnd len="sm" w="sm" type="none"/>
            </a:ln>
          </a:left>
        </a:tcBdr>
        <a:fill>
          <a:solidFill>
            <a:srgbClr val="764D40"/>
          </a:solidFill>
        </a:fill>
      </a:tcStyle>
    </a:lastCol>
    <a:firstCol>
      <a:tcTxStyle b="on" i="off"/>
      <a:tcStyle>
        <a:tcBdr>
          <a:right>
            <a:ln cap="flat" cmpd="sng" w="25400">
              <a:solidFill>
                <a:schemeClr val="lt1"/>
              </a:solidFill>
              <a:prstDash val="solid"/>
              <a:round/>
              <a:headEnd len="sm" w="sm" type="none"/>
              <a:tailEnd len="sm" w="sm" type="none"/>
            </a:ln>
          </a:right>
        </a:tcBdr>
        <a:fill>
          <a:solidFill>
            <a:srgbClr val="764D40"/>
          </a:solidFill>
        </a:fill>
      </a:tcStyle>
    </a:firstCol>
    <a:lastRow>
      <a:tcTxStyle b="on" i="off"/>
      <a:tcStyle>
        <a:tcBdr>
          <a:top>
            <a:ln cap="flat" cmpd="sng" w="25400">
              <a:solidFill>
                <a:schemeClr val="lt1"/>
              </a:solidFill>
              <a:prstDash val="solid"/>
              <a:round/>
              <a:headEnd len="sm" w="sm" type="none"/>
              <a:tailEnd len="sm" w="sm" type="none"/>
            </a:ln>
          </a:top>
        </a:tcBdr>
        <a:fill>
          <a:solidFill>
            <a:srgbClr val="624035"/>
          </a:solidFill>
        </a:fill>
      </a:tcStyle>
    </a:lastRow>
    <a:seCell>
      <a:tcTxStyle/>
      <a:tcStyle>
        <a:tcBdr>
          <a:left>
            <a:ln cap="flat" cmpd="sng" w="9525">
              <a:solidFill>
                <a:srgbClr val="000000">
                  <a:alpha val="0"/>
                </a:srgbClr>
              </a:solidFill>
              <a:prstDash val="solid"/>
              <a:round/>
              <a:headEnd len="sm" w="sm" type="none"/>
              <a:tailEnd len="sm" w="sm" type="none"/>
            </a:ln>
          </a:left>
        </a:tcBdr>
      </a:tcStyle>
    </a:seCell>
    <a:swCell>
      <a:tcTxStyle/>
      <a:tcStyle>
        <a:tcBdr>
          <a:right>
            <a:ln cap="flat" cmpd="sng" w="9525">
              <a:solidFill>
                <a:srgbClr val="000000">
                  <a:alpha val="0"/>
                </a:srgbClr>
              </a:solidFill>
              <a:prstDash val="solid"/>
              <a:round/>
              <a:headEnd len="sm" w="sm" type="none"/>
              <a:tailEnd len="sm" w="sm" type="none"/>
            </a:ln>
          </a:right>
        </a:tcBdr>
      </a:tcStyle>
    </a:swCell>
    <a:firstRow>
      <a:tcTxStyle b="on" i="off"/>
      <a:tcStyle>
        <a:tcBdr>
          <a:bottom>
            <a:ln cap="flat" cmpd="sng" w="25400">
              <a:solidFill>
                <a:schemeClr val="lt1"/>
              </a:solidFill>
              <a:prstDash val="solid"/>
              <a:round/>
              <a:headEnd len="sm" w="sm" type="none"/>
              <a:tailEnd len="sm" w="sm" type="none"/>
            </a:ln>
          </a:bottom>
        </a:tcBdr>
        <a:fill>
          <a:solidFill>
            <a:schemeClr val="dk1"/>
          </a:solidFill>
        </a:fill>
      </a:tcStyle>
    </a:firstRow>
    <a:neCell>
      <a:tcTxStyle/>
      <a:tcStyle>
        <a:tcBdr>
          <a:left>
            <a:ln cap="flat" cmpd="sng" w="9525">
              <a:solidFill>
                <a:srgbClr val="000000">
                  <a:alpha val="0"/>
                </a:srgbClr>
              </a:solidFill>
              <a:prstDash val="solid"/>
              <a:round/>
              <a:headEnd len="sm" w="sm" type="none"/>
              <a:tailEnd len="sm" w="sm" type="none"/>
            </a:ln>
          </a:left>
        </a:tcBdr>
      </a:tcStyle>
    </a:neCell>
    <a:nwCell>
      <a:tcTxStyle/>
      <a:tcStyle>
        <a:tcBdr>
          <a:right>
            <a:ln cap="flat" cmpd="sng" w="9525">
              <a:solidFill>
                <a:srgbClr val="000000">
                  <a:alpha val="0"/>
                </a:srgbClr>
              </a:solidFill>
              <a:prstDash val="solid"/>
              <a:round/>
              <a:headEnd len="sm" w="sm" type="none"/>
              <a:tailEnd len="sm" w="sm" type="none"/>
            </a:ln>
          </a:right>
        </a:tcBdr>
      </a:tcStyle>
    </a:nwCell>
  </a:tblStyle>
  <a:tblStyle styleId="{88297E82-964C-410C-9D73-FDD9F2C066E2}" styleName="Table_3">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4"/>
              </a:solidFill>
              <a:prstDash val="solid"/>
              <a:round/>
              <a:headEnd len="sm" w="sm" type="none"/>
              <a:tailEnd len="sm" w="sm" type="none"/>
            </a:ln>
          </a:top>
          <a:bottom>
            <a:ln cap="flat" cmpd="sng" w="12700">
              <a:solidFill>
                <a:schemeClr val="accent4"/>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4">
              <a:alpha val="20000"/>
            </a:schemeClr>
          </a:solidFill>
        </a:fill>
      </a:tcStyle>
    </a:band1H>
    <a:band2H>
      <a:tcTxStyle/>
    </a:band2H>
    <a:band1V>
      <a:tcTxStyle/>
      <a:tcStyle>
        <a:fill>
          <a:solidFill>
            <a:schemeClr val="accent4">
              <a:alpha val="20000"/>
            </a:schemeClr>
          </a:solidFill>
        </a:fill>
      </a:tcStyle>
    </a:band1V>
    <a:band2V>
      <a:tcTxStyle/>
    </a:band2V>
    <a:lastCol>
      <a:tcTxStyle b="on" i="off"/>
    </a:lastCol>
    <a:firstCol>
      <a:tcTxStyle b="on" i="off"/>
    </a:firstCol>
    <a:lastRow>
      <a:tcTxStyle b="on" i="off"/>
      <a:tcStyle>
        <a:tcBdr>
          <a:top>
            <a:ln cap="flat" cmpd="sng" w="12700">
              <a:solidFill>
                <a:schemeClr val="accent4"/>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4"/>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426BB228-4FD7-4F06-B7B4-70E6B48DA059}" styleName="Table_4">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7E8E7"/>
          </a:solidFill>
        </a:fill>
      </a:tcStyle>
    </a:wholeTbl>
    <a:band1H>
      <a:tcTxStyle/>
      <a:tcStyle>
        <a:fill>
          <a:solidFill>
            <a:srgbClr val="EFCECA"/>
          </a:solidFill>
        </a:fill>
      </a:tcStyle>
    </a:band1H>
    <a:band2H>
      <a:tcTxStyle/>
    </a:band2H>
    <a:band1V>
      <a:tcTxStyle/>
      <a:tcStyle>
        <a:fill>
          <a:solidFill>
            <a:srgbClr val="EFCECA"/>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B2F93D6B-20D0-4253-B3B1-D04A2150CED5}" styleName="Table_5">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0EDEA"/>
          </a:solidFill>
        </a:fill>
      </a:tcStyle>
    </a:wholeTbl>
    <a:band1H>
      <a:tcTxStyle/>
      <a:tcStyle>
        <a:fill>
          <a:solidFill>
            <a:srgbClr val="DFDAD3"/>
          </a:solidFill>
        </a:fill>
      </a:tcStyle>
    </a:band1H>
    <a:band2H>
      <a:tcTxStyle/>
    </a:band2H>
    <a:band1V>
      <a:tcTxStyle/>
      <a:tcStyle>
        <a:fill>
          <a:solidFill>
            <a:srgbClr val="DFDAD3"/>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0EDEA"/>
          </a:solidFill>
        </a:fill>
      </a:tcStyle>
    </a:lastRow>
    <a:seCell>
      <a:tcTxStyle/>
    </a:seCell>
    <a:swCell>
      <a:tcTxStyle/>
    </a:swCell>
    <a:firstRow>
      <a:tcTxStyle b="on" i="off">
        <a:font>
          <a:latin typeface="Arial"/>
          <a:ea typeface="Arial"/>
          <a:cs typeface="Arial"/>
        </a:font>
        <a:schemeClr val="lt1"/>
      </a:tcTxStyle>
      <a:tcStyle>
        <a:fill>
          <a:solidFill>
            <a:schemeClr val="accent4"/>
          </a:solidFill>
        </a:fill>
      </a:tcStyle>
    </a:firstRow>
    <a:neCell>
      <a:tcTxStyle/>
    </a:neCell>
    <a:nwCell>
      <a:tcTxStyle/>
    </a:nwCell>
  </a:tblStyle>
  <a:tblStyle styleId="{98707F83-A9F9-4992-81B1-B8F92C5CDA62}" styleName="Table_6">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EEECED"/>
          </a:solidFill>
        </a:fill>
      </a:tcStyle>
    </a:wholeTbl>
    <a:band1H>
      <a:tcTxStyle/>
      <a:tcStyle>
        <a:fill>
          <a:solidFill>
            <a:srgbClr val="DBD8D8"/>
          </a:solidFill>
        </a:fill>
      </a:tcStyle>
    </a:band1H>
    <a:band2H>
      <a:tcTxStyle/>
    </a:band2H>
    <a:band1V>
      <a:tcTxStyle/>
      <a:tcStyle>
        <a:fill>
          <a:solidFill>
            <a:srgbClr val="DBD8D8"/>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EEECED"/>
          </a:solidFill>
        </a:fill>
      </a:tcStyle>
    </a:lastRow>
    <a:seCell>
      <a:tcTxStyle/>
    </a:seCell>
    <a:swCell>
      <a:tcTxStyle/>
    </a:swCell>
    <a:firstRow>
      <a:tcTxStyle b="on" i="off">
        <a:font>
          <a:latin typeface="Arial"/>
          <a:ea typeface="Arial"/>
          <a:cs typeface="Arial"/>
        </a:font>
        <a:schemeClr val="lt1"/>
      </a:tcTxStyle>
      <a:tcStyle>
        <a:fill>
          <a:solidFill>
            <a:schemeClr val="accent6"/>
          </a:solidFill>
        </a:fill>
      </a:tcStyle>
    </a:firstRow>
    <a:neCell>
      <a:tcTxStyle/>
    </a:neCell>
    <a:nwCell>
      <a:tcTxStyle/>
    </a:nwCell>
  </a:tblStyle>
  <a:tblStyle styleId="{F1A6E2CB-A2E3-4B44-80BD-BE348380F28F}" styleName="Table_7">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EDEA"/>
          </a:solidFill>
        </a:fill>
      </a:tcStyle>
    </a:wholeTbl>
    <a:band1H>
      <a:tcTxStyle/>
      <a:tcStyle>
        <a:fill>
          <a:solidFill>
            <a:srgbClr val="DFDAD3"/>
          </a:solidFill>
        </a:fill>
      </a:tcStyle>
    </a:band1H>
    <a:band2H>
      <a:tcTxStyle/>
    </a:band2H>
    <a:band1V>
      <a:tcTxStyle/>
      <a:tcStyle>
        <a:fill>
          <a:solidFill>
            <a:srgbClr val="DFDAD3"/>
          </a:solidFill>
        </a:fill>
      </a:tcStyle>
    </a:band1V>
    <a:band2V>
      <a:tcTxStyle/>
    </a:band2V>
    <a:lastCol>
      <a:tcTxStyle b="on" i="off">
        <a:font>
          <a:latin typeface="Arial"/>
          <a:ea typeface="Arial"/>
          <a:cs typeface="Arial"/>
        </a:font>
        <a:schemeClr val="lt1"/>
      </a:tcTxStyle>
      <a:tcStyle>
        <a:fill>
          <a:solidFill>
            <a:schemeClr val="accent3"/>
          </a:solidFill>
        </a:fill>
      </a:tcStyle>
    </a:lastCol>
    <a:firstCol>
      <a:tcTxStyle b="on" i="off">
        <a:font>
          <a:latin typeface="Arial"/>
          <a:ea typeface="Arial"/>
          <a:cs typeface="Arial"/>
        </a:font>
        <a:schemeClr val="lt1"/>
      </a:tcTxStyle>
      <a:tcStyle>
        <a:fill>
          <a:solidFill>
            <a:schemeClr val="accent3"/>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148" Type="http://customschemas.google.com/relationships/presentationmetadata" Target="metadata"/><Relationship Id="rId9" Type="http://schemas.openxmlformats.org/officeDocument/2006/relationships/slide" Target="slides/slide4.xml"/><Relationship Id="rId143" Type="http://schemas.openxmlformats.org/officeDocument/2006/relationships/font" Target="fonts/Roboto-boldItalic.fntdata"/><Relationship Id="rId142" Type="http://schemas.openxmlformats.org/officeDocument/2006/relationships/font" Target="fonts/Roboto-italic.fntdata"/><Relationship Id="rId141" Type="http://schemas.openxmlformats.org/officeDocument/2006/relationships/font" Target="fonts/Roboto-bold.fntdata"/><Relationship Id="rId140" Type="http://schemas.openxmlformats.org/officeDocument/2006/relationships/font" Target="fonts/Roboto-regular.fntdata"/><Relationship Id="rId5" Type="http://schemas.openxmlformats.org/officeDocument/2006/relationships/notesMaster" Target="notesMasters/notesMaster1.xml"/><Relationship Id="rId147" Type="http://schemas.openxmlformats.org/officeDocument/2006/relationships/font" Target="fonts/ArialNarrow-boldItalic.fntdata"/><Relationship Id="rId6" Type="http://schemas.openxmlformats.org/officeDocument/2006/relationships/slide" Target="slides/slide1.xml"/><Relationship Id="rId146" Type="http://schemas.openxmlformats.org/officeDocument/2006/relationships/font" Target="fonts/ArialNarrow-italic.fntdata"/><Relationship Id="rId7" Type="http://schemas.openxmlformats.org/officeDocument/2006/relationships/slide" Target="slides/slide2.xml"/><Relationship Id="rId145" Type="http://schemas.openxmlformats.org/officeDocument/2006/relationships/font" Target="fonts/ArialNarrow-bold.fntdata"/><Relationship Id="rId8" Type="http://schemas.openxmlformats.org/officeDocument/2006/relationships/slide" Target="slides/slide3.xml"/><Relationship Id="rId144" Type="http://schemas.openxmlformats.org/officeDocument/2006/relationships/font" Target="fonts/ArialNarrow-regular.fntdata"/><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font" Target="fonts/RobotoMedium-boldItalic.fntdata"/><Relationship Id="rId138" Type="http://schemas.openxmlformats.org/officeDocument/2006/relationships/font" Target="fonts/RobotoMedium-italic.fntdata"/><Relationship Id="rId137" Type="http://schemas.openxmlformats.org/officeDocument/2006/relationships/font" Target="fonts/RobotoMedium-bold.fntdata"/><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font" Target="fonts/RobotoMedium-regular.fntdata"/><Relationship Id="rId135" Type="http://schemas.openxmlformats.org/officeDocument/2006/relationships/font" Target="fonts/Play-bold.fntdata"/><Relationship Id="rId134" Type="http://schemas.openxmlformats.org/officeDocument/2006/relationships/font" Target="fonts/Play-regular.fntdata"/><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54" name="Google Shape;25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1" name="Google Shape;1191;p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192" name="Google Shape;1192;p9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0" name="Google Shape;1200;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201" name="Google Shape;1201;p9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9" name="Google Shape;1209;p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210" name="Google Shape;1210;p9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8" name="Google Shape;1218;p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219" name="Google Shape;1219;p9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7" name="Google Shape;1227;p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228" name="Google Shape;1228;p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2" name="Google Shape;1252;p1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253" name="Google Shape;1253;p10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1" name="Google Shape;1261;p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262" name="Google Shape;1262;p1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0" name="Google Shape;1270;p1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271" name="Google Shape;1271;p10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6" name="Google Shape;1296;p1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297" name="Google Shape;1297;p10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5" name="Google Shape;1305;p1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306" name="Google Shape;1306;p10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63" name="Google Shape;26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4" name="Google Shape;1314;p10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315" name="Google Shape;1315;p10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g38ed243ce43_3_8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23" name="Google Shape;1323;g38ed243ce43_3_8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4" name="Google Shape;1324;g38ed243ce43_3_8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2" name="Shape 1332"/>
        <p:cNvGrpSpPr/>
        <p:nvPr/>
      </p:nvGrpSpPr>
      <p:grpSpPr>
        <a:xfrm>
          <a:off x="0" y="0"/>
          <a:ext cx="0" cy="0"/>
          <a:chOff x="0" y="0"/>
          <a:chExt cx="0" cy="0"/>
        </a:xfrm>
      </p:grpSpPr>
      <p:sp>
        <p:nvSpPr>
          <p:cNvPr id="1333" name="Google Shape;1333;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4" name="Google Shape;1334;p1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335" name="Google Shape;1335;p10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3" name="Google Shape;1343;p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344" name="Google Shape;1344;p10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0" name="Shape 1350"/>
        <p:cNvGrpSpPr/>
        <p:nvPr/>
      </p:nvGrpSpPr>
      <p:grpSpPr>
        <a:xfrm>
          <a:off x="0" y="0"/>
          <a:ext cx="0" cy="0"/>
          <a:chOff x="0" y="0"/>
          <a:chExt cx="0" cy="0"/>
        </a:xfrm>
      </p:grpSpPr>
      <p:sp>
        <p:nvSpPr>
          <p:cNvPr id="1351" name="Google Shape;1351;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2" name="Google Shape;1352;p1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353" name="Google Shape;1353;p10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p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1" name="Google Shape;1361;p1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362" name="Google Shape;1362;p1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p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1" name="Google Shape;1371;p1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372" name="Google Shape;1372;p1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p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1" name="Google Shape;1381;p1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382" name="Google Shape;1382;p1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9" name="Shape 1389"/>
        <p:cNvGrpSpPr/>
        <p:nvPr/>
      </p:nvGrpSpPr>
      <p:grpSpPr>
        <a:xfrm>
          <a:off x="0" y="0"/>
          <a:ext cx="0" cy="0"/>
          <a:chOff x="0" y="0"/>
          <a:chExt cx="0" cy="0"/>
        </a:xfrm>
      </p:grpSpPr>
      <p:sp>
        <p:nvSpPr>
          <p:cNvPr id="1390" name="Google Shape;1390;p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1" name="Google Shape;1391;p1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392" name="Google Shape;1392;p1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9" name="Shape 1399"/>
        <p:cNvGrpSpPr/>
        <p:nvPr/>
      </p:nvGrpSpPr>
      <p:grpSpPr>
        <a:xfrm>
          <a:off x="0" y="0"/>
          <a:ext cx="0" cy="0"/>
          <a:chOff x="0" y="0"/>
          <a:chExt cx="0" cy="0"/>
        </a:xfrm>
      </p:grpSpPr>
      <p:sp>
        <p:nvSpPr>
          <p:cNvPr id="1400" name="Google Shape;1400;p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1" name="Google Shape;1401;p1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402" name="Google Shape;1402;p1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72" name="Google Shape;27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p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0" name="Google Shape;1410;p1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411" name="Google Shape;1411;p1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7" name="Shape 1417"/>
        <p:cNvGrpSpPr/>
        <p:nvPr/>
      </p:nvGrpSpPr>
      <p:grpSpPr>
        <a:xfrm>
          <a:off x="0" y="0"/>
          <a:ext cx="0" cy="0"/>
          <a:chOff x="0" y="0"/>
          <a:chExt cx="0" cy="0"/>
        </a:xfrm>
      </p:grpSpPr>
      <p:sp>
        <p:nvSpPr>
          <p:cNvPr id="1418" name="Google Shape;1418;p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9" name="Google Shape;1419;p1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420" name="Google Shape;1420;p1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p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8" name="Google Shape;1428;p1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429" name="Google Shape;1429;p1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p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7" name="Google Shape;1437;p1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438" name="Google Shape;1438;p1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5" name="Shape 1445"/>
        <p:cNvGrpSpPr/>
        <p:nvPr/>
      </p:nvGrpSpPr>
      <p:grpSpPr>
        <a:xfrm>
          <a:off x="0" y="0"/>
          <a:ext cx="0" cy="0"/>
          <a:chOff x="0" y="0"/>
          <a:chExt cx="0" cy="0"/>
        </a:xfrm>
      </p:grpSpPr>
      <p:sp>
        <p:nvSpPr>
          <p:cNvPr id="1446" name="Google Shape;1446;p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7" name="Google Shape;1447;p1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448" name="Google Shape;1448;p1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4" name="Shape 1454"/>
        <p:cNvGrpSpPr/>
        <p:nvPr/>
      </p:nvGrpSpPr>
      <p:grpSpPr>
        <a:xfrm>
          <a:off x="0" y="0"/>
          <a:ext cx="0" cy="0"/>
          <a:chOff x="0" y="0"/>
          <a:chExt cx="0" cy="0"/>
        </a:xfrm>
      </p:grpSpPr>
      <p:sp>
        <p:nvSpPr>
          <p:cNvPr id="1455" name="Google Shape;1455;p1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6" name="Google Shape;1456;p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p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4" name="Google Shape;1464;p1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465" name="Google Shape;1465;p1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1" name="Shape 1471"/>
        <p:cNvGrpSpPr/>
        <p:nvPr/>
      </p:nvGrpSpPr>
      <p:grpSpPr>
        <a:xfrm>
          <a:off x="0" y="0"/>
          <a:ext cx="0" cy="0"/>
          <a:chOff x="0" y="0"/>
          <a:chExt cx="0" cy="0"/>
        </a:xfrm>
      </p:grpSpPr>
      <p:sp>
        <p:nvSpPr>
          <p:cNvPr id="1472" name="Google Shape;1472;p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3" name="Google Shape;1473;p1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474" name="Google Shape;1474;p1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1" name="Shape 1481"/>
        <p:cNvGrpSpPr/>
        <p:nvPr/>
      </p:nvGrpSpPr>
      <p:grpSpPr>
        <a:xfrm>
          <a:off x="0" y="0"/>
          <a:ext cx="0" cy="0"/>
          <a:chOff x="0" y="0"/>
          <a:chExt cx="0" cy="0"/>
        </a:xfrm>
      </p:grpSpPr>
      <p:sp>
        <p:nvSpPr>
          <p:cNvPr id="1482" name="Google Shape;1482;p1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3" name="Google Shape;1483;p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81" name="Google Shape;28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93" name="Google Shape;29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02" name="Google Shape;30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11" name="Google Shape;31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21" name="Google Shape;32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30" name="Google Shape;33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39" name="Google Shape;33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8ed243ce43_3_8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8ed243ce43_3_8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38ed243ce43_3_8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48" name="Google Shape;34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58" name="Google Shape;35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67" name="Google Shape;36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76" name="Google Shape;37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85" name="Google Shape;38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99" name="Google Shape;39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09" name="Google Shape;40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19" name="Google Shape;41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28" name="Google Shape;42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37" name="Google Shape;437;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8ed243ce43_3_7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8ed243ce43_3_7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38ed243ce43_3_7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46" name="Google Shape;446;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55" name="Google Shape;45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64" name="Google Shape;464;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74" name="Google Shape;47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83" name="Google Shape;483;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38ed243ce43_3_7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38ed243ce43_3_7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g38ed243ce43_3_7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503" name="Google Shape;503;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512" name="Google Shape;512;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521" name="Google Shape;521;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530" name="Google Shape;530;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54" name="Google Shape;15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539" name="Google Shape;539;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548" name="Google Shape;548;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557" name="Google Shape;557;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566" name="Google Shape;566;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575" name="Google Shape;575;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599" name="Google Shape;599;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615" name="Google Shape;615;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624" name="Google Shape;624;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635" name="Google Shape;635;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646" name="Google Shape;646;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6" name="Google Shape;656;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657" name="Google Shape;657;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9" name="Google Shape;669;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670" name="Google Shape;670;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684" name="Google Shape;684;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5" name="Google Shape;695;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696" name="Google Shape;696;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5" name="Google Shape;705;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706" name="Google Shape;706;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6" name="Google Shape;716;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717" name="Google Shape;717;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9" name="Google Shape;729;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730" name="Google Shape;730;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8" name="Google Shape;738;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739" name="Google Shape;739;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0" name="Google Shape;770;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771" name="Google Shape;771;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9" name="Google Shape;779;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780" name="Google Shape;780;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71" name="Google Shape;17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8" name="Google Shape;788;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789" name="Google Shape;789;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7" name="Google Shape;797;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798" name="Google Shape;798;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7" name="Google Shape;807;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808" name="Google Shape;808;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6" name="Google Shape;816;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817" name="Google Shape;817;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5" name="Google Shape;825;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826" name="Google Shape;826;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4" name="Google Shape;834;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835" name="Google Shape;835;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3" name="Google Shape;843;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844" name="Google Shape;844;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2" name="Google Shape;852;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853" name="Google Shape;853;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1" name="Google Shape;861;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862" name="Google Shape;862;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0" name="Google Shape;870;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871" name="Google Shape;871;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80" name="Google Shape;18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9" name="Google Shape;879;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880" name="Google Shape;880;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8" name="Google Shape;888;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889" name="Google Shape;889;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7" name="Google Shape;897;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898" name="Google Shape;898;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6" name="Google Shape;906;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907" name="Google Shape;907;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5" name="Google Shape;915;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916" name="Google Shape;916;p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38ed243ce43_3_7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38ed243ce43_3_7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5" name="Google Shape;925;g38ed243ce43_3_7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5" name="Google Shape;935;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936" name="Google Shape;936;p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4" name="Google Shape;944;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945" name="Google Shape;945;p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3" name="Google Shape;953;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954" name="Google Shape;954;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2" name="Google Shape;962;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963" name="Google Shape;963;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89" name="Google Shape;18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1" name="Google Shape;971;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972" name="Google Shape;972;p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1" name="Google Shape;981;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982" name="Google Shape;982;p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2" name="Google Shape;992;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993" name="Google Shape;993;p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3" name="Google Shape;1003;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004" name="Google Shape;1004;p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2" name="Google Shape;1012;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013" name="Google Shape;1013;p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8" name="Google Shape;1038;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039" name="Google Shape;1039;p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7" name="Google Shape;1047;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048" name="Google Shape;1048;p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7" name="Google Shape;1057;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058" name="Google Shape;1058;p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6" name="Google Shape;1066;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067" name="Google Shape;1067;p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5" name="Google Shape;1075;p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076" name="Google Shape;1076;p8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07" name="Google Shape;20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4" name="Google Shape;1084;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085" name="Google Shape;1085;p8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3" name="Google Shape;1093;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094" name="Google Shape;1094;p8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6" name="Google Shape;1116;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117" name="Google Shape;1117;p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5" name="Google Shape;1125;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126" name="Google Shape;1126;p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4" name="Google Shape;1134;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135" name="Google Shape;1135;p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4" name="Google Shape;1144;p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145" name="Google Shape;1145;p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3" name="Google Shape;1153;p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154" name="Google Shape;1154;p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g38ed243ce43_3_7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62" name="Google Shape;1162;g38ed243ce43_3_7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3" name="Google Shape;1163;g38ed243ce43_3_7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3" name="Google Shape;1173;p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174" name="Google Shape;1174;p9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2" name="Google Shape;1182;p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Chất lượng nước phản ánh trạng thái vật lý, hóa học, sinh học của thủy vực.</a:t>
            </a:r>
            <a:endParaRPr/>
          </a:p>
          <a:p>
            <a:pPr indent="0" lvl="0" marL="0" rtl="0" algn="l">
              <a:spcBef>
                <a:spcPts val="0"/>
              </a:spcBef>
              <a:spcAft>
                <a:spcPts val="0"/>
              </a:spcAft>
              <a:buNone/>
            </a:pPr>
            <a:r>
              <a:rPr lang="en-US"/>
              <a:t>Được quyết định bởi: thủy văn, lý-hóa, và sinh học.</a:t>
            </a:r>
            <a:endParaRPr/>
          </a:p>
          <a:p>
            <a:pPr indent="0" lvl="0" marL="0" rtl="0" algn="l">
              <a:spcBef>
                <a:spcPts val="0"/>
              </a:spcBef>
              <a:spcAft>
                <a:spcPts val="0"/>
              </a:spcAft>
              <a:buNone/>
            </a:pPr>
            <a:r>
              <a:t/>
            </a:r>
            <a:endParaRPr/>
          </a:p>
        </p:txBody>
      </p:sp>
      <p:sp>
        <p:nvSpPr>
          <p:cNvPr id="1183" name="Google Shape;1183;p9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25"/>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25"/>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25"/>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134"/>
          <p:cNvSpPr txBox="1"/>
          <p:nvPr>
            <p:ph type="title"/>
          </p:nvPr>
        </p:nvSpPr>
        <p:spPr>
          <a:xfrm>
            <a:off x="347265" y="119507"/>
            <a:ext cx="11482466" cy="87947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34"/>
          <p:cNvSpPr txBox="1"/>
          <p:nvPr>
            <p:ph idx="1" type="body"/>
          </p:nvPr>
        </p:nvSpPr>
        <p:spPr>
          <a:xfrm rot="5400000">
            <a:off x="3933231" y="-2104357"/>
            <a:ext cx="4510016" cy="11525938"/>
          </a:xfrm>
          <a:prstGeom prst="rect">
            <a:avLst/>
          </a:prstGeom>
          <a:noFill/>
          <a:ln>
            <a:noFill/>
          </a:ln>
        </p:spPr>
        <p:txBody>
          <a:bodyPr anchorCtr="0" anchor="t" bIns="45700" lIns="91425" spcFirstLastPara="1" rIns="91425" wrap="square" tIns="45700">
            <a:normAutofit/>
          </a:bodyPr>
          <a:lstStyle>
            <a:lvl1pPr indent="-325755" lvl="0" marL="457200" algn="l">
              <a:lnSpc>
                <a:spcPct val="120000"/>
              </a:lnSpc>
              <a:spcBef>
                <a:spcPts val="0"/>
              </a:spcBef>
              <a:spcAft>
                <a:spcPts val="0"/>
              </a:spcAft>
              <a:buSzPts val="1530"/>
              <a:buChar char="▪"/>
              <a:defRPr/>
            </a:lvl1pPr>
            <a:lvl2pPr indent="-325755" lvl="1" marL="914400" algn="l">
              <a:lnSpc>
                <a:spcPct val="120000"/>
              </a:lnSpc>
              <a:spcBef>
                <a:spcPts val="600"/>
              </a:spcBef>
              <a:spcAft>
                <a:spcPts val="0"/>
              </a:spcAft>
              <a:buSzPts val="1530"/>
              <a:buChar char="▪"/>
              <a:defRPr/>
            </a:lvl2pPr>
            <a:lvl3pPr indent="-325755" lvl="2" marL="1371600" algn="l">
              <a:lnSpc>
                <a:spcPct val="120000"/>
              </a:lnSpc>
              <a:spcBef>
                <a:spcPts val="600"/>
              </a:spcBef>
              <a:spcAft>
                <a:spcPts val="0"/>
              </a:spcAft>
              <a:buSzPts val="1530"/>
              <a:buChar char="▪"/>
              <a:defRPr/>
            </a:lvl3pPr>
            <a:lvl4pPr indent="-325755" lvl="3" marL="1828800" algn="l">
              <a:lnSpc>
                <a:spcPct val="120000"/>
              </a:lnSpc>
              <a:spcBef>
                <a:spcPts val="600"/>
              </a:spcBef>
              <a:spcAft>
                <a:spcPts val="0"/>
              </a:spcAft>
              <a:buSzPts val="1530"/>
              <a:buChar char="▪"/>
              <a:defRPr/>
            </a:lvl4pPr>
            <a:lvl5pPr indent="-325754" lvl="4" marL="2286000" algn="l">
              <a:lnSpc>
                <a:spcPct val="120000"/>
              </a:lnSpc>
              <a:spcBef>
                <a:spcPts val="600"/>
              </a:spcBef>
              <a:spcAft>
                <a:spcPts val="0"/>
              </a:spcAft>
              <a:buSzPts val="1530"/>
              <a:buChar char="▪"/>
              <a:defRPr/>
            </a:lvl5pPr>
            <a:lvl6pPr indent="-325754" lvl="5" marL="2743200" algn="l">
              <a:lnSpc>
                <a:spcPct val="90000"/>
              </a:lnSpc>
              <a:spcBef>
                <a:spcPts val="6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92" name="Google Shape;92;p134"/>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34"/>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4"/>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135"/>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35"/>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rmAutofit/>
          </a:bodyPr>
          <a:lstStyle>
            <a:lvl1pPr indent="-325755" lvl="0" marL="457200" algn="l">
              <a:lnSpc>
                <a:spcPct val="120000"/>
              </a:lnSpc>
              <a:spcBef>
                <a:spcPts val="0"/>
              </a:spcBef>
              <a:spcAft>
                <a:spcPts val="0"/>
              </a:spcAft>
              <a:buSzPts val="1530"/>
              <a:buChar char="▪"/>
              <a:defRPr/>
            </a:lvl1pPr>
            <a:lvl2pPr indent="-325755" lvl="1" marL="914400" algn="l">
              <a:lnSpc>
                <a:spcPct val="120000"/>
              </a:lnSpc>
              <a:spcBef>
                <a:spcPts val="600"/>
              </a:spcBef>
              <a:spcAft>
                <a:spcPts val="0"/>
              </a:spcAft>
              <a:buSzPts val="1530"/>
              <a:buChar char="▪"/>
              <a:defRPr/>
            </a:lvl2pPr>
            <a:lvl3pPr indent="-325755" lvl="2" marL="1371600" algn="l">
              <a:lnSpc>
                <a:spcPct val="120000"/>
              </a:lnSpc>
              <a:spcBef>
                <a:spcPts val="600"/>
              </a:spcBef>
              <a:spcAft>
                <a:spcPts val="0"/>
              </a:spcAft>
              <a:buSzPts val="1530"/>
              <a:buChar char="▪"/>
              <a:defRPr/>
            </a:lvl3pPr>
            <a:lvl4pPr indent="-325755" lvl="3" marL="1828800" algn="l">
              <a:lnSpc>
                <a:spcPct val="120000"/>
              </a:lnSpc>
              <a:spcBef>
                <a:spcPts val="600"/>
              </a:spcBef>
              <a:spcAft>
                <a:spcPts val="0"/>
              </a:spcAft>
              <a:buSzPts val="1530"/>
              <a:buChar char="▪"/>
              <a:defRPr/>
            </a:lvl4pPr>
            <a:lvl5pPr indent="-325754" lvl="4" marL="2286000" algn="l">
              <a:lnSpc>
                <a:spcPct val="120000"/>
              </a:lnSpc>
              <a:spcBef>
                <a:spcPts val="600"/>
              </a:spcBef>
              <a:spcAft>
                <a:spcPts val="0"/>
              </a:spcAft>
              <a:buSzPts val="1530"/>
              <a:buChar char="▪"/>
              <a:defRPr/>
            </a:lvl5pPr>
            <a:lvl6pPr indent="-325754" lvl="5" marL="2743200" algn="l">
              <a:lnSpc>
                <a:spcPct val="90000"/>
              </a:lnSpc>
              <a:spcBef>
                <a:spcPts val="6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98" name="Google Shape;98;p135"/>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5"/>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5"/>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26"/>
          <p:cNvSpPr txBox="1"/>
          <p:nvPr>
            <p:ph type="title"/>
          </p:nvPr>
        </p:nvSpPr>
        <p:spPr>
          <a:xfrm>
            <a:off x="224852" y="219831"/>
            <a:ext cx="11609882" cy="931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26"/>
          <p:cNvSpPr txBox="1"/>
          <p:nvPr>
            <p:ph idx="1" type="body"/>
          </p:nvPr>
        </p:nvSpPr>
        <p:spPr>
          <a:xfrm>
            <a:off x="470240" y="1544286"/>
            <a:ext cx="11480967" cy="4646651"/>
          </a:xfrm>
          <a:prstGeom prst="rect">
            <a:avLst/>
          </a:prstGeom>
          <a:noFill/>
          <a:ln>
            <a:noFill/>
          </a:ln>
        </p:spPr>
        <p:txBody>
          <a:bodyPr anchorCtr="0" anchor="t" bIns="45700" lIns="91425" spcFirstLastPara="1" rIns="91425" wrap="square" tIns="45700">
            <a:normAutofit/>
          </a:bodyPr>
          <a:lstStyle>
            <a:lvl1pPr indent="-325755" lvl="0" marL="457200" algn="l">
              <a:lnSpc>
                <a:spcPct val="120000"/>
              </a:lnSpc>
              <a:spcBef>
                <a:spcPts val="0"/>
              </a:spcBef>
              <a:spcAft>
                <a:spcPts val="0"/>
              </a:spcAft>
              <a:buSzPts val="1530"/>
              <a:buChar char="▪"/>
              <a:defRPr/>
            </a:lvl1pPr>
            <a:lvl2pPr indent="-325755" lvl="1" marL="914400" algn="l">
              <a:lnSpc>
                <a:spcPct val="120000"/>
              </a:lnSpc>
              <a:spcBef>
                <a:spcPts val="600"/>
              </a:spcBef>
              <a:spcAft>
                <a:spcPts val="0"/>
              </a:spcAft>
              <a:buSzPts val="1530"/>
              <a:buChar char="▪"/>
              <a:defRPr/>
            </a:lvl2pPr>
            <a:lvl3pPr indent="-325755" lvl="2" marL="1371600" algn="l">
              <a:lnSpc>
                <a:spcPct val="120000"/>
              </a:lnSpc>
              <a:spcBef>
                <a:spcPts val="600"/>
              </a:spcBef>
              <a:spcAft>
                <a:spcPts val="0"/>
              </a:spcAft>
              <a:buSzPts val="1530"/>
              <a:buChar char="▪"/>
              <a:defRPr/>
            </a:lvl3pPr>
            <a:lvl4pPr indent="-325755" lvl="3" marL="1828800" algn="l">
              <a:lnSpc>
                <a:spcPct val="120000"/>
              </a:lnSpc>
              <a:spcBef>
                <a:spcPts val="600"/>
              </a:spcBef>
              <a:spcAft>
                <a:spcPts val="0"/>
              </a:spcAft>
              <a:buSzPts val="1530"/>
              <a:buChar char="▪"/>
              <a:defRPr/>
            </a:lvl4pPr>
            <a:lvl5pPr indent="-325754" lvl="4" marL="2286000" algn="l">
              <a:lnSpc>
                <a:spcPct val="120000"/>
              </a:lnSpc>
              <a:spcBef>
                <a:spcPts val="600"/>
              </a:spcBef>
              <a:spcAft>
                <a:spcPts val="0"/>
              </a:spcAft>
              <a:buSzPts val="1530"/>
              <a:buChar char="▪"/>
              <a:defRPr/>
            </a:lvl5pPr>
            <a:lvl6pPr indent="-325754" lvl="5" marL="2743200" algn="l">
              <a:lnSpc>
                <a:spcPct val="90000"/>
              </a:lnSpc>
              <a:spcBef>
                <a:spcPts val="6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22" name="Google Shape;22;p126"/>
          <p:cNvSpPr txBox="1"/>
          <p:nvPr>
            <p:ph idx="10" type="dt"/>
          </p:nvPr>
        </p:nvSpPr>
        <p:spPr>
          <a:xfrm>
            <a:off x="7552195" y="6452612"/>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26"/>
          <p:cNvSpPr txBox="1"/>
          <p:nvPr>
            <p:ph idx="11" type="ftr"/>
          </p:nvPr>
        </p:nvSpPr>
        <p:spPr>
          <a:xfrm>
            <a:off x="166241" y="6455346"/>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26"/>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600">
                <a:solidFill>
                  <a:srgbClr val="FFFFFF"/>
                </a:solidFill>
                <a:latin typeface="Arial"/>
                <a:ea typeface="Arial"/>
                <a:cs typeface="Arial"/>
                <a:sym typeface="Arial"/>
              </a:defRPr>
            </a:lvl1pPr>
            <a:lvl2pPr indent="0" lvl="1" marL="0" algn="ctr">
              <a:spcBef>
                <a:spcPts val="0"/>
              </a:spcBef>
              <a:buNone/>
              <a:defRPr b="1" sz="1600">
                <a:solidFill>
                  <a:srgbClr val="FFFFFF"/>
                </a:solidFill>
                <a:latin typeface="Arial"/>
                <a:ea typeface="Arial"/>
                <a:cs typeface="Arial"/>
                <a:sym typeface="Arial"/>
              </a:defRPr>
            </a:lvl2pPr>
            <a:lvl3pPr indent="0" lvl="2" marL="0" algn="ctr">
              <a:spcBef>
                <a:spcPts val="0"/>
              </a:spcBef>
              <a:buNone/>
              <a:defRPr b="1" sz="1600">
                <a:solidFill>
                  <a:srgbClr val="FFFFFF"/>
                </a:solidFill>
                <a:latin typeface="Arial"/>
                <a:ea typeface="Arial"/>
                <a:cs typeface="Arial"/>
                <a:sym typeface="Arial"/>
              </a:defRPr>
            </a:lvl3pPr>
            <a:lvl4pPr indent="0" lvl="3" marL="0" algn="ctr">
              <a:spcBef>
                <a:spcPts val="0"/>
              </a:spcBef>
              <a:buNone/>
              <a:defRPr b="1" sz="1600">
                <a:solidFill>
                  <a:srgbClr val="FFFFFF"/>
                </a:solidFill>
                <a:latin typeface="Arial"/>
                <a:ea typeface="Arial"/>
                <a:cs typeface="Arial"/>
                <a:sym typeface="Arial"/>
              </a:defRPr>
            </a:lvl4pPr>
            <a:lvl5pPr indent="0" lvl="4" marL="0" algn="ctr">
              <a:spcBef>
                <a:spcPts val="0"/>
              </a:spcBef>
              <a:buNone/>
              <a:defRPr b="1" sz="1600">
                <a:solidFill>
                  <a:srgbClr val="FFFFFF"/>
                </a:solidFill>
                <a:latin typeface="Arial"/>
                <a:ea typeface="Arial"/>
                <a:cs typeface="Arial"/>
                <a:sym typeface="Arial"/>
              </a:defRPr>
            </a:lvl5pPr>
            <a:lvl6pPr indent="0" lvl="5" marL="0" algn="ctr">
              <a:spcBef>
                <a:spcPts val="0"/>
              </a:spcBef>
              <a:buNone/>
              <a:defRPr b="1" sz="1600">
                <a:solidFill>
                  <a:srgbClr val="FFFFFF"/>
                </a:solidFill>
                <a:latin typeface="Arial"/>
                <a:ea typeface="Arial"/>
                <a:cs typeface="Arial"/>
                <a:sym typeface="Arial"/>
              </a:defRPr>
            </a:lvl6pPr>
            <a:lvl7pPr indent="0" lvl="6" marL="0" algn="ctr">
              <a:spcBef>
                <a:spcPts val="0"/>
              </a:spcBef>
              <a:buNone/>
              <a:defRPr b="1" sz="1600">
                <a:solidFill>
                  <a:srgbClr val="FFFFFF"/>
                </a:solidFill>
                <a:latin typeface="Arial"/>
                <a:ea typeface="Arial"/>
                <a:cs typeface="Arial"/>
                <a:sym typeface="Arial"/>
              </a:defRPr>
            </a:lvl7pPr>
            <a:lvl8pPr indent="0" lvl="7" marL="0" algn="ctr">
              <a:spcBef>
                <a:spcPts val="0"/>
              </a:spcBef>
              <a:buNone/>
              <a:defRPr b="1" sz="1600">
                <a:solidFill>
                  <a:srgbClr val="FFFFFF"/>
                </a:solidFill>
                <a:latin typeface="Arial"/>
                <a:ea typeface="Arial"/>
                <a:cs typeface="Arial"/>
                <a:sym typeface="Arial"/>
              </a:defRPr>
            </a:lvl8pPr>
            <a:lvl9pPr indent="0" lvl="8" marL="0" algn="ctr">
              <a:spcBef>
                <a:spcPts val="0"/>
              </a:spcBef>
              <a:buNone/>
              <a:defRPr b="1" sz="16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25" name="Shape 25"/>
        <p:cNvGrpSpPr/>
        <p:nvPr/>
      </p:nvGrpSpPr>
      <p:grpSpPr>
        <a:xfrm>
          <a:off x="0" y="0"/>
          <a:ext cx="0" cy="0"/>
          <a:chOff x="0" y="0"/>
          <a:chExt cx="0" cy="0"/>
        </a:xfrm>
      </p:grpSpPr>
      <p:sp>
        <p:nvSpPr>
          <p:cNvPr id="26" name="Google Shape;26;p127"/>
          <p:cNvSpPr/>
          <p:nvPr/>
        </p:nvSpPr>
        <p:spPr>
          <a:xfrm>
            <a:off x="920834" y="2974578"/>
            <a:ext cx="10222992" cy="80683"/>
          </a:xfrm>
          <a:prstGeom prst="rect">
            <a:avLst/>
          </a:prstGeom>
          <a:blipFill rotWithShape="1">
            <a:blip r:embed="rId2">
              <a:alphaModFix amt="85000"/>
            </a:blip>
            <a:tile algn="ctr" flip="xy" tx="0" sx="92000" ty="-76200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7" name="Google Shape;27;p127"/>
          <p:cNvSpPr/>
          <p:nvPr/>
        </p:nvSpPr>
        <p:spPr>
          <a:xfrm>
            <a:off x="920834" y="5342112"/>
            <a:ext cx="10222992" cy="80683"/>
          </a:xfrm>
          <a:prstGeom prst="rect">
            <a:avLst/>
          </a:prstGeom>
          <a:blipFill rotWithShape="1">
            <a:blip r:embed="rId2">
              <a:alphaModFix amt="85000"/>
            </a:blip>
            <a:tile algn="ctr" flip="xy" tx="0" sx="92000" ty="-71755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8" name="Google Shape;28;p127"/>
          <p:cNvSpPr/>
          <p:nvPr/>
        </p:nvSpPr>
        <p:spPr>
          <a:xfrm>
            <a:off x="920834" y="3112411"/>
            <a:ext cx="10222992" cy="2157981"/>
          </a:xfrm>
          <a:prstGeom prst="rect">
            <a:avLst/>
          </a:prstGeom>
          <a:blipFill rotWithShape="1">
            <a:blip r:embed="rId2">
              <a:alphaModFix amt="85000"/>
            </a:blip>
            <a:tile algn="ctr" flip="xy" tx="0" sx="92000" ty="-704850" sy="89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nvGrpSpPr>
          <p:cNvPr id="29" name="Google Shape;29;p127"/>
          <p:cNvGrpSpPr/>
          <p:nvPr/>
        </p:nvGrpSpPr>
        <p:grpSpPr>
          <a:xfrm>
            <a:off x="9982639" y="5557007"/>
            <a:ext cx="1080904" cy="1080902"/>
            <a:chOff x="9685338" y="4460675"/>
            <a:chExt cx="1080904" cy="1080902"/>
          </a:xfrm>
        </p:grpSpPr>
        <p:sp>
          <p:nvSpPr>
            <p:cNvPr id="30" name="Google Shape;30;p127"/>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 name="Google Shape;31;p127"/>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2" name="Google Shape;32;p127"/>
          <p:cNvSpPr txBox="1"/>
          <p:nvPr>
            <p:ph type="ctrTitle"/>
          </p:nvPr>
        </p:nvSpPr>
        <p:spPr>
          <a:xfrm>
            <a:off x="1176866" y="2908508"/>
            <a:ext cx="9966960" cy="2157981"/>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SzPts val="4400"/>
              <a:buFont typeface="Arial"/>
              <a:buNone/>
              <a:defRPr sz="4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27"/>
          <p:cNvSpPr txBox="1"/>
          <p:nvPr>
            <p:ph idx="1" type="subTitle"/>
          </p:nvPr>
        </p:nvSpPr>
        <p:spPr>
          <a:xfrm>
            <a:off x="1176866" y="5609724"/>
            <a:ext cx="7891272" cy="1069848"/>
          </a:xfrm>
          <a:prstGeom prst="rect">
            <a:avLst/>
          </a:prstGeom>
          <a:noFill/>
          <a:ln>
            <a:noFill/>
          </a:ln>
        </p:spPr>
        <p:txBody>
          <a:bodyPr anchorCtr="0" anchor="t" bIns="45700" lIns="91425" spcFirstLastPara="1" rIns="91425" wrap="square" tIns="45700">
            <a:normAutofit/>
          </a:bodyPr>
          <a:lstStyle>
            <a:lvl1pPr lvl="0" algn="l">
              <a:lnSpc>
                <a:spcPct val="120000"/>
              </a:lnSpc>
              <a:spcBef>
                <a:spcPts val="0"/>
              </a:spcBef>
              <a:spcAft>
                <a:spcPts val="0"/>
              </a:spcAft>
              <a:buSzPts val="1870"/>
              <a:buNone/>
              <a:defRPr sz="2200">
                <a:solidFill>
                  <a:schemeClr val="dk1"/>
                </a:solidFill>
              </a:defRPr>
            </a:lvl1pPr>
            <a:lvl2pPr lvl="1" algn="ctr">
              <a:lnSpc>
                <a:spcPct val="120000"/>
              </a:lnSpc>
              <a:spcBef>
                <a:spcPts val="600"/>
              </a:spcBef>
              <a:spcAft>
                <a:spcPts val="0"/>
              </a:spcAft>
              <a:buSzPts val="1870"/>
              <a:buNone/>
              <a:defRPr sz="2200"/>
            </a:lvl2pPr>
            <a:lvl3pPr lvl="2" algn="ctr">
              <a:lnSpc>
                <a:spcPct val="120000"/>
              </a:lnSpc>
              <a:spcBef>
                <a:spcPts val="600"/>
              </a:spcBef>
              <a:spcAft>
                <a:spcPts val="0"/>
              </a:spcAft>
              <a:buSzPts val="1870"/>
              <a:buNone/>
              <a:defRPr sz="2200"/>
            </a:lvl3pPr>
            <a:lvl4pPr lvl="3" algn="ctr">
              <a:lnSpc>
                <a:spcPct val="120000"/>
              </a:lnSpc>
              <a:spcBef>
                <a:spcPts val="600"/>
              </a:spcBef>
              <a:spcAft>
                <a:spcPts val="0"/>
              </a:spcAft>
              <a:buSzPts val="1700"/>
              <a:buNone/>
              <a:defRPr sz="2000"/>
            </a:lvl4pPr>
            <a:lvl5pPr lvl="4" algn="ctr">
              <a:lnSpc>
                <a:spcPct val="120000"/>
              </a:lnSpc>
              <a:spcBef>
                <a:spcPts val="600"/>
              </a:spcBef>
              <a:spcAft>
                <a:spcPts val="0"/>
              </a:spcAft>
              <a:buSzPts val="1700"/>
              <a:buNone/>
              <a:defRPr sz="2000"/>
            </a:lvl5pPr>
            <a:lvl6pPr lvl="5" algn="ctr">
              <a:lnSpc>
                <a:spcPct val="90000"/>
              </a:lnSpc>
              <a:spcBef>
                <a:spcPts val="6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p:txBody>
      </p:sp>
      <p:sp>
        <p:nvSpPr>
          <p:cNvPr id="34" name="Google Shape;34;p127"/>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7"/>
          <p:cNvSpPr txBox="1"/>
          <p:nvPr>
            <p:ph idx="11" type="ftr"/>
          </p:nvPr>
        </p:nvSpPr>
        <p:spPr>
          <a:xfrm>
            <a:off x="137160" y="6398037"/>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27"/>
          <p:cNvSpPr txBox="1"/>
          <p:nvPr>
            <p:ph idx="12" type="sldNum"/>
          </p:nvPr>
        </p:nvSpPr>
        <p:spPr>
          <a:xfrm>
            <a:off x="9926157" y="5777418"/>
            <a:ext cx="1193868" cy="64008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2800">
                <a:solidFill>
                  <a:srgbClr val="FFFFFF"/>
                </a:solidFill>
                <a:latin typeface="Arial"/>
                <a:ea typeface="Arial"/>
                <a:cs typeface="Arial"/>
                <a:sym typeface="Arial"/>
              </a:defRPr>
            </a:lvl1pPr>
            <a:lvl2pPr indent="0" lvl="1" marL="0" algn="ctr">
              <a:spcBef>
                <a:spcPts val="0"/>
              </a:spcBef>
              <a:buNone/>
              <a:defRPr b="1" sz="2800">
                <a:solidFill>
                  <a:srgbClr val="FFFFFF"/>
                </a:solidFill>
                <a:latin typeface="Arial"/>
                <a:ea typeface="Arial"/>
                <a:cs typeface="Arial"/>
                <a:sym typeface="Arial"/>
              </a:defRPr>
            </a:lvl2pPr>
            <a:lvl3pPr indent="0" lvl="2" marL="0" algn="ctr">
              <a:spcBef>
                <a:spcPts val="0"/>
              </a:spcBef>
              <a:buNone/>
              <a:defRPr b="1" sz="2800">
                <a:solidFill>
                  <a:srgbClr val="FFFFFF"/>
                </a:solidFill>
                <a:latin typeface="Arial"/>
                <a:ea typeface="Arial"/>
                <a:cs typeface="Arial"/>
                <a:sym typeface="Arial"/>
              </a:defRPr>
            </a:lvl3pPr>
            <a:lvl4pPr indent="0" lvl="3" marL="0" algn="ctr">
              <a:spcBef>
                <a:spcPts val="0"/>
              </a:spcBef>
              <a:buNone/>
              <a:defRPr b="1" sz="2800">
                <a:solidFill>
                  <a:srgbClr val="FFFFFF"/>
                </a:solidFill>
                <a:latin typeface="Arial"/>
                <a:ea typeface="Arial"/>
                <a:cs typeface="Arial"/>
                <a:sym typeface="Arial"/>
              </a:defRPr>
            </a:lvl4pPr>
            <a:lvl5pPr indent="0" lvl="4" marL="0" algn="ctr">
              <a:spcBef>
                <a:spcPts val="0"/>
              </a:spcBef>
              <a:buNone/>
              <a:defRPr b="1" sz="2800">
                <a:solidFill>
                  <a:srgbClr val="FFFFFF"/>
                </a:solidFill>
                <a:latin typeface="Arial"/>
                <a:ea typeface="Arial"/>
                <a:cs typeface="Arial"/>
                <a:sym typeface="Arial"/>
              </a:defRPr>
            </a:lvl5pPr>
            <a:lvl6pPr indent="0" lvl="5" marL="0" algn="ctr">
              <a:spcBef>
                <a:spcPts val="0"/>
              </a:spcBef>
              <a:buNone/>
              <a:defRPr b="1" sz="2800">
                <a:solidFill>
                  <a:srgbClr val="FFFFFF"/>
                </a:solidFill>
                <a:latin typeface="Arial"/>
                <a:ea typeface="Arial"/>
                <a:cs typeface="Arial"/>
                <a:sym typeface="Arial"/>
              </a:defRPr>
            </a:lvl6pPr>
            <a:lvl7pPr indent="0" lvl="6" marL="0" algn="ctr">
              <a:spcBef>
                <a:spcPts val="0"/>
              </a:spcBef>
              <a:buNone/>
              <a:defRPr b="1" sz="2800">
                <a:solidFill>
                  <a:srgbClr val="FFFFFF"/>
                </a:solidFill>
                <a:latin typeface="Arial"/>
                <a:ea typeface="Arial"/>
                <a:cs typeface="Arial"/>
                <a:sym typeface="Arial"/>
              </a:defRPr>
            </a:lvl7pPr>
            <a:lvl8pPr indent="0" lvl="7" marL="0" algn="ctr">
              <a:spcBef>
                <a:spcPts val="0"/>
              </a:spcBef>
              <a:buNone/>
              <a:defRPr b="1" sz="2800">
                <a:solidFill>
                  <a:srgbClr val="FFFFFF"/>
                </a:solidFill>
                <a:latin typeface="Arial"/>
                <a:ea typeface="Arial"/>
                <a:cs typeface="Arial"/>
                <a:sym typeface="Arial"/>
              </a:defRPr>
            </a:lvl8pPr>
            <a:lvl9pPr indent="0" lvl="8" marL="0" algn="ctr">
              <a:spcBef>
                <a:spcPts val="0"/>
              </a:spcBef>
              <a:buNone/>
              <a:defRPr b="1" sz="28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37" name="Shape 37"/>
        <p:cNvGrpSpPr/>
        <p:nvPr/>
      </p:nvGrpSpPr>
      <p:grpSpPr>
        <a:xfrm>
          <a:off x="0" y="0"/>
          <a:ext cx="0" cy="0"/>
          <a:chOff x="0" y="0"/>
          <a:chExt cx="0" cy="0"/>
        </a:xfrm>
      </p:grpSpPr>
      <p:sp>
        <p:nvSpPr>
          <p:cNvPr id="38" name="Google Shape;38;p128"/>
          <p:cNvSpPr/>
          <p:nvPr/>
        </p:nvSpPr>
        <p:spPr>
          <a:xfrm>
            <a:off x="0" y="4917989"/>
            <a:ext cx="12192000" cy="194001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28"/>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8000"/>
              <a:buFont typeface="Arial"/>
              <a:buNone/>
              <a:defRPr b="0"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28"/>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0"/>
              </a:spcBef>
              <a:spcAft>
                <a:spcPts val="0"/>
              </a:spcAft>
              <a:buSzPts val="1700"/>
              <a:buNone/>
              <a:defRPr sz="2000">
                <a:solidFill>
                  <a:schemeClr val="dk1"/>
                </a:solidFill>
              </a:defRPr>
            </a:lvl1pPr>
            <a:lvl2pPr indent="-228600" lvl="1" marL="914400" algn="l">
              <a:lnSpc>
                <a:spcPct val="120000"/>
              </a:lnSpc>
              <a:spcBef>
                <a:spcPts val="600"/>
              </a:spcBef>
              <a:spcAft>
                <a:spcPts val="0"/>
              </a:spcAft>
              <a:buSzPts val="1530"/>
              <a:buNone/>
              <a:defRPr sz="1800">
                <a:solidFill>
                  <a:srgbClr val="888888"/>
                </a:solidFill>
              </a:defRPr>
            </a:lvl2pPr>
            <a:lvl3pPr indent="-228600" lvl="2" marL="1371600" algn="l">
              <a:lnSpc>
                <a:spcPct val="120000"/>
              </a:lnSpc>
              <a:spcBef>
                <a:spcPts val="600"/>
              </a:spcBef>
              <a:spcAft>
                <a:spcPts val="0"/>
              </a:spcAft>
              <a:buSzPts val="1360"/>
              <a:buNone/>
              <a:defRPr sz="1600">
                <a:solidFill>
                  <a:srgbClr val="888888"/>
                </a:solidFill>
              </a:defRPr>
            </a:lvl3pPr>
            <a:lvl4pPr indent="-228600" lvl="3" marL="1828800" algn="l">
              <a:lnSpc>
                <a:spcPct val="120000"/>
              </a:lnSpc>
              <a:spcBef>
                <a:spcPts val="600"/>
              </a:spcBef>
              <a:spcAft>
                <a:spcPts val="0"/>
              </a:spcAft>
              <a:buSzPts val="1190"/>
              <a:buNone/>
              <a:defRPr sz="1400">
                <a:solidFill>
                  <a:srgbClr val="888888"/>
                </a:solidFill>
              </a:defRPr>
            </a:lvl4pPr>
            <a:lvl5pPr indent="-228600" lvl="4" marL="2286000" algn="l">
              <a:lnSpc>
                <a:spcPct val="120000"/>
              </a:lnSpc>
              <a:spcBef>
                <a:spcPts val="600"/>
              </a:spcBef>
              <a:spcAft>
                <a:spcPts val="0"/>
              </a:spcAft>
              <a:buSzPts val="1190"/>
              <a:buNone/>
              <a:defRPr sz="1400">
                <a:solidFill>
                  <a:srgbClr val="888888"/>
                </a:solidFill>
              </a:defRPr>
            </a:lvl5pPr>
            <a:lvl6pPr indent="-228600" lvl="5" marL="2743200" algn="l">
              <a:lnSpc>
                <a:spcPct val="90000"/>
              </a:lnSpc>
              <a:spcBef>
                <a:spcPts val="600"/>
              </a:spcBef>
              <a:spcAft>
                <a:spcPts val="0"/>
              </a:spcAft>
              <a:buSzPts val="1190"/>
              <a:buNone/>
              <a:defRPr sz="1400">
                <a:solidFill>
                  <a:srgbClr val="888888"/>
                </a:solidFill>
              </a:defRPr>
            </a:lvl6pPr>
            <a:lvl7pPr indent="-228600" lvl="6" marL="3200400" algn="l">
              <a:lnSpc>
                <a:spcPct val="90000"/>
              </a:lnSpc>
              <a:spcBef>
                <a:spcPts val="400"/>
              </a:spcBef>
              <a:spcAft>
                <a:spcPts val="0"/>
              </a:spcAft>
              <a:buSzPts val="1190"/>
              <a:buNone/>
              <a:defRPr sz="1400">
                <a:solidFill>
                  <a:srgbClr val="888888"/>
                </a:solidFill>
              </a:defRPr>
            </a:lvl7pPr>
            <a:lvl8pPr indent="-228600" lvl="7" marL="3657600" algn="l">
              <a:lnSpc>
                <a:spcPct val="90000"/>
              </a:lnSpc>
              <a:spcBef>
                <a:spcPts val="400"/>
              </a:spcBef>
              <a:spcAft>
                <a:spcPts val="0"/>
              </a:spcAft>
              <a:buSzPts val="1190"/>
              <a:buNone/>
              <a:defRPr sz="1400">
                <a:solidFill>
                  <a:srgbClr val="888888"/>
                </a:solidFill>
              </a:defRPr>
            </a:lvl8pPr>
            <a:lvl9pPr indent="-228600" lvl="8" marL="4114800" algn="l">
              <a:lnSpc>
                <a:spcPct val="90000"/>
              </a:lnSpc>
              <a:spcBef>
                <a:spcPts val="400"/>
              </a:spcBef>
              <a:spcAft>
                <a:spcPts val="200"/>
              </a:spcAft>
              <a:buSzPts val="1190"/>
              <a:buNone/>
              <a:defRPr sz="1400">
                <a:solidFill>
                  <a:srgbClr val="888888"/>
                </a:solidFill>
              </a:defRPr>
            </a:lvl9pPr>
          </a:lstStyle>
          <a:p/>
        </p:txBody>
      </p:sp>
      <p:sp>
        <p:nvSpPr>
          <p:cNvPr id="41" name="Google Shape;41;p128"/>
          <p:cNvSpPr txBox="1"/>
          <p:nvPr>
            <p:ph idx="10" type="dt"/>
          </p:nvPr>
        </p:nvSpPr>
        <p:spPr>
          <a:xfrm>
            <a:off x="8593667" y="6272784"/>
            <a:ext cx="264430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28"/>
          <p:cNvSpPr txBox="1"/>
          <p:nvPr>
            <p:ph idx="11" type="ftr"/>
          </p:nvPr>
        </p:nvSpPr>
        <p:spPr>
          <a:xfrm>
            <a:off x="2182708"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43" name="Google Shape;43;p128"/>
          <p:cNvGrpSpPr/>
          <p:nvPr/>
        </p:nvGrpSpPr>
        <p:grpSpPr>
          <a:xfrm>
            <a:off x="897399" y="2325848"/>
            <a:ext cx="1080904" cy="1080902"/>
            <a:chOff x="9685338" y="4460675"/>
            <a:chExt cx="1080904" cy="1080902"/>
          </a:xfrm>
        </p:grpSpPr>
        <p:sp>
          <p:nvSpPr>
            <p:cNvPr id="44" name="Google Shape;44;p128"/>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28"/>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128"/>
          <p:cNvSpPr txBox="1"/>
          <p:nvPr>
            <p:ph idx="12" type="sldNum"/>
          </p:nvPr>
        </p:nvSpPr>
        <p:spPr>
          <a:xfrm>
            <a:off x="843702" y="2506133"/>
            <a:ext cx="1188298" cy="72033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2800">
                <a:solidFill>
                  <a:srgbClr val="FFFFFF"/>
                </a:solidFill>
                <a:latin typeface="Arial"/>
                <a:ea typeface="Arial"/>
                <a:cs typeface="Arial"/>
                <a:sym typeface="Arial"/>
              </a:defRPr>
            </a:lvl1pPr>
            <a:lvl2pPr indent="0" lvl="1" marL="0" algn="ctr">
              <a:spcBef>
                <a:spcPts val="0"/>
              </a:spcBef>
              <a:buNone/>
              <a:defRPr b="1" sz="2800">
                <a:solidFill>
                  <a:srgbClr val="FFFFFF"/>
                </a:solidFill>
                <a:latin typeface="Arial"/>
                <a:ea typeface="Arial"/>
                <a:cs typeface="Arial"/>
                <a:sym typeface="Arial"/>
              </a:defRPr>
            </a:lvl2pPr>
            <a:lvl3pPr indent="0" lvl="2" marL="0" algn="ctr">
              <a:spcBef>
                <a:spcPts val="0"/>
              </a:spcBef>
              <a:buNone/>
              <a:defRPr b="1" sz="2800">
                <a:solidFill>
                  <a:srgbClr val="FFFFFF"/>
                </a:solidFill>
                <a:latin typeface="Arial"/>
                <a:ea typeface="Arial"/>
                <a:cs typeface="Arial"/>
                <a:sym typeface="Arial"/>
              </a:defRPr>
            </a:lvl3pPr>
            <a:lvl4pPr indent="0" lvl="3" marL="0" algn="ctr">
              <a:spcBef>
                <a:spcPts val="0"/>
              </a:spcBef>
              <a:buNone/>
              <a:defRPr b="1" sz="2800">
                <a:solidFill>
                  <a:srgbClr val="FFFFFF"/>
                </a:solidFill>
                <a:latin typeface="Arial"/>
                <a:ea typeface="Arial"/>
                <a:cs typeface="Arial"/>
                <a:sym typeface="Arial"/>
              </a:defRPr>
            </a:lvl4pPr>
            <a:lvl5pPr indent="0" lvl="4" marL="0" algn="ctr">
              <a:spcBef>
                <a:spcPts val="0"/>
              </a:spcBef>
              <a:buNone/>
              <a:defRPr b="1" sz="2800">
                <a:solidFill>
                  <a:srgbClr val="FFFFFF"/>
                </a:solidFill>
                <a:latin typeface="Arial"/>
                <a:ea typeface="Arial"/>
                <a:cs typeface="Arial"/>
                <a:sym typeface="Arial"/>
              </a:defRPr>
            </a:lvl5pPr>
            <a:lvl6pPr indent="0" lvl="5" marL="0" algn="ctr">
              <a:spcBef>
                <a:spcPts val="0"/>
              </a:spcBef>
              <a:buNone/>
              <a:defRPr b="1" sz="2800">
                <a:solidFill>
                  <a:srgbClr val="FFFFFF"/>
                </a:solidFill>
                <a:latin typeface="Arial"/>
                <a:ea typeface="Arial"/>
                <a:cs typeface="Arial"/>
                <a:sym typeface="Arial"/>
              </a:defRPr>
            </a:lvl6pPr>
            <a:lvl7pPr indent="0" lvl="6" marL="0" algn="ctr">
              <a:spcBef>
                <a:spcPts val="0"/>
              </a:spcBef>
              <a:buNone/>
              <a:defRPr b="1" sz="2800">
                <a:solidFill>
                  <a:srgbClr val="FFFFFF"/>
                </a:solidFill>
                <a:latin typeface="Arial"/>
                <a:ea typeface="Arial"/>
                <a:cs typeface="Arial"/>
                <a:sym typeface="Arial"/>
              </a:defRPr>
            </a:lvl7pPr>
            <a:lvl8pPr indent="0" lvl="7" marL="0" algn="ctr">
              <a:spcBef>
                <a:spcPts val="0"/>
              </a:spcBef>
              <a:buNone/>
              <a:defRPr b="1" sz="2800">
                <a:solidFill>
                  <a:srgbClr val="FFFFFF"/>
                </a:solidFill>
                <a:latin typeface="Arial"/>
                <a:ea typeface="Arial"/>
                <a:cs typeface="Arial"/>
                <a:sym typeface="Arial"/>
              </a:defRPr>
            </a:lvl8pPr>
            <a:lvl9pPr indent="0" lvl="8" marL="0" algn="ctr">
              <a:spcBef>
                <a:spcPts val="0"/>
              </a:spcBef>
              <a:buNone/>
              <a:defRPr b="1" sz="28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129"/>
          <p:cNvSpPr txBox="1"/>
          <p:nvPr>
            <p:ph type="title"/>
          </p:nvPr>
        </p:nvSpPr>
        <p:spPr>
          <a:xfrm>
            <a:off x="347265" y="119507"/>
            <a:ext cx="11482466" cy="87947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29"/>
          <p:cNvSpPr txBox="1"/>
          <p:nvPr>
            <p:ph idx="1" type="body"/>
          </p:nvPr>
        </p:nvSpPr>
        <p:spPr>
          <a:xfrm>
            <a:off x="1069848"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120000"/>
              </a:lnSpc>
              <a:spcBef>
                <a:spcPts val="0"/>
              </a:spcBef>
              <a:spcAft>
                <a:spcPts val="0"/>
              </a:spcAft>
              <a:buSzPts val="1700"/>
              <a:buChar char="▪"/>
              <a:defRPr sz="2000"/>
            </a:lvl1pPr>
            <a:lvl2pPr indent="-325755" lvl="1" marL="914400" algn="l">
              <a:lnSpc>
                <a:spcPct val="120000"/>
              </a:lnSpc>
              <a:spcBef>
                <a:spcPts val="600"/>
              </a:spcBef>
              <a:spcAft>
                <a:spcPts val="0"/>
              </a:spcAft>
              <a:buSzPts val="1530"/>
              <a:buChar char="▪"/>
              <a:defRPr sz="1800"/>
            </a:lvl2pPr>
            <a:lvl3pPr indent="-314960" lvl="2" marL="1371600" algn="l">
              <a:lnSpc>
                <a:spcPct val="120000"/>
              </a:lnSpc>
              <a:spcBef>
                <a:spcPts val="600"/>
              </a:spcBef>
              <a:spcAft>
                <a:spcPts val="0"/>
              </a:spcAft>
              <a:buSzPts val="1360"/>
              <a:buChar char="▪"/>
              <a:defRPr sz="1600"/>
            </a:lvl3pPr>
            <a:lvl4pPr indent="-314960" lvl="3" marL="1828800" algn="l">
              <a:lnSpc>
                <a:spcPct val="120000"/>
              </a:lnSpc>
              <a:spcBef>
                <a:spcPts val="600"/>
              </a:spcBef>
              <a:spcAft>
                <a:spcPts val="0"/>
              </a:spcAft>
              <a:buSzPts val="1360"/>
              <a:buChar char="▪"/>
              <a:defRPr sz="1600"/>
            </a:lvl4pPr>
            <a:lvl5pPr indent="-314960" lvl="4" marL="2286000" algn="l">
              <a:lnSpc>
                <a:spcPct val="120000"/>
              </a:lnSpc>
              <a:spcBef>
                <a:spcPts val="600"/>
              </a:spcBef>
              <a:spcAft>
                <a:spcPts val="0"/>
              </a:spcAft>
              <a:buSzPts val="1360"/>
              <a:buChar char="▪"/>
              <a:defRPr sz="1600"/>
            </a:lvl5pPr>
            <a:lvl6pPr indent="-314960" lvl="5" marL="2743200" algn="l">
              <a:lnSpc>
                <a:spcPct val="90000"/>
              </a:lnSpc>
              <a:spcBef>
                <a:spcPts val="6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50" name="Google Shape;50;p129"/>
          <p:cNvSpPr txBox="1"/>
          <p:nvPr>
            <p:ph idx="2" type="body"/>
          </p:nvPr>
        </p:nvSpPr>
        <p:spPr>
          <a:xfrm>
            <a:off x="6364224"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120000"/>
              </a:lnSpc>
              <a:spcBef>
                <a:spcPts val="0"/>
              </a:spcBef>
              <a:spcAft>
                <a:spcPts val="0"/>
              </a:spcAft>
              <a:buSzPts val="1700"/>
              <a:buChar char="▪"/>
              <a:defRPr sz="2000"/>
            </a:lvl1pPr>
            <a:lvl2pPr indent="-325755" lvl="1" marL="914400" algn="l">
              <a:lnSpc>
                <a:spcPct val="120000"/>
              </a:lnSpc>
              <a:spcBef>
                <a:spcPts val="600"/>
              </a:spcBef>
              <a:spcAft>
                <a:spcPts val="0"/>
              </a:spcAft>
              <a:buSzPts val="1530"/>
              <a:buChar char="▪"/>
              <a:defRPr sz="1800"/>
            </a:lvl2pPr>
            <a:lvl3pPr indent="-314960" lvl="2" marL="1371600" algn="l">
              <a:lnSpc>
                <a:spcPct val="120000"/>
              </a:lnSpc>
              <a:spcBef>
                <a:spcPts val="600"/>
              </a:spcBef>
              <a:spcAft>
                <a:spcPts val="0"/>
              </a:spcAft>
              <a:buSzPts val="1360"/>
              <a:buChar char="▪"/>
              <a:defRPr sz="1600"/>
            </a:lvl3pPr>
            <a:lvl4pPr indent="-314960" lvl="3" marL="1828800" algn="l">
              <a:lnSpc>
                <a:spcPct val="120000"/>
              </a:lnSpc>
              <a:spcBef>
                <a:spcPts val="600"/>
              </a:spcBef>
              <a:spcAft>
                <a:spcPts val="0"/>
              </a:spcAft>
              <a:buSzPts val="1360"/>
              <a:buChar char="▪"/>
              <a:defRPr sz="1600"/>
            </a:lvl4pPr>
            <a:lvl5pPr indent="-314960" lvl="4" marL="2286000" algn="l">
              <a:lnSpc>
                <a:spcPct val="120000"/>
              </a:lnSpc>
              <a:spcBef>
                <a:spcPts val="600"/>
              </a:spcBef>
              <a:spcAft>
                <a:spcPts val="0"/>
              </a:spcAft>
              <a:buSzPts val="1360"/>
              <a:buChar char="▪"/>
              <a:defRPr sz="1600"/>
            </a:lvl5pPr>
            <a:lvl6pPr indent="-314960" lvl="5" marL="2743200" algn="l">
              <a:lnSpc>
                <a:spcPct val="90000"/>
              </a:lnSpc>
              <a:spcBef>
                <a:spcPts val="6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51" name="Google Shape;51;p129"/>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9"/>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130"/>
          <p:cNvSpPr txBox="1"/>
          <p:nvPr>
            <p:ph type="title"/>
          </p:nvPr>
        </p:nvSpPr>
        <p:spPr>
          <a:xfrm>
            <a:off x="347265" y="119507"/>
            <a:ext cx="11482466" cy="87947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30"/>
          <p:cNvSpPr txBox="1"/>
          <p:nvPr>
            <p:ph idx="1" type="body"/>
          </p:nvPr>
        </p:nvSpPr>
        <p:spPr>
          <a:xfrm>
            <a:off x="1066800"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0"/>
              </a:spcBef>
              <a:spcAft>
                <a:spcPts val="0"/>
              </a:spcAft>
              <a:buSzPts val="1700"/>
              <a:buNone/>
              <a:defRPr b="1" sz="2000">
                <a:solidFill>
                  <a:srgbClr val="9E3611"/>
                </a:solidFill>
              </a:defRPr>
            </a:lvl1pPr>
            <a:lvl2pPr indent="-228600" lvl="1" marL="914400" algn="l">
              <a:lnSpc>
                <a:spcPct val="120000"/>
              </a:lnSpc>
              <a:spcBef>
                <a:spcPts val="600"/>
              </a:spcBef>
              <a:spcAft>
                <a:spcPts val="0"/>
              </a:spcAft>
              <a:buSzPts val="1700"/>
              <a:buNone/>
              <a:defRPr b="1" sz="2000"/>
            </a:lvl2pPr>
            <a:lvl3pPr indent="-228600" lvl="2" marL="1371600" algn="l">
              <a:lnSpc>
                <a:spcPct val="120000"/>
              </a:lnSpc>
              <a:spcBef>
                <a:spcPts val="600"/>
              </a:spcBef>
              <a:spcAft>
                <a:spcPts val="0"/>
              </a:spcAft>
              <a:buSzPts val="1530"/>
              <a:buNone/>
              <a:defRPr b="1" sz="1800"/>
            </a:lvl3pPr>
            <a:lvl4pPr indent="-228600" lvl="3" marL="1828800" algn="l">
              <a:lnSpc>
                <a:spcPct val="120000"/>
              </a:lnSpc>
              <a:spcBef>
                <a:spcPts val="600"/>
              </a:spcBef>
              <a:spcAft>
                <a:spcPts val="0"/>
              </a:spcAft>
              <a:buSzPts val="1360"/>
              <a:buNone/>
              <a:defRPr b="1" sz="1600"/>
            </a:lvl4pPr>
            <a:lvl5pPr indent="-228600" lvl="4" marL="2286000" algn="l">
              <a:lnSpc>
                <a:spcPct val="120000"/>
              </a:lnSpc>
              <a:spcBef>
                <a:spcPts val="600"/>
              </a:spcBef>
              <a:spcAft>
                <a:spcPts val="0"/>
              </a:spcAft>
              <a:buSzPts val="1360"/>
              <a:buNone/>
              <a:defRPr b="1" sz="1600"/>
            </a:lvl5pPr>
            <a:lvl6pPr indent="-228600" lvl="5" marL="2743200" algn="l">
              <a:lnSpc>
                <a:spcPct val="90000"/>
              </a:lnSpc>
              <a:spcBef>
                <a:spcPts val="6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57" name="Google Shape;57;p130"/>
          <p:cNvSpPr txBox="1"/>
          <p:nvPr>
            <p:ph idx="2" type="body"/>
          </p:nvPr>
        </p:nvSpPr>
        <p:spPr>
          <a:xfrm>
            <a:off x="1069848"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120000"/>
              </a:lnSpc>
              <a:spcBef>
                <a:spcPts val="0"/>
              </a:spcBef>
              <a:spcAft>
                <a:spcPts val="0"/>
              </a:spcAft>
              <a:buSzPts val="1700"/>
              <a:buChar char="▪"/>
              <a:defRPr sz="2000"/>
            </a:lvl1pPr>
            <a:lvl2pPr indent="-325755" lvl="1" marL="914400" algn="l">
              <a:lnSpc>
                <a:spcPct val="120000"/>
              </a:lnSpc>
              <a:spcBef>
                <a:spcPts val="600"/>
              </a:spcBef>
              <a:spcAft>
                <a:spcPts val="0"/>
              </a:spcAft>
              <a:buSzPts val="1530"/>
              <a:buChar char="▪"/>
              <a:defRPr sz="1800"/>
            </a:lvl2pPr>
            <a:lvl3pPr indent="-314960" lvl="2" marL="1371600" algn="l">
              <a:lnSpc>
                <a:spcPct val="120000"/>
              </a:lnSpc>
              <a:spcBef>
                <a:spcPts val="600"/>
              </a:spcBef>
              <a:spcAft>
                <a:spcPts val="0"/>
              </a:spcAft>
              <a:buSzPts val="1360"/>
              <a:buChar char="▪"/>
              <a:defRPr sz="1600"/>
            </a:lvl3pPr>
            <a:lvl4pPr indent="-314960" lvl="3" marL="1828800" algn="l">
              <a:lnSpc>
                <a:spcPct val="120000"/>
              </a:lnSpc>
              <a:spcBef>
                <a:spcPts val="600"/>
              </a:spcBef>
              <a:spcAft>
                <a:spcPts val="0"/>
              </a:spcAft>
              <a:buSzPts val="1360"/>
              <a:buChar char="▪"/>
              <a:defRPr sz="1600"/>
            </a:lvl4pPr>
            <a:lvl5pPr indent="-314960" lvl="4" marL="2286000" algn="l">
              <a:lnSpc>
                <a:spcPct val="120000"/>
              </a:lnSpc>
              <a:spcBef>
                <a:spcPts val="600"/>
              </a:spcBef>
              <a:spcAft>
                <a:spcPts val="0"/>
              </a:spcAft>
              <a:buSzPts val="1360"/>
              <a:buChar char="▪"/>
              <a:defRPr sz="1600"/>
            </a:lvl5pPr>
            <a:lvl6pPr indent="-314960" lvl="5" marL="2743200" algn="l">
              <a:lnSpc>
                <a:spcPct val="90000"/>
              </a:lnSpc>
              <a:spcBef>
                <a:spcPts val="6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58" name="Google Shape;58;p130"/>
          <p:cNvSpPr txBox="1"/>
          <p:nvPr>
            <p:ph idx="3" type="body"/>
          </p:nvPr>
        </p:nvSpPr>
        <p:spPr>
          <a:xfrm>
            <a:off x="6364224"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0"/>
              </a:spcBef>
              <a:spcAft>
                <a:spcPts val="0"/>
              </a:spcAft>
              <a:buSzPts val="1700"/>
              <a:buNone/>
              <a:defRPr b="1" sz="2000">
                <a:solidFill>
                  <a:srgbClr val="9E3611"/>
                </a:solidFill>
              </a:defRPr>
            </a:lvl1pPr>
            <a:lvl2pPr indent="-228600" lvl="1" marL="914400" algn="l">
              <a:lnSpc>
                <a:spcPct val="120000"/>
              </a:lnSpc>
              <a:spcBef>
                <a:spcPts val="600"/>
              </a:spcBef>
              <a:spcAft>
                <a:spcPts val="0"/>
              </a:spcAft>
              <a:buSzPts val="1700"/>
              <a:buNone/>
              <a:defRPr b="1" sz="2000"/>
            </a:lvl2pPr>
            <a:lvl3pPr indent="-228600" lvl="2" marL="1371600" algn="l">
              <a:lnSpc>
                <a:spcPct val="120000"/>
              </a:lnSpc>
              <a:spcBef>
                <a:spcPts val="600"/>
              </a:spcBef>
              <a:spcAft>
                <a:spcPts val="0"/>
              </a:spcAft>
              <a:buSzPts val="1530"/>
              <a:buNone/>
              <a:defRPr b="1" sz="1800"/>
            </a:lvl3pPr>
            <a:lvl4pPr indent="-228600" lvl="3" marL="1828800" algn="l">
              <a:lnSpc>
                <a:spcPct val="120000"/>
              </a:lnSpc>
              <a:spcBef>
                <a:spcPts val="600"/>
              </a:spcBef>
              <a:spcAft>
                <a:spcPts val="0"/>
              </a:spcAft>
              <a:buSzPts val="1360"/>
              <a:buNone/>
              <a:defRPr b="1" sz="1600"/>
            </a:lvl4pPr>
            <a:lvl5pPr indent="-228600" lvl="4" marL="2286000" algn="l">
              <a:lnSpc>
                <a:spcPct val="120000"/>
              </a:lnSpc>
              <a:spcBef>
                <a:spcPts val="600"/>
              </a:spcBef>
              <a:spcAft>
                <a:spcPts val="0"/>
              </a:spcAft>
              <a:buSzPts val="1360"/>
              <a:buNone/>
              <a:defRPr b="1" sz="1600"/>
            </a:lvl5pPr>
            <a:lvl6pPr indent="-228600" lvl="5" marL="2743200" algn="l">
              <a:lnSpc>
                <a:spcPct val="90000"/>
              </a:lnSpc>
              <a:spcBef>
                <a:spcPts val="6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59" name="Google Shape;59;p130"/>
          <p:cNvSpPr txBox="1"/>
          <p:nvPr>
            <p:ph idx="4" type="body"/>
          </p:nvPr>
        </p:nvSpPr>
        <p:spPr>
          <a:xfrm>
            <a:off x="6364224"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120000"/>
              </a:lnSpc>
              <a:spcBef>
                <a:spcPts val="0"/>
              </a:spcBef>
              <a:spcAft>
                <a:spcPts val="0"/>
              </a:spcAft>
              <a:buSzPts val="1700"/>
              <a:buChar char="▪"/>
              <a:defRPr sz="2000"/>
            </a:lvl1pPr>
            <a:lvl2pPr indent="-325755" lvl="1" marL="914400" algn="l">
              <a:lnSpc>
                <a:spcPct val="120000"/>
              </a:lnSpc>
              <a:spcBef>
                <a:spcPts val="600"/>
              </a:spcBef>
              <a:spcAft>
                <a:spcPts val="0"/>
              </a:spcAft>
              <a:buSzPts val="1530"/>
              <a:buChar char="▪"/>
              <a:defRPr sz="1800"/>
            </a:lvl2pPr>
            <a:lvl3pPr indent="-314960" lvl="2" marL="1371600" algn="l">
              <a:lnSpc>
                <a:spcPct val="120000"/>
              </a:lnSpc>
              <a:spcBef>
                <a:spcPts val="600"/>
              </a:spcBef>
              <a:spcAft>
                <a:spcPts val="0"/>
              </a:spcAft>
              <a:buSzPts val="1360"/>
              <a:buChar char="▪"/>
              <a:defRPr sz="1600"/>
            </a:lvl3pPr>
            <a:lvl4pPr indent="-314960" lvl="3" marL="1828800" algn="l">
              <a:lnSpc>
                <a:spcPct val="120000"/>
              </a:lnSpc>
              <a:spcBef>
                <a:spcPts val="600"/>
              </a:spcBef>
              <a:spcAft>
                <a:spcPts val="0"/>
              </a:spcAft>
              <a:buSzPts val="1360"/>
              <a:buChar char="▪"/>
              <a:defRPr sz="1600"/>
            </a:lvl4pPr>
            <a:lvl5pPr indent="-314960" lvl="4" marL="2286000" algn="l">
              <a:lnSpc>
                <a:spcPct val="120000"/>
              </a:lnSpc>
              <a:spcBef>
                <a:spcPts val="600"/>
              </a:spcBef>
              <a:spcAft>
                <a:spcPts val="0"/>
              </a:spcAft>
              <a:buSzPts val="1360"/>
              <a:buChar char="▪"/>
              <a:defRPr sz="1600"/>
            </a:lvl5pPr>
            <a:lvl6pPr indent="-314960" lvl="5" marL="2743200" algn="l">
              <a:lnSpc>
                <a:spcPct val="90000"/>
              </a:lnSpc>
              <a:spcBef>
                <a:spcPts val="6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60" name="Google Shape;60;p130"/>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30"/>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3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131"/>
          <p:cNvSpPr txBox="1"/>
          <p:nvPr>
            <p:ph type="title"/>
          </p:nvPr>
        </p:nvSpPr>
        <p:spPr>
          <a:xfrm>
            <a:off x="347265" y="119507"/>
            <a:ext cx="11482466" cy="87947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3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3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solidFill>
          <a:schemeClr val="lt1"/>
        </a:solidFill>
      </p:bgPr>
    </p:bg>
    <p:spTree>
      <p:nvGrpSpPr>
        <p:cNvPr id="68" name="Shape 68"/>
        <p:cNvGrpSpPr/>
        <p:nvPr/>
      </p:nvGrpSpPr>
      <p:grpSpPr>
        <a:xfrm>
          <a:off x="0" y="0"/>
          <a:ext cx="0" cy="0"/>
          <a:chOff x="0" y="0"/>
          <a:chExt cx="0" cy="0"/>
        </a:xfrm>
      </p:grpSpPr>
      <p:sp>
        <p:nvSpPr>
          <p:cNvPr id="69" name="Google Shape;69;p132"/>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2"/>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Aria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32"/>
          <p:cNvSpPr txBox="1"/>
          <p:nvPr>
            <p:ph idx="1" type="body"/>
          </p:nvPr>
        </p:nvSpPr>
        <p:spPr>
          <a:xfrm>
            <a:off x="838200" y="685800"/>
            <a:ext cx="6711696" cy="5020056"/>
          </a:xfrm>
          <a:prstGeom prst="rect">
            <a:avLst/>
          </a:prstGeom>
          <a:noFill/>
          <a:ln>
            <a:noFill/>
          </a:ln>
        </p:spPr>
        <p:txBody>
          <a:bodyPr anchorCtr="0" anchor="t" bIns="45700" lIns="91425" spcFirstLastPara="1" rIns="91425" wrap="square" tIns="45700">
            <a:normAutofit/>
          </a:bodyPr>
          <a:lstStyle>
            <a:lvl1pPr indent="-336550" lvl="0" marL="457200" algn="l">
              <a:lnSpc>
                <a:spcPct val="120000"/>
              </a:lnSpc>
              <a:spcBef>
                <a:spcPts val="0"/>
              </a:spcBef>
              <a:spcAft>
                <a:spcPts val="0"/>
              </a:spcAft>
              <a:buSzPts val="1700"/>
              <a:buChar char="▪"/>
              <a:defRPr sz="2000"/>
            </a:lvl1pPr>
            <a:lvl2pPr indent="-325755" lvl="1" marL="914400" algn="l">
              <a:lnSpc>
                <a:spcPct val="120000"/>
              </a:lnSpc>
              <a:spcBef>
                <a:spcPts val="600"/>
              </a:spcBef>
              <a:spcAft>
                <a:spcPts val="0"/>
              </a:spcAft>
              <a:buSzPts val="1530"/>
              <a:buChar char="▪"/>
              <a:defRPr sz="1800"/>
            </a:lvl2pPr>
            <a:lvl3pPr indent="-314960" lvl="2" marL="1371600" algn="l">
              <a:lnSpc>
                <a:spcPct val="120000"/>
              </a:lnSpc>
              <a:spcBef>
                <a:spcPts val="600"/>
              </a:spcBef>
              <a:spcAft>
                <a:spcPts val="0"/>
              </a:spcAft>
              <a:buSzPts val="1360"/>
              <a:buChar char="▪"/>
              <a:defRPr sz="1600"/>
            </a:lvl3pPr>
            <a:lvl4pPr indent="-314960" lvl="3" marL="1828800" algn="l">
              <a:lnSpc>
                <a:spcPct val="120000"/>
              </a:lnSpc>
              <a:spcBef>
                <a:spcPts val="600"/>
              </a:spcBef>
              <a:spcAft>
                <a:spcPts val="0"/>
              </a:spcAft>
              <a:buSzPts val="1360"/>
              <a:buChar char="▪"/>
              <a:defRPr sz="1600"/>
            </a:lvl4pPr>
            <a:lvl5pPr indent="-314960" lvl="4" marL="2286000" algn="l">
              <a:lnSpc>
                <a:spcPct val="120000"/>
              </a:lnSpc>
              <a:spcBef>
                <a:spcPts val="600"/>
              </a:spcBef>
              <a:spcAft>
                <a:spcPts val="0"/>
              </a:spcAft>
              <a:buSzPts val="1360"/>
              <a:buChar char="▪"/>
              <a:defRPr sz="1600"/>
            </a:lvl5pPr>
            <a:lvl6pPr indent="-314960" lvl="5" marL="2743200" algn="l">
              <a:lnSpc>
                <a:spcPct val="90000"/>
              </a:lnSpc>
              <a:spcBef>
                <a:spcPts val="6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72" name="Google Shape;72;p132"/>
          <p:cNvSpPr txBox="1"/>
          <p:nvPr>
            <p:ph idx="2"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120000"/>
              </a:lnSpc>
              <a:spcBef>
                <a:spcPts val="600"/>
              </a:spcBef>
              <a:spcAft>
                <a:spcPts val="0"/>
              </a:spcAft>
              <a:buSzPts val="1020"/>
              <a:buNone/>
              <a:defRPr sz="1200"/>
            </a:lvl2pPr>
            <a:lvl3pPr indent="-228600" lvl="2" marL="1371600" algn="l">
              <a:lnSpc>
                <a:spcPct val="120000"/>
              </a:lnSpc>
              <a:spcBef>
                <a:spcPts val="600"/>
              </a:spcBef>
              <a:spcAft>
                <a:spcPts val="0"/>
              </a:spcAft>
              <a:buSzPts val="850"/>
              <a:buNone/>
              <a:defRPr sz="1000"/>
            </a:lvl3pPr>
            <a:lvl4pPr indent="-228600" lvl="3" marL="1828800" algn="l">
              <a:lnSpc>
                <a:spcPct val="120000"/>
              </a:lnSpc>
              <a:spcBef>
                <a:spcPts val="600"/>
              </a:spcBef>
              <a:spcAft>
                <a:spcPts val="0"/>
              </a:spcAft>
              <a:buSzPts val="765"/>
              <a:buNone/>
              <a:defRPr sz="900"/>
            </a:lvl4pPr>
            <a:lvl5pPr indent="-228600" lvl="4" marL="2286000" algn="l">
              <a:lnSpc>
                <a:spcPct val="120000"/>
              </a:lnSpc>
              <a:spcBef>
                <a:spcPts val="600"/>
              </a:spcBef>
              <a:spcAft>
                <a:spcPts val="0"/>
              </a:spcAft>
              <a:buSzPts val="765"/>
              <a:buNone/>
              <a:defRPr sz="900"/>
            </a:lvl5pPr>
            <a:lvl6pPr indent="-228600" lvl="5" marL="2743200" algn="l">
              <a:lnSpc>
                <a:spcPct val="90000"/>
              </a:lnSpc>
              <a:spcBef>
                <a:spcPts val="6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73" name="Google Shape;73;p13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3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75" name="Google Shape;75;p132"/>
          <p:cNvGrpSpPr/>
          <p:nvPr/>
        </p:nvGrpSpPr>
        <p:grpSpPr>
          <a:xfrm>
            <a:off x="11401725" y="6229681"/>
            <a:ext cx="457200" cy="457200"/>
            <a:chOff x="11361456" y="6195813"/>
            <a:chExt cx="548640" cy="548640"/>
          </a:xfrm>
        </p:grpSpPr>
        <p:sp>
          <p:nvSpPr>
            <p:cNvPr id="76" name="Google Shape;76;p132"/>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2"/>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13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solidFill>
          <a:schemeClr val="lt1"/>
        </a:solidFill>
      </p:bgPr>
    </p:bg>
    <p:spTree>
      <p:nvGrpSpPr>
        <p:cNvPr id="79" name="Shape 79"/>
        <p:cNvGrpSpPr/>
        <p:nvPr/>
      </p:nvGrpSpPr>
      <p:grpSpPr>
        <a:xfrm>
          <a:off x="0" y="0"/>
          <a:ext cx="0" cy="0"/>
          <a:chOff x="0" y="0"/>
          <a:chExt cx="0" cy="0"/>
        </a:xfrm>
      </p:grpSpPr>
      <p:sp>
        <p:nvSpPr>
          <p:cNvPr id="80" name="Google Shape;80;p133"/>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3"/>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Aria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3"/>
          <p:cNvSpPr/>
          <p:nvPr>
            <p:ph idx="2" type="pic"/>
          </p:nvPr>
        </p:nvSpPr>
        <p:spPr>
          <a:xfrm>
            <a:off x="0" y="0"/>
            <a:ext cx="8303740" cy="6858000"/>
          </a:xfrm>
          <a:prstGeom prst="rect">
            <a:avLst/>
          </a:prstGeom>
          <a:solidFill>
            <a:srgbClr val="E1DFDF"/>
          </a:solidFill>
          <a:ln>
            <a:noFill/>
          </a:ln>
        </p:spPr>
      </p:sp>
      <p:sp>
        <p:nvSpPr>
          <p:cNvPr id="83" name="Google Shape;83;p133"/>
          <p:cNvSpPr txBox="1"/>
          <p:nvPr>
            <p:ph idx="1"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120000"/>
              </a:lnSpc>
              <a:spcBef>
                <a:spcPts val="600"/>
              </a:spcBef>
              <a:spcAft>
                <a:spcPts val="0"/>
              </a:spcAft>
              <a:buSzPts val="1020"/>
              <a:buNone/>
              <a:defRPr sz="1200"/>
            </a:lvl2pPr>
            <a:lvl3pPr indent="-228600" lvl="2" marL="1371600" algn="l">
              <a:lnSpc>
                <a:spcPct val="120000"/>
              </a:lnSpc>
              <a:spcBef>
                <a:spcPts val="600"/>
              </a:spcBef>
              <a:spcAft>
                <a:spcPts val="0"/>
              </a:spcAft>
              <a:buSzPts val="850"/>
              <a:buNone/>
              <a:defRPr sz="1000"/>
            </a:lvl3pPr>
            <a:lvl4pPr indent="-228600" lvl="3" marL="1828800" algn="l">
              <a:lnSpc>
                <a:spcPct val="120000"/>
              </a:lnSpc>
              <a:spcBef>
                <a:spcPts val="600"/>
              </a:spcBef>
              <a:spcAft>
                <a:spcPts val="0"/>
              </a:spcAft>
              <a:buSzPts val="765"/>
              <a:buNone/>
              <a:defRPr sz="900"/>
            </a:lvl4pPr>
            <a:lvl5pPr indent="-228600" lvl="4" marL="2286000" algn="l">
              <a:lnSpc>
                <a:spcPct val="120000"/>
              </a:lnSpc>
              <a:spcBef>
                <a:spcPts val="600"/>
              </a:spcBef>
              <a:spcAft>
                <a:spcPts val="0"/>
              </a:spcAft>
              <a:buSzPts val="765"/>
              <a:buNone/>
              <a:defRPr sz="900"/>
            </a:lvl5pPr>
            <a:lvl6pPr indent="-228600" lvl="5" marL="2743200" algn="l">
              <a:lnSpc>
                <a:spcPct val="90000"/>
              </a:lnSpc>
              <a:spcBef>
                <a:spcPts val="6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84" name="Google Shape;84;p13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85" name="Google Shape;85;p133"/>
          <p:cNvGrpSpPr/>
          <p:nvPr/>
        </p:nvGrpSpPr>
        <p:grpSpPr>
          <a:xfrm>
            <a:off x="11401725" y="6229681"/>
            <a:ext cx="457200" cy="457200"/>
            <a:chOff x="11361456" y="6195813"/>
            <a:chExt cx="548640" cy="548640"/>
          </a:xfrm>
        </p:grpSpPr>
        <p:sp>
          <p:nvSpPr>
            <p:cNvPr id="86" name="Google Shape;86;p133"/>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3"/>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13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4"/>
          <p:cNvSpPr txBox="1"/>
          <p:nvPr>
            <p:ph type="title"/>
          </p:nvPr>
        </p:nvSpPr>
        <p:spPr>
          <a:xfrm>
            <a:off x="347265" y="119507"/>
            <a:ext cx="11482466" cy="87947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4000"/>
              <a:buFont typeface="Arial"/>
              <a:buNone/>
              <a:defRPr b="0" i="0" sz="4000" u="none" cap="none" strike="noStrike">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4"/>
          <p:cNvSpPr txBox="1"/>
          <p:nvPr>
            <p:ph idx="1" type="body"/>
          </p:nvPr>
        </p:nvSpPr>
        <p:spPr>
          <a:xfrm>
            <a:off x="425270" y="1403604"/>
            <a:ext cx="11525938" cy="4510016"/>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120000"/>
              </a:lnSpc>
              <a:spcBef>
                <a:spcPts val="0"/>
              </a:spcBef>
              <a:spcAft>
                <a:spcPts val="0"/>
              </a:spcAft>
              <a:buClr>
                <a:srgbClr val="9E3611"/>
              </a:buClr>
              <a:buSzPts val="1700"/>
              <a:buFont typeface="Noto Sans Symbols"/>
              <a:buChar char="▪"/>
              <a:defRPr b="0" i="0" sz="2000" u="none" cap="none" strike="noStrike">
                <a:solidFill>
                  <a:schemeClr val="dk1"/>
                </a:solidFill>
                <a:latin typeface="Arial"/>
                <a:ea typeface="Arial"/>
                <a:cs typeface="Arial"/>
                <a:sym typeface="Arial"/>
              </a:defRPr>
            </a:lvl1pPr>
            <a:lvl2pPr indent="-325755" lvl="1" marL="914400" marR="0" rtl="0" algn="l">
              <a:lnSpc>
                <a:spcPct val="120000"/>
              </a:lnSpc>
              <a:spcBef>
                <a:spcPts val="600"/>
              </a:spcBef>
              <a:spcAft>
                <a:spcPts val="0"/>
              </a:spcAft>
              <a:buClr>
                <a:srgbClr val="9E3611"/>
              </a:buClr>
              <a:buSzPts val="1530"/>
              <a:buFont typeface="Noto Sans Symbols"/>
              <a:buChar char="▪"/>
              <a:defRPr b="0" i="0" sz="1800" u="none" cap="none" strike="noStrike">
                <a:solidFill>
                  <a:schemeClr val="dk1"/>
                </a:solidFill>
                <a:latin typeface="Arial"/>
                <a:ea typeface="Arial"/>
                <a:cs typeface="Arial"/>
                <a:sym typeface="Arial"/>
              </a:defRPr>
            </a:lvl2pPr>
            <a:lvl3pPr indent="-314960" lvl="2" marL="1371600" marR="0" rtl="0" algn="l">
              <a:lnSpc>
                <a:spcPct val="120000"/>
              </a:lnSpc>
              <a:spcBef>
                <a:spcPts val="600"/>
              </a:spcBef>
              <a:spcAft>
                <a:spcPts val="0"/>
              </a:spcAft>
              <a:buClr>
                <a:srgbClr val="9E3611"/>
              </a:buClr>
              <a:buSzPts val="1360"/>
              <a:buFont typeface="Noto Sans Symbols"/>
              <a:buChar char="▪"/>
              <a:defRPr b="0" i="0" sz="1600" u="none" cap="none" strike="noStrike">
                <a:solidFill>
                  <a:schemeClr val="dk1"/>
                </a:solidFill>
                <a:latin typeface="Arial"/>
                <a:ea typeface="Arial"/>
                <a:cs typeface="Arial"/>
                <a:sym typeface="Arial"/>
              </a:defRPr>
            </a:lvl3pPr>
            <a:lvl4pPr indent="-314960" lvl="3" marL="1828800" marR="0" rtl="0" algn="l">
              <a:lnSpc>
                <a:spcPct val="120000"/>
              </a:lnSpc>
              <a:spcBef>
                <a:spcPts val="600"/>
              </a:spcBef>
              <a:spcAft>
                <a:spcPts val="0"/>
              </a:spcAft>
              <a:buClr>
                <a:srgbClr val="9E3611"/>
              </a:buClr>
              <a:buSzPts val="1360"/>
              <a:buFont typeface="Noto Sans Symbols"/>
              <a:buChar char="▪"/>
              <a:defRPr b="0" i="0" sz="1600" u="none" cap="none" strike="noStrike">
                <a:solidFill>
                  <a:schemeClr val="dk1"/>
                </a:solidFill>
                <a:latin typeface="Arial"/>
                <a:ea typeface="Arial"/>
                <a:cs typeface="Arial"/>
                <a:sym typeface="Arial"/>
              </a:defRPr>
            </a:lvl4pPr>
            <a:lvl5pPr indent="-314960" lvl="4" marL="2286000" marR="0" rtl="0" algn="l">
              <a:lnSpc>
                <a:spcPct val="120000"/>
              </a:lnSpc>
              <a:spcBef>
                <a:spcPts val="600"/>
              </a:spcBef>
              <a:spcAft>
                <a:spcPts val="0"/>
              </a:spcAft>
              <a:buClr>
                <a:srgbClr val="9E3611"/>
              </a:buClr>
              <a:buSzPts val="1360"/>
              <a:buFont typeface="Noto Sans Symbols"/>
              <a:buChar char="▪"/>
              <a:defRPr b="0" i="0" sz="1600" u="none" cap="none" strike="noStrike">
                <a:solidFill>
                  <a:schemeClr val="dk1"/>
                </a:solidFill>
                <a:latin typeface="Arial"/>
                <a:ea typeface="Arial"/>
                <a:cs typeface="Arial"/>
                <a:sym typeface="Arial"/>
              </a:defRPr>
            </a:lvl5pPr>
            <a:lvl6pPr indent="-314960" lvl="5" marL="2743200" marR="0" rtl="0" algn="l">
              <a:lnSpc>
                <a:spcPct val="90000"/>
              </a:lnSpc>
              <a:spcBef>
                <a:spcPts val="600"/>
              </a:spcBef>
              <a:spcAft>
                <a:spcPts val="0"/>
              </a:spcAft>
              <a:buClr>
                <a:srgbClr val="9E3611"/>
              </a:buClr>
              <a:buSzPts val="1360"/>
              <a:buFont typeface="Noto Sans Symbols"/>
              <a:buChar char="▪"/>
              <a:defRPr b="0" i="0" sz="1600" u="none" cap="none" strike="noStrike">
                <a:solidFill>
                  <a:schemeClr val="dk1"/>
                </a:solidFill>
                <a:latin typeface="Arial"/>
                <a:ea typeface="Arial"/>
                <a:cs typeface="Arial"/>
                <a:sym typeface="Aria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Arial"/>
                <a:ea typeface="Arial"/>
                <a:cs typeface="Arial"/>
                <a:sym typeface="Aria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Arial"/>
                <a:ea typeface="Arial"/>
                <a:cs typeface="Arial"/>
                <a:sym typeface="Aria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Arial"/>
                <a:ea typeface="Arial"/>
                <a:cs typeface="Arial"/>
                <a:sym typeface="Arial"/>
              </a:defRPr>
            </a:lvl9pPr>
          </a:lstStyle>
          <a:p/>
        </p:txBody>
      </p:sp>
      <p:sp>
        <p:nvSpPr>
          <p:cNvPr id="12" name="Google Shape;12;p124"/>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24"/>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24"/>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Arial"/>
                <a:ea typeface="Arial"/>
                <a:cs typeface="Arial"/>
                <a:sym typeface="Arial"/>
              </a:defRPr>
            </a:lvl1pPr>
            <a:lvl2pPr indent="0" lvl="1" marL="0" marR="0" rtl="0" algn="ctr">
              <a:spcBef>
                <a:spcPts val="0"/>
              </a:spcBef>
              <a:buNone/>
              <a:defRPr b="1" i="0" sz="1400" u="none" cap="none" strike="noStrike">
                <a:solidFill>
                  <a:srgbClr val="FFFFFF"/>
                </a:solidFill>
                <a:latin typeface="Arial"/>
                <a:ea typeface="Arial"/>
                <a:cs typeface="Arial"/>
                <a:sym typeface="Arial"/>
              </a:defRPr>
            </a:lvl2pPr>
            <a:lvl3pPr indent="0" lvl="2" marL="0" marR="0" rtl="0" algn="ctr">
              <a:spcBef>
                <a:spcPts val="0"/>
              </a:spcBef>
              <a:buNone/>
              <a:defRPr b="1" i="0" sz="1400" u="none" cap="none" strike="noStrike">
                <a:solidFill>
                  <a:srgbClr val="FFFFFF"/>
                </a:solidFill>
                <a:latin typeface="Arial"/>
                <a:ea typeface="Arial"/>
                <a:cs typeface="Arial"/>
                <a:sym typeface="Arial"/>
              </a:defRPr>
            </a:lvl3pPr>
            <a:lvl4pPr indent="0" lvl="3" marL="0" marR="0" rtl="0" algn="ctr">
              <a:spcBef>
                <a:spcPts val="0"/>
              </a:spcBef>
              <a:buNone/>
              <a:defRPr b="1" i="0" sz="1400" u="none" cap="none" strike="noStrike">
                <a:solidFill>
                  <a:srgbClr val="FFFFFF"/>
                </a:solidFill>
                <a:latin typeface="Arial"/>
                <a:ea typeface="Arial"/>
                <a:cs typeface="Arial"/>
                <a:sym typeface="Arial"/>
              </a:defRPr>
            </a:lvl4pPr>
            <a:lvl5pPr indent="0" lvl="4" marL="0" marR="0" rtl="0" algn="ctr">
              <a:spcBef>
                <a:spcPts val="0"/>
              </a:spcBef>
              <a:buNone/>
              <a:defRPr b="1" i="0" sz="1400" u="none" cap="none" strike="noStrike">
                <a:solidFill>
                  <a:srgbClr val="FFFFFF"/>
                </a:solidFill>
                <a:latin typeface="Arial"/>
                <a:ea typeface="Arial"/>
                <a:cs typeface="Arial"/>
                <a:sym typeface="Arial"/>
              </a:defRPr>
            </a:lvl5pPr>
            <a:lvl6pPr indent="0" lvl="5" marL="0" marR="0" rtl="0" algn="ctr">
              <a:spcBef>
                <a:spcPts val="0"/>
              </a:spcBef>
              <a:buNone/>
              <a:defRPr b="1" i="0" sz="1400" u="none" cap="none" strike="noStrike">
                <a:solidFill>
                  <a:srgbClr val="FFFFFF"/>
                </a:solidFill>
                <a:latin typeface="Arial"/>
                <a:ea typeface="Arial"/>
                <a:cs typeface="Arial"/>
                <a:sym typeface="Arial"/>
              </a:defRPr>
            </a:lvl6pPr>
            <a:lvl7pPr indent="0" lvl="6" marL="0" marR="0" rtl="0" algn="ctr">
              <a:spcBef>
                <a:spcPts val="0"/>
              </a:spcBef>
              <a:buNone/>
              <a:defRPr b="1" i="0" sz="1400" u="none" cap="none" strike="noStrike">
                <a:solidFill>
                  <a:srgbClr val="FFFFFF"/>
                </a:solidFill>
                <a:latin typeface="Arial"/>
                <a:ea typeface="Arial"/>
                <a:cs typeface="Arial"/>
                <a:sym typeface="Arial"/>
              </a:defRPr>
            </a:lvl7pPr>
            <a:lvl8pPr indent="0" lvl="7" marL="0" marR="0" rtl="0" algn="ctr">
              <a:spcBef>
                <a:spcPts val="0"/>
              </a:spcBef>
              <a:buNone/>
              <a:defRPr b="1" i="0" sz="1400" u="none" cap="none" strike="noStrike">
                <a:solidFill>
                  <a:srgbClr val="FFFFFF"/>
                </a:solidFill>
                <a:latin typeface="Arial"/>
                <a:ea typeface="Arial"/>
                <a:cs typeface="Arial"/>
                <a:sym typeface="Arial"/>
              </a:defRPr>
            </a:lvl8pPr>
            <a:lvl9pPr indent="0" lvl="8" marL="0" marR="0" rtl="0" algn="ctr">
              <a:spcBef>
                <a:spcPts val="0"/>
              </a:spcBef>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image" Target="../media/image46.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45.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41.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43.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 Id="rId3" Type="http://schemas.openxmlformats.org/officeDocument/2006/relationships/image" Target="../media/image44.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 Id="rId3" Type="http://schemas.openxmlformats.org/officeDocument/2006/relationships/image" Target="../media/image4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5.png"/><Relationship Id="rId4" Type="http://schemas.openxmlformats.org/officeDocument/2006/relationships/image" Target="../media/image33.png"/><Relationship Id="rId5"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4.png"/><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7.png"/><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3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3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3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37.png"/><Relationship Id="rId4" Type="http://schemas.openxmlformats.org/officeDocument/2006/relationships/image" Target="../media/image3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3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4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grpSp>
        <p:nvGrpSpPr>
          <p:cNvPr id="106" name="Google Shape;106;p1"/>
          <p:cNvGrpSpPr/>
          <p:nvPr/>
        </p:nvGrpSpPr>
        <p:grpSpPr>
          <a:xfrm>
            <a:off x="0" y="0"/>
            <a:ext cx="5449824" cy="6612793"/>
            <a:chOff x="0" y="-211335"/>
            <a:chExt cx="7099300" cy="7069336"/>
          </a:xfrm>
        </p:grpSpPr>
        <p:pic>
          <p:nvPicPr>
            <p:cNvPr descr="A green city with trees and wind turbines&#10;&#10;AI-generated content may be incorrect." id="107" name="Google Shape;107;p1"/>
            <p:cNvPicPr preferRelativeResize="0"/>
            <p:nvPr/>
          </p:nvPicPr>
          <p:blipFill rotWithShape="1">
            <a:blip r:embed="rId3">
              <a:alphaModFix/>
            </a:blip>
            <a:srcRect b="0" l="0" r="0" t="0"/>
            <a:stretch/>
          </p:blipFill>
          <p:spPr>
            <a:xfrm>
              <a:off x="0" y="-211335"/>
              <a:ext cx="7099300" cy="7069336"/>
            </a:xfrm>
            <a:prstGeom prst="rect">
              <a:avLst/>
            </a:prstGeom>
            <a:noFill/>
            <a:ln>
              <a:noFill/>
            </a:ln>
          </p:spPr>
        </p:pic>
        <p:sp>
          <p:nvSpPr>
            <p:cNvPr id="108" name="Google Shape;108;p1"/>
            <p:cNvSpPr txBox="1"/>
            <p:nvPr/>
          </p:nvSpPr>
          <p:spPr>
            <a:xfrm>
              <a:off x="59752" y="-118345"/>
              <a:ext cx="6979796" cy="42773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000" u="none" cap="none" strike="noStrike">
                  <a:solidFill>
                    <a:srgbClr val="4EB02E"/>
                  </a:solidFill>
                  <a:latin typeface="Arial"/>
                  <a:ea typeface="Arial"/>
                  <a:cs typeface="Arial"/>
                  <a:sym typeface="Arial"/>
                </a:rPr>
                <a:t>DỰ ÁN LỒNG GHÉP  CH</a:t>
              </a:r>
              <a:r>
                <a:rPr b="1" lang="en-US" sz="1000">
                  <a:solidFill>
                    <a:srgbClr val="4EB02E"/>
                  </a:solidFill>
                </a:rPr>
                <a:t>Ố</a:t>
              </a:r>
              <a:r>
                <a:rPr b="1" i="0" lang="en-US" sz="1000" u="none" cap="none" strike="noStrike">
                  <a:solidFill>
                    <a:srgbClr val="4EB02E"/>
                  </a:solidFill>
                  <a:latin typeface="Arial"/>
                  <a:ea typeface="Arial"/>
                  <a:cs typeface="Arial"/>
                  <a:sym typeface="Arial"/>
                </a:rPr>
                <a:t>NG CHỊU VỚI BIẾN ĐỔI KHÍ HẬU VÀ BẢO VỆ MÔI TRƯỜNG</a:t>
              </a:r>
              <a:endParaRPr/>
            </a:p>
            <a:p>
              <a:pPr indent="0" lvl="0" marL="0" marR="0" rtl="0" algn="ctr">
                <a:spcBef>
                  <a:spcPts val="0"/>
                </a:spcBef>
                <a:spcAft>
                  <a:spcPts val="0"/>
                </a:spcAft>
                <a:buNone/>
              </a:pPr>
              <a:r>
                <a:rPr b="1" i="0" lang="en-US" sz="1000" u="none" cap="none" strike="noStrike">
                  <a:solidFill>
                    <a:srgbClr val="4EB02E"/>
                  </a:solidFill>
                  <a:latin typeface="Arial"/>
                  <a:ea typeface="Arial"/>
                  <a:cs typeface="Arial"/>
                  <a:sym typeface="Arial"/>
                </a:rPr>
                <a:t>ĐỂ PHÁT TRIỂN CÁC ĐÔ THỊ XANH LOẠI II (TA 9417-VIE)</a:t>
              </a:r>
              <a:endParaRPr/>
            </a:p>
          </p:txBody>
        </p:sp>
      </p:grpSp>
      <p:sp>
        <p:nvSpPr>
          <p:cNvPr id="109" name="Google Shape;109;p1"/>
          <p:cNvSpPr txBox="1"/>
          <p:nvPr/>
        </p:nvSpPr>
        <p:spPr>
          <a:xfrm>
            <a:off x="5806450" y="2334203"/>
            <a:ext cx="59400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rgbClr val="4EB02E"/>
                </a:solidFill>
                <a:latin typeface="Play"/>
                <a:ea typeface="Play"/>
                <a:cs typeface="Play"/>
                <a:sym typeface="Play"/>
              </a:rPr>
              <a:t>BẢO VỆ MÔI TRƯỜNG NƯỚC</a:t>
            </a:r>
            <a:endParaRPr/>
          </a:p>
        </p:txBody>
      </p:sp>
      <p:sp>
        <p:nvSpPr>
          <p:cNvPr id="110" name="Google Shape;110;p1"/>
          <p:cNvSpPr txBox="1"/>
          <p:nvPr/>
        </p:nvSpPr>
        <p:spPr>
          <a:xfrm>
            <a:off x="5806439" y="1692676"/>
            <a:ext cx="26376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EB02E"/>
                </a:solidFill>
                <a:latin typeface="Play"/>
                <a:ea typeface="Play"/>
                <a:cs typeface="Play"/>
                <a:sym typeface="Play"/>
              </a:rPr>
              <a:t>TÀI LIỆU ĐÀO TẠO</a:t>
            </a:r>
            <a:endParaRPr/>
          </a:p>
        </p:txBody>
      </p:sp>
      <p:sp>
        <p:nvSpPr>
          <p:cNvPr id="111" name="Google Shape;111;p1"/>
          <p:cNvSpPr txBox="1"/>
          <p:nvPr/>
        </p:nvSpPr>
        <p:spPr>
          <a:xfrm>
            <a:off x="4911971" y="6441110"/>
            <a:ext cx="358726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4EB02E"/>
                </a:solidFill>
                <a:latin typeface="Play"/>
                <a:ea typeface="Play"/>
                <a:cs typeface="Play"/>
                <a:sym typeface="Play"/>
              </a:rPr>
              <a:t>{ĐỊA ĐIỂM – THỜI GIAN TỔ CHỨC} </a:t>
            </a:r>
            <a:endParaRPr/>
          </a:p>
        </p:txBody>
      </p:sp>
      <p:sp>
        <p:nvSpPr>
          <p:cNvPr id="112" name="Google Shape;112;p1"/>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9"/>
          <p:cNvSpPr txBox="1"/>
          <p:nvPr>
            <p:ph type="title"/>
          </p:nvPr>
        </p:nvSpPr>
        <p:spPr>
          <a:xfrm>
            <a:off x="112426" y="76708"/>
            <a:ext cx="11967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200"/>
              <a:buFont typeface="Arial"/>
              <a:buNone/>
            </a:pPr>
            <a:r>
              <a:rPr b="1" lang="en-US" sz="3000" cap="small"/>
              <a:t>1.1. Ô NHIỄM MÔI TRƯỜNG NƯỚC – </a:t>
            </a:r>
            <a:r>
              <a:rPr b="1" lang="en-US" sz="3000" cap="none"/>
              <a:t>Các tác nhân gây ô nhiễm</a:t>
            </a:r>
            <a:endParaRPr b="1" sz="3000" cap="none"/>
          </a:p>
        </p:txBody>
      </p:sp>
      <p:sp>
        <p:nvSpPr>
          <p:cNvPr id="257" name="Google Shape;257;p9"/>
          <p:cNvSpPr txBox="1"/>
          <p:nvPr>
            <p:ph idx="1" type="body"/>
          </p:nvPr>
        </p:nvSpPr>
        <p:spPr>
          <a:xfrm>
            <a:off x="422532" y="1064305"/>
            <a:ext cx="11481000" cy="5661300"/>
          </a:xfrm>
          <a:prstGeom prst="rect">
            <a:avLst/>
          </a:prstGeom>
          <a:noFill/>
          <a:ln>
            <a:noFill/>
          </a:ln>
        </p:spPr>
        <p:txBody>
          <a:bodyPr anchorCtr="0" anchor="t" bIns="45700" lIns="91425" spcFirstLastPara="1" rIns="91425" wrap="square" tIns="45700">
            <a:normAutofit/>
          </a:bodyPr>
          <a:lstStyle/>
          <a:p>
            <a:pPr indent="-182880" lvl="0" marL="182880" rtl="0" algn="l">
              <a:lnSpc>
                <a:spcPct val="140000"/>
              </a:lnSpc>
              <a:spcBef>
                <a:spcPts val="0"/>
              </a:spcBef>
              <a:spcAft>
                <a:spcPts val="0"/>
              </a:spcAft>
              <a:buSzPts val="2040"/>
              <a:buNone/>
            </a:pPr>
            <a:r>
              <a:rPr b="1" lang="en-US" sz="2400">
                <a:latin typeface="Arial"/>
                <a:ea typeface="Arial"/>
                <a:cs typeface="Arial"/>
                <a:sym typeface="Arial"/>
              </a:rPr>
              <a:t>(1) Các chất rắn và trầm tích</a:t>
            </a:r>
            <a:endParaRPr b="1" sz="2400">
              <a:latin typeface="Arial"/>
              <a:ea typeface="Arial"/>
              <a:cs typeface="Arial"/>
              <a:sym typeface="Arial"/>
            </a:endParaRPr>
          </a:p>
          <a:p>
            <a:pPr indent="-182880" lvl="1" marL="457200" rtl="0" algn="l">
              <a:lnSpc>
                <a:spcPct val="120000"/>
              </a:lnSpc>
              <a:spcBef>
                <a:spcPts val="600"/>
              </a:spcBef>
              <a:spcAft>
                <a:spcPts val="0"/>
              </a:spcAft>
              <a:buSzPts val="1870"/>
              <a:buChar char="▪"/>
            </a:pPr>
            <a:r>
              <a:rPr lang="en-US" sz="2200"/>
              <a:t>Làm tăng lượng SS trong nước</a:t>
            </a:r>
            <a:endParaRPr sz="2200"/>
          </a:p>
          <a:p>
            <a:pPr indent="-182880" lvl="1" marL="457200" rtl="0" algn="l">
              <a:lnSpc>
                <a:spcPct val="120000"/>
              </a:lnSpc>
              <a:spcBef>
                <a:spcPts val="600"/>
              </a:spcBef>
              <a:spcAft>
                <a:spcPts val="0"/>
              </a:spcAft>
              <a:buSzPts val="1870"/>
              <a:buChar char="▪"/>
            </a:pPr>
            <a:r>
              <a:rPr lang="en-US" sz="2200"/>
              <a:t>Là môi trường phân bố và vận chuyển các chất ô nhiễm không tan trong nước</a:t>
            </a:r>
            <a:endParaRPr sz="2200"/>
          </a:p>
          <a:p>
            <a:pPr indent="-182880" lvl="0" marL="182880" rtl="0" algn="l">
              <a:lnSpc>
                <a:spcPct val="140000"/>
              </a:lnSpc>
              <a:spcBef>
                <a:spcPts val="600"/>
              </a:spcBef>
              <a:spcAft>
                <a:spcPts val="0"/>
              </a:spcAft>
              <a:buSzPts val="2040"/>
              <a:buNone/>
            </a:pPr>
            <a:r>
              <a:rPr b="1" lang="en-US" sz="2400">
                <a:latin typeface="Arial"/>
                <a:ea typeface="Arial"/>
                <a:cs typeface="Arial"/>
                <a:sym typeface="Arial"/>
              </a:rPr>
              <a:t>(2) Chất tiêu thụ ôxy</a:t>
            </a:r>
            <a:endParaRPr b="1" sz="2400">
              <a:latin typeface="Arial"/>
              <a:ea typeface="Arial"/>
              <a:cs typeface="Arial"/>
              <a:sym typeface="Arial"/>
            </a:endParaRPr>
          </a:p>
          <a:p>
            <a:pPr indent="-182880" lvl="1" marL="457200" rtl="0" algn="l">
              <a:lnSpc>
                <a:spcPct val="140000"/>
              </a:lnSpc>
              <a:spcBef>
                <a:spcPts val="600"/>
              </a:spcBef>
              <a:spcAft>
                <a:spcPts val="0"/>
              </a:spcAft>
              <a:buSzPts val="1700"/>
              <a:buChar char="▪"/>
            </a:pPr>
            <a:r>
              <a:rPr lang="en-US" sz="2000">
                <a:latin typeface="Arial"/>
                <a:ea typeface="Arial"/>
                <a:cs typeface="Arial"/>
                <a:sym typeface="Arial"/>
              </a:rPr>
              <a:t>Nước sạch đòi hỏi phải có một hàm lượng ôxy hòa tan</a:t>
            </a:r>
            <a:r>
              <a:rPr lang="en-US" sz="2000"/>
              <a:t> (DO)</a:t>
            </a:r>
            <a:r>
              <a:rPr lang="en-US" sz="2000">
                <a:latin typeface="Arial"/>
                <a:ea typeface="Arial"/>
                <a:cs typeface="Arial"/>
                <a:sym typeface="Arial"/>
              </a:rPr>
              <a:t> nhất định (7,5-10 mg/l) đảm bảo HST nước phát triển. </a:t>
            </a:r>
            <a:endParaRPr/>
          </a:p>
          <a:p>
            <a:pPr indent="-182880" lvl="1" marL="457200" rtl="0" algn="l">
              <a:lnSpc>
                <a:spcPct val="140000"/>
              </a:lnSpc>
              <a:spcBef>
                <a:spcPts val="600"/>
              </a:spcBef>
              <a:spcAft>
                <a:spcPts val="0"/>
              </a:spcAft>
              <a:buSzPts val="1700"/>
              <a:buChar char="▪"/>
            </a:pPr>
            <a:r>
              <a:rPr lang="en-US" sz="2000">
                <a:latin typeface="Arial"/>
                <a:ea typeface="Arial"/>
                <a:cs typeface="Arial"/>
                <a:sym typeface="Arial"/>
              </a:rPr>
              <a:t>Chất </a:t>
            </a:r>
            <a:r>
              <a:rPr lang="en-US" sz="2000"/>
              <a:t>tiêu thụ ôxy có nguy cơ </a:t>
            </a:r>
            <a:r>
              <a:rPr lang="en-US" sz="2000">
                <a:latin typeface="Arial"/>
                <a:ea typeface="Arial"/>
                <a:cs typeface="Arial"/>
                <a:sym typeface="Arial"/>
              </a:rPr>
              <a:t>làm </a:t>
            </a:r>
            <a:r>
              <a:rPr lang="en-US" sz="2000"/>
              <a:t>thiếu hụt DO trong nước, </a:t>
            </a:r>
            <a:r>
              <a:rPr lang="en-US" sz="2000">
                <a:latin typeface="Arial"/>
                <a:ea typeface="Arial"/>
                <a:cs typeface="Arial"/>
                <a:sym typeface="Arial"/>
              </a:rPr>
              <a:t>là những chất khi vào nước sẽ lấy ôxy hòa tan trong nước,  làm giảm lượng DO, ảnh hưởng đến sự phát triển của các thủy sinh vật</a:t>
            </a:r>
            <a:endParaRPr sz="2000">
              <a:latin typeface="Arial"/>
              <a:ea typeface="Arial"/>
              <a:cs typeface="Arial"/>
              <a:sym typeface="Arial"/>
            </a:endParaRPr>
          </a:p>
          <a:p>
            <a:pPr indent="-182880" lvl="1" marL="457200" rtl="0" algn="l">
              <a:lnSpc>
                <a:spcPct val="140000"/>
              </a:lnSpc>
              <a:spcBef>
                <a:spcPts val="600"/>
              </a:spcBef>
              <a:spcAft>
                <a:spcPts val="0"/>
              </a:spcAft>
              <a:buSzPts val="1700"/>
              <a:buChar char="▪"/>
            </a:pPr>
            <a:r>
              <a:rPr lang="en-US" sz="2000">
                <a:latin typeface="Arial"/>
                <a:ea typeface="Arial"/>
                <a:cs typeface="Arial"/>
                <a:sym typeface="Arial"/>
              </a:rPr>
              <a:t>Các chất </a:t>
            </a:r>
            <a:r>
              <a:rPr lang="en-US" sz="2000"/>
              <a:t>tiêu thụ ôxy </a:t>
            </a:r>
            <a:r>
              <a:rPr lang="en-US" sz="2000">
                <a:latin typeface="Arial"/>
                <a:ea typeface="Arial"/>
                <a:cs typeface="Arial"/>
                <a:sym typeface="Arial"/>
              </a:rPr>
              <a:t>thường là các chất hữu cơ từ nước thải</a:t>
            </a:r>
            <a:endParaRPr sz="2000">
              <a:latin typeface="Arial"/>
              <a:ea typeface="Arial"/>
              <a:cs typeface="Arial"/>
              <a:sym typeface="Arial"/>
            </a:endParaRPr>
          </a:p>
          <a:p>
            <a:pPr indent="-182880" lvl="1" marL="457200" rtl="0" algn="l">
              <a:lnSpc>
                <a:spcPct val="140000"/>
              </a:lnSpc>
              <a:spcBef>
                <a:spcPts val="600"/>
              </a:spcBef>
              <a:spcAft>
                <a:spcPts val="0"/>
              </a:spcAft>
              <a:buSzPts val="1700"/>
              <a:buChar char="▪"/>
            </a:pPr>
            <a:r>
              <a:rPr lang="en-US" sz="2000">
                <a:latin typeface="Arial"/>
                <a:ea typeface="Arial"/>
                <a:cs typeface="Arial"/>
                <a:sym typeface="Arial"/>
              </a:rPr>
              <a:t>Hai thông số quan trọng với nước là BOD5 và COD</a:t>
            </a:r>
            <a:endParaRPr sz="2200"/>
          </a:p>
          <a:p>
            <a:pPr indent="-31750" lvl="0" marL="182880" rtl="0" algn="l">
              <a:lnSpc>
                <a:spcPct val="130000"/>
              </a:lnSpc>
              <a:spcBef>
                <a:spcPts val="600"/>
              </a:spcBef>
              <a:spcAft>
                <a:spcPts val="0"/>
              </a:spcAft>
              <a:buSzPts val="2380"/>
              <a:buNone/>
            </a:pPr>
            <a:r>
              <a:t/>
            </a:r>
            <a:endParaRPr sz="2800">
              <a:solidFill>
                <a:srgbClr val="216521"/>
              </a:solidFill>
              <a:latin typeface="Arial"/>
              <a:ea typeface="Arial"/>
              <a:cs typeface="Arial"/>
              <a:sym typeface="Arial"/>
            </a:endParaRPr>
          </a:p>
          <a:p>
            <a:pPr indent="-31750" lvl="0" marL="182880" rtl="0" algn="l">
              <a:lnSpc>
                <a:spcPct val="130000"/>
              </a:lnSpc>
              <a:spcBef>
                <a:spcPts val="600"/>
              </a:spcBef>
              <a:spcAft>
                <a:spcPts val="0"/>
              </a:spcAft>
              <a:buSzPts val="2380"/>
              <a:buNone/>
            </a:pPr>
            <a:r>
              <a:t/>
            </a:r>
            <a:endParaRPr sz="2800">
              <a:latin typeface="Arial"/>
              <a:ea typeface="Arial"/>
              <a:cs typeface="Arial"/>
              <a:sym typeface="Arial"/>
            </a:endParaRPr>
          </a:p>
        </p:txBody>
      </p:sp>
      <p:sp>
        <p:nvSpPr>
          <p:cNvPr id="258" name="Google Shape;258;p9"/>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59" name="Google Shape;259;p9"/>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p96"/>
          <p:cNvSpPr txBox="1"/>
          <p:nvPr>
            <p:ph idx="1" type="body"/>
          </p:nvPr>
        </p:nvSpPr>
        <p:spPr>
          <a:xfrm>
            <a:off x="767550" y="1042425"/>
            <a:ext cx="10543500" cy="56235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210"/>
              <a:buNone/>
            </a:pPr>
            <a:r>
              <a:rPr lang="en-US" sz="2600">
                <a:solidFill>
                  <a:srgbClr val="CC0000"/>
                </a:solidFill>
              </a:rPr>
              <a:t>Nguyên tắc tính toán sức chịu tải của sông</a:t>
            </a:r>
            <a:endParaRPr sz="2600">
              <a:solidFill>
                <a:srgbClr val="CC0000"/>
              </a:solidFill>
            </a:endParaRPr>
          </a:p>
          <a:p>
            <a:pPr indent="-182880" lvl="1" marL="457200" rtl="0" algn="l">
              <a:lnSpc>
                <a:spcPct val="120000"/>
              </a:lnSpc>
              <a:spcBef>
                <a:spcPts val="600"/>
              </a:spcBef>
              <a:spcAft>
                <a:spcPts val="0"/>
              </a:spcAft>
              <a:buSzPts val="2040"/>
              <a:buChar char="▪"/>
            </a:pPr>
            <a:r>
              <a:rPr lang="en-US" sz="2400"/>
              <a:t>Có tính hệ thống, đảm bảo tính tổng thể và liên kết theo toàn bộ lưu vực sông.</a:t>
            </a:r>
            <a:endParaRPr/>
          </a:p>
          <a:p>
            <a:pPr indent="-182880" lvl="1" marL="457200" rtl="0" algn="l">
              <a:lnSpc>
                <a:spcPct val="120000"/>
              </a:lnSpc>
              <a:spcBef>
                <a:spcPts val="600"/>
              </a:spcBef>
              <a:spcAft>
                <a:spcPts val="0"/>
              </a:spcAft>
              <a:buSzPts val="2040"/>
              <a:buChar char="▪"/>
            </a:pPr>
            <a:r>
              <a:rPr lang="en-US" sz="2400"/>
              <a:t>Chia đoạn sông cụ thể để thực hiện tính toán phù hợp với đặc điểm từng khu vực.</a:t>
            </a:r>
            <a:endParaRPr/>
          </a:p>
          <a:p>
            <a:pPr indent="-182880" lvl="1" marL="457200" rtl="0" algn="l">
              <a:lnSpc>
                <a:spcPct val="120000"/>
              </a:lnSpc>
              <a:spcBef>
                <a:spcPts val="600"/>
              </a:spcBef>
              <a:spcAft>
                <a:spcPts val="0"/>
              </a:spcAft>
              <a:buSzPts val="2040"/>
              <a:buChar char="▪"/>
            </a:pPr>
            <a:r>
              <a:rPr lang="en-US" sz="2400"/>
              <a:t>Việc tính toán sức chịu tải của từng đoạn sông phải dựa trên các yếu tố sau:</a:t>
            </a:r>
            <a:endParaRPr/>
          </a:p>
          <a:p>
            <a:pPr indent="-182879" lvl="2" marL="731520" rtl="0" algn="l">
              <a:lnSpc>
                <a:spcPct val="120000"/>
              </a:lnSpc>
              <a:spcBef>
                <a:spcPts val="600"/>
              </a:spcBef>
              <a:spcAft>
                <a:spcPts val="0"/>
              </a:spcAft>
              <a:buSzPts val="1700"/>
              <a:buFont typeface="Courier New"/>
              <a:buChar char="o"/>
            </a:pPr>
            <a:r>
              <a:rPr lang="en-US" sz="2000"/>
              <a:t>Mức độ biến động của dòng nước;</a:t>
            </a:r>
            <a:endParaRPr/>
          </a:p>
          <a:p>
            <a:pPr indent="-182879" lvl="2" marL="731520" rtl="0" algn="l">
              <a:lnSpc>
                <a:spcPct val="120000"/>
              </a:lnSpc>
              <a:spcBef>
                <a:spcPts val="600"/>
              </a:spcBef>
              <a:spcAft>
                <a:spcPts val="0"/>
              </a:spcAft>
              <a:buSzPts val="1700"/>
              <a:buFont typeface="Courier New"/>
              <a:buChar char="o"/>
            </a:pPr>
            <a:r>
              <a:rPr lang="en-US" sz="2000"/>
              <a:t>Lưu lượng dòng chảy;</a:t>
            </a:r>
            <a:endParaRPr/>
          </a:p>
          <a:p>
            <a:pPr indent="-182879" lvl="2" marL="731520" rtl="0" algn="l">
              <a:lnSpc>
                <a:spcPct val="120000"/>
              </a:lnSpc>
              <a:spcBef>
                <a:spcPts val="600"/>
              </a:spcBef>
              <a:spcAft>
                <a:spcPts val="0"/>
              </a:spcAft>
              <a:buSzPts val="1700"/>
              <a:buFont typeface="Courier New"/>
              <a:buChar char="o"/>
            </a:pPr>
            <a:r>
              <a:rPr lang="en-US" sz="2000"/>
              <a:t>Các thông số chất lượng nước tại đoạn sông đó;</a:t>
            </a:r>
            <a:endParaRPr/>
          </a:p>
          <a:p>
            <a:pPr indent="-182879" lvl="2" marL="731520" rtl="0" algn="l">
              <a:lnSpc>
                <a:spcPct val="120000"/>
              </a:lnSpc>
              <a:spcBef>
                <a:spcPts val="600"/>
              </a:spcBef>
              <a:spcAft>
                <a:spcPts val="0"/>
              </a:spcAft>
              <a:buSzPts val="1700"/>
              <a:buFont typeface="Courier New"/>
              <a:buChar char="o"/>
            </a:pPr>
            <a:r>
              <a:rPr lang="en-US" sz="2000"/>
              <a:t>Lưu lượng và đặc điểm ô nhiễm của các nguồn thải đổ vào đoạn sông tương ứng.</a:t>
            </a:r>
            <a:endParaRPr/>
          </a:p>
        </p:txBody>
      </p:sp>
      <p:sp>
        <p:nvSpPr>
          <p:cNvPr id="1195" name="Google Shape;1195;p96"/>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196" name="Google Shape;1196;p96"/>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197" name="Google Shape;1197;p96"/>
          <p:cNvSpPr txBox="1"/>
          <p:nvPr>
            <p:ph type="title"/>
          </p:nvPr>
        </p:nvSpPr>
        <p:spPr>
          <a:xfrm>
            <a:off x="767450" y="212275"/>
            <a:ext cx="11312100" cy="903300"/>
          </a:xfrm>
          <a:prstGeom prst="rect">
            <a:avLst/>
          </a:prstGeom>
          <a:noFill/>
          <a:ln>
            <a:noFill/>
          </a:ln>
        </p:spPr>
        <p:txBody>
          <a:bodyPr anchorCtr="0" anchor="ctr" bIns="45700" lIns="91425" spcFirstLastPara="1" rIns="91425" wrap="square" tIns="45700">
            <a:noAutofit/>
          </a:bodyPr>
          <a:lstStyle/>
          <a:p>
            <a:pPr indent="-576262" lvl="0" marL="576262" rtl="0" algn="l">
              <a:lnSpc>
                <a:spcPct val="90000"/>
              </a:lnSpc>
              <a:spcBef>
                <a:spcPts val="0"/>
              </a:spcBef>
              <a:spcAft>
                <a:spcPts val="0"/>
              </a:spcAft>
              <a:buSzPts val="4000"/>
              <a:buFont typeface="Arial"/>
              <a:buNone/>
            </a:pPr>
            <a:r>
              <a:rPr b="1" lang="en-US" sz="3000"/>
              <a:t>4.1 MỘT SỐ KHÁI NIỆM</a:t>
            </a:r>
            <a:endParaRPr b="1" sz="3000"/>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97"/>
          <p:cNvSpPr txBox="1"/>
          <p:nvPr>
            <p:ph idx="1" type="body"/>
          </p:nvPr>
        </p:nvSpPr>
        <p:spPr>
          <a:xfrm>
            <a:off x="914400" y="1322625"/>
            <a:ext cx="10466700" cy="53433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600"/>
              </a:spcBef>
              <a:spcAft>
                <a:spcPts val="0"/>
              </a:spcAft>
              <a:buSzPts val="2210"/>
              <a:buNone/>
            </a:pPr>
            <a:r>
              <a:rPr b="1" lang="en-US" sz="2600">
                <a:solidFill>
                  <a:srgbClr val="CC0000"/>
                </a:solidFill>
              </a:rPr>
              <a:t>Các yêu cầu đối với việc tính toán sức chịu tải</a:t>
            </a:r>
            <a:endParaRPr b="1" sz="2600">
              <a:solidFill>
                <a:srgbClr val="CC0000"/>
              </a:solidFill>
            </a:endParaRPr>
          </a:p>
          <a:p>
            <a:pPr indent="-182880" lvl="1" marL="457200" rtl="0" algn="l">
              <a:lnSpc>
                <a:spcPct val="120000"/>
              </a:lnSpc>
              <a:spcBef>
                <a:spcPts val="600"/>
              </a:spcBef>
              <a:spcAft>
                <a:spcPts val="0"/>
              </a:spcAft>
              <a:buSzPts val="2040"/>
              <a:buChar char="▪"/>
            </a:pPr>
            <a:r>
              <a:rPr lang="en-US" sz="2400"/>
              <a:t>Xác định ranh giới lưu vực, tiểu lưu vực, đoạn sông phục vụ tính toán</a:t>
            </a:r>
            <a:endParaRPr/>
          </a:p>
          <a:p>
            <a:pPr indent="-182880" lvl="1" marL="457200" rtl="0" algn="l">
              <a:lnSpc>
                <a:spcPct val="120000"/>
              </a:lnSpc>
              <a:spcBef>
                <a:spcPts val="600"/>
              </a:spcBef>
              <a:spcAft>
                <a:spcPts val="0"/>
              </a:spcAft>
              <a:buSzPts val="2040"/>
              <a:buChar char="▪"/>
            </a:pPr>
            <a:r>
              <a:rPr lang="en-US" sz="2400"/>
              <a:t>Xác định mục tiêu quản lý CLN</a:t>
            </a:r>
            <a:endParaRPr/>
          </a:p>
          <a:p>
            <a:pPr indent="-182880" lvl="1" marL="457200" rtl="0" algn="l">
              <a:lnSpc>
                <a:spcPct val="120000"/>
              </a:lnSpc>
              <a:spcBef>
                <a:spcPts val="600"/>
              </a:spcBef>
              <a:spcAft>
                <a:spcPts val="0"/>
              </a:spcAft>
              <a:buSzPts val="2040"/>
              <a:buChar char="▪"/>
            </a:pPr>
            <a:r>
              <a:rPr lang="en-US" sz="2400"/>
              <a:t>Xác định thông số cần tính toán</a:t>
            </a:r>
            <a:endParaRPr sz="2000"/>
          </a:p>
        </p:txBody>
      </p:sp>
      <p:sp>
        <p:nvSpPr>
          <p:cNvPr id="1204" name="Google Shape;1204;p97"/>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205" name="Google Shape;1205;p97"/>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206" name="Google Shape;1206;p97"/>
          <p:cNvSpPr txBox="1"/>
          <p:nvPr>
            <p:ph type="title"/>
          </p:nvPr>
        </p:nvSpPr>
        <p:spPr>
          <a:xfrm>
            <a:off x="767450" y="212275"/>
            <a:ext cx="11312100" cy="903300"/>
          </a:xfrm>
          <a:prstGeom prst="rect">
            <a:avLst/>
          </a:prstGeom>
          <a:noFill/>
          <a:ln>
            <a:noFill/>
          </a:ln>
        </p:spPr>
        <p:txBody>
          <a:bodyPr anchorCtr="0" anchor="ctr" bIns="45700" lIns="91425" spcFirstLastPara="1" rIns="91425" wrap="square" tIns="45700">
            <a:noAutofit/>
          </a:bodyPr>
          <a:lstStyle/>
          <a:p>
            <a:pPr indent="-576262" lvl="0" marL="576262" rtl="0" algn="l">
              <a:lnSpc>
                <a:spcPct val="90000"/>
              </a:lnSpc>
              <a:spcBef>
                <a:spcPts val="0"/>
              </a:spcBef>
              <a:spcAft>
                <a:spcPts val="0"/>
              </a:spcAft>
              <a:buSzPts val="4000"/>
              <a:buFont typeface="Arial"/>
              <a:buNone/>
            </a:pPr>
            <a:r>
              <a:rPr b="1" lang="en-US" sz="3000"/>
              <a:t>4.2 </a:t>
            </a:r>
            <a:r>
              <a:rPr b="1" lang="en-US" sz="3000"/>
              <a:t>PHƯƠNG PHÁP TÍNH TOÁN SỨC CHỊU TẢI (tiếp) </a:t>
            </a:r>
            <a:endParaRPr b="1" sz="3000"/>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sp>
        <p:nvSpPr>
          <p:cNvPr id="1212" name="Google Shape;1212;p98"/>
          <p:cNvSpPr txBox="1"/>
          <p:nvPr>
            <p:ph idx="1" type="body"/>
          </p:nvPr>
        </p:nvSpPr>
        <p:spPr>
          <a:xfrm>
            <a:off x="849075" y="1042425"/>
            <a:ext cx="10662600" cy="56235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20000"/>
              </a:lnSpc>
              <a:spcBef>
                <a:spcPts val="0"/>
              </a:spcBef>
              <a:spcAft>
                <a:spcPts val="0"/>
              </a:spcAft>
              <a:buSzPts val="2380"/>
              <a:buNone/>
            </a:pPr>
            <a:r>
              <a:rPr b="1" lang="en-US" sz="2800">
                <a:solidFill>
                  <a:srgbClr val="CC0000"/>
                </a:solidFill>
              </a:rPr>
              <a:t>Nguyên tắc tính toán</a:t>
            </a:r>
            <a:endParaRPr b="1"/>
          </a:p>
          <a:p>
            <a:pPr indent="-182880" lvl="0" marL="182880" rtl="0" algn="l">
              <a:lnSpc>
                <a:spcPct val="120000"/>
              </a:lnSpc>
              <a:spcBef>
                <a:spcPts val="600"/>
              </a:spcBef>
              <a:spcAft>
                <a:spcPts val="0"/>
              </a:spcAft>
              <a:buSzPts val="2040"/>
              <a:buChar char="▪"/>
            </a:pPr>
            <a:r>
              <a:rPr lang="en-US" sz="2400"/>
              <a:t>Phụ thuộc vào loại chất ô nhiễm, lưu lượng, tải lượng, khả năng tự làm sạch</a:t>
            </a:r>
            <a:endParaRPr/>
          </a:p>
          <a:p>
            <a:pPr indent="-182880" lvl="0" marL="182880" rtl="0" algn="l">
              <a:lnSpc>
                <a:spcPct val="120000"/>
              </a:lnSpc>
              <a:spcBef>
                <a:spcPts val="600"/>
              </a:spcBef>
              <a:spcAft>
                <a:spcPts val="0"/>
              </a:spcAft>
              <a:buSzPts val="2040"/>
              <a:buChar char="▪"/>
            </a:pPr>
            <a:r>
              <a:rPr lang="en-US" sz="2400"/>
              <a:t>Phương trình cân bằng vật chất:</a:t>
            </a:r>
            <a:endParaRPr/>
          </a:p>
          <a:p>
            <a:pPr indent="0" lvl="0" marL="0" rtl="0" algn="ctr">
              <a:lnSpc>
                <a:spcPct val="120000"/>
              </a:lnSpc>
              <a:spcBef>
                <a:spcPts val="600"/>
              </a:spcBef>
              <a:spcAft>
                <a:spcPts val="0"/>
              </a:spcAft>
              <a:buSzPts val="2380"/>
              <a:buNone/>
            </a:pPr>
            <a:r>
              <a:rPr b="1" i="1" lang="en-US" sz="2800">
                <a:solidFill>
                  <a:srgbClr val="CC0000"/>
                </a:solidFill>
                <a:latin typeface="Times New Roman"/>
                <a:ea typeface="Times New Roman"/>
                <a:cs typeface="Times New Roman"/>
                <a:sym typeface="Times New Roman"/>
              </a:rPr>
              <a:t>D</a:t>
            </a:r>
            <a:r>
              <a:rPr b="1" baseline="-25000" i="1" lang="en-US" sz="2800">
                <a:solidFill>
                  <a:srgbClr val="CC0000"/>
                </a:solidFill>
                <a:latin typeface="Times New Roman"/>
                <a:ea typeface="Times New Roman"/>
                <a:cs typeface="Times New Roman"/>
                <a:sym typeface="Times New Roman"/>
              </a:rPr>
              <a:t>p</a:t>
            </a:r>
            <a:r>
              <a:rPr b="1" i="1" lang="en-US" sz="2800">
                <a:solidFill>
                  <a:srgbClr val="CC0000"/>
                </a:solidFill>
                <a:latin typeface="Times New Roman"/>
                <a:ea typeface="Times New Roman"/>
                <a:cs typeface="Times New Roman"/>
                <a:sym typeface="Times New Roman"/>
              </a:rPr>
              <a:t> + L</a:t>
            </a:r>
            <a:r>
              <a:rPr b="1" baseline="-25000" i="1" lang="en-US" sz="2800">
                <a:solidFill>
                  <a:srgbClr val="CC0000"/>
                </a:solidFill>
                <a:latin typeface="Times New Roman"/>
                <a:ea typeface="Times New Roman"/>
                <a:cs typeface="Times New Roman"/>
                <a:sym typeface="Times New Roman"/>
              </a:rPr>
              <a:t>diff</a:t>
            </a:r>
            <a:r>
              <a:rPr b="1" i="1" lang="en-US" sz="2800">
                <a:solidFill>
                  <a:srgbClr val="CC0000"/>
                </a:solidFill>
                <a:latin typeface="Times New Roman"/>
                <a:ea typeface="Times New Roman"/>
                <a:cs typeface="Times New Roman"/>
                <a:sym typeface="Times New Roman"/>
              </a:rPr>
              <a:t> + L</a:t>
            </a:r>
            <a:r>
              <a:rPr b="1" baseline="-25000" i="1" lang="en-US" sz="2800">
                <a:solidFill>
                  <a:srgbClr val="CC0000"/>
                </a:solidFill>
                <a:latin typeface="Times New Roman"/>
                <a:ea typeface="Times New Roman"/>
                <a:cs typeface="Times New Roman"/>
                <a:sym typeface="Times New Roman"/>
              </a:rPr>
              <a:t>B</a:t>
            </a:r>
            <a:r>
              <a:rPr b="1" i="1" lang="en-US" sz="2800">
                <a:solidFill>
                  <a:srgbClr val="CC0000"/>
                </a:solidFill>
                <a:latin typeface="Times New Roman"/>
                <a:ea typeface="Times New Roman"/>
                <a:cs typeface="Times New Roman"/>
                <a:sym typeface="Times New Roman"/>
              </a:rPr>
              <a:t> - N</a:t>
            </a:r>
            <a:r>
              <a:rPr b="1" baseline="-25000" i="1" lang="en-US" sz="2800">
                <a:solidFill>
                  <a:srgbClr val="CC0000"/>
                </a:solidFill>
                <a:latin typeface="Times New Roman"/>
                <a:ea typeface="Times New Roman"/>
                <a:cs typeface="Times New Roman"/>
                <a:sym typeface="Times New Roman"/>
              </a:rPr>
              <a:t>P</a:t>
            </a:r>
            <a:r>
              <a:rPr b="1" i="1" lang="en-US" sz="2800">
                <a:solidFill>
                  <a:srgbClr val="CC0000"/>
                </a:solidFill>
                <a:latin typeface="Times New Roman"/>
                <a:ea typeface="Times New Roman"/>
                <a:cs typeface="Times New Roman"/>
                <a:sym typeface="Times New Roman"/>
              </a:rPr>
              <a:t> = L</a:t>
            </a:r>
            <a:r>
              <a:rPr b="1" baseline="-25000" i="1" lang="en-US" sz="2800">
                <a:solidFill>
                  <a:srgbClr val="CC0000"/>
                </a:solidFill>
                <a:latin typeface="Times New Roman"/>
                <a:ea typeface="Times New Roman"/>
                <a:cs typeface="Times New Roman"/>
                <a:sym typeface="Times New Roman"/>
              </a:rPr>
              <a:t>y</a:t>
            </a:r>
            <a:r>
              <a:rPr b="1" i="1" lang="en-US" sz="2800">
                <a:solidFill>
                  <a:srgbClr val="CC0000"/>
                </a:solidFill>
                <a:latin typeface="Times New Roman"/>
                <a:ea typeface="Times New Roman"/>
                <a:cs typeface="Times New Roman"/>
                <a:sym typeface="Times New Roman"/>
              </a:rPr>
              <a:t> - L</a:t>
            </a:r>
            <a:r>
              <a:rPr b="1" baseline="-25000" i="1" lang="en-US" sz="2800">
                <a:solidFill>
                  <a:srgbClr val="CC0000"/>
                </a:solidFill>
                <a:latin typeface="Times New Roman"/>
                <a:ea typeface="Times New Roman"/>
                <a:cs typeface="Times New Roman"/>
                <a:sym typeface="Times New Roman"/>
              </a:rPr>
              <a:t>y0</a:t>
            </a:r>
            <a:endParaRPr/>
          </a:p>
          <a:p>
            <a:pPr indent="0" lvl="0" marL="0" rtl="0" algn="l">
              <a:lnSpc>
                <a:spcPct val="120000"/>
              </a:lnSpc>
              <a:spcBef>
                <a:spcPts val="600"/>
              </a:spcBef>
              <a:spcAft>
                <a:spcPts val="0"/>
              </a:spcAft>
              <a:buSzPts val="1955"/>
              <a:buNone/>
            </a:pPr>
            <a:r>
              <a:rPr i="1" lang="en-US" sz="2300"/>
              <a:t>Trong đó:</a:t>
            </a:r>
            <a:endParaRPr/>
          </a:p>
          <a:p>
            <a:pPr indent="0" lvl="0" marL="401638" rtl="0" algn="l">
              <a:lnSpc>
                <a:spcPct val="120000"/>
              </a:lnSpc>
              <a:spcBef>
                <a:spcPts val="600"/>
              </a:spcBef>
              <a:spcAft>
                <a:spcPts val="0"/>
              </a:spcAft>
              <a:buSzPts val="1870"/>
              <a:buNone/>
            </a:pPr>
            <a:r>
              <a:rPr lang="en-US" sz="2200"/>
              <a:t>D</a:t>
            </a:r>
            <a:r>
              <a:rPr baseline="-25000" lang="en-US" sz="2200"/>
              <a:t>p</a:t>
            </a:r>
            <a:r>
              <a:rPr lang="en-US" sz="2200"/>
              <a:t>: tổng tải lượng chất ô nhiễm của các nguồn điểm xả vào đoạn sông (kg/ngày); </a:t>
            </a:r>
            <a:endParaRPr/>
          </a:p>
          <a:p>
            <a:pPr indent="0" lvl="0" marL="401638" rtl="0" algn="l">
              <a:lnSpc>
                <a:spcPct val="120000"/>
              </a:lnSpc>
              <a:spcBef>
                <a:spcPts val="600"/>
              </a:spcBef>
              <a:spcAft>
                <a:spcPts val="0"/>
              </a:spcAft>
              <a:buSzPts val="1870"/>
              <a:buNone/>
            </a:pPr>
            <a:r>
              <a:rPr lang="en-US" sz="2200"/>
              <a:t>L</a:t>
            </a:r>
            <a:r>
              <a:rPr baseline="-25000" lang="en-US" sz="2200"/>
              <a:t>diff</a:t>
            </a:r>
            <a:r>
              <a:rPr lang="en-US" sz="2200"/>
              <a:t>: tổng tải lượng chất ô nhiễm của các nguồn diện xả vào đoạn sông (kg/ngày); </a:t>
            </a:r>
            <a:endParaRPr/>
          </a:p>
          <a:p>
            <a:pPr indent="0" lvl="0" marL="401638" rtl="0" algn="l">
              <a:lnSpc>
                <a:spcPct val="120000"/>
              </a:lnSpc>
              <a:spcBef>
                <a:spcPts val="600"/>
              </a:spcBef>
              <a:spcAft>
                <a:spcPts val="0"/>
              </a:spcAft>
              <a:buSzPts val="1870"/>
              <a:buNone/>
            </a:pPr>
            <a:r>
              <a:rPr lang="en-US" sz="2200"/>
              <a:t>L</a:t>
            </a:r>
            <a:r>
              <a:rPr baseline="-25000" lang="en-US" sz="2200"/>
              <a:t>B</a:t>
            </a:r>
            <a:r>
              <a:rPr lang="en-US" sz="2200"/>
              <a:t>: tải lượng nền tự nhiên của chất ô nhiễm đi vào đoạn sông (kg/ngày); </a:t>
            </a:r>
            <a:endParaRPr/>
          </a:p>
          <a:p>
            <a:pPr indent="0" lvl="0" marL="401638" rtl="0" algn="l">
              <a:lnSpc>
                <a:spcPct val="120000"/>
              </a:lnSpc>
              <a:spcBef>
                <a:spcPts val="600"/>
              </a:spcBef>
              <a:spcAft>
                <a:spcPts val="0"/>
              </a:spcAft>
              <a:buSzPts val="1870"/>
              <a:buNone/>
            </a:pPr>
            <a:r>
              <a:rPr lang="en-US" sz="2200"/>
              <a:t>N</a:t>
            </a:r>
            <a:r>
              <a:rPr baseline="-25000" lang="en-US" sz="2200"/>
              <a:t>P</a:t>
            </a:r>
            <a:r>
              <a:rPr lang="en-US" sz="2200"/>
              <a:t>: tải lượng của chất ô nhiễm mất đi do các quá trình biến đổi xảy ra trong đoạn sông (kg/ngày);</a:t>
            </a:r>
            <a:endParaRPr/>
          </a:p>
          <a:p>
            <a:pPr indent="0" lvl="0" marL="401638" rtl="0" algn="l">
              <a:lnSpc>
                <a:spcPct val="120000"/>
              </a:lnSpc>
              <a:spcBef>
                <a:spcPts val="600"/>
              </a:spcBef>
              <a:spcAft>
                <a:spcPts val="0"/>
              </a:spcAft>
              <a:buSzPts val="1870"/>
              <a:buNone/>
            </a:pPr>
            <a:r>
              <a:rPr lang="en-US" sz="2200"/>
              <a:t>L</a:t>
            </a:r>
            <a:r>
              <a:rPr baseline="-25000" lang="en-US" sz="2200"/>
              <a:t>y</a:t>
            </a:r>
            <a:r>
              <a:rPr lang="en-US" sz="2200"/>
              <a:t>, L</a:t>
            </a:r>
            <a:r>
              <a:rPr baseline="-25000" lang="en-US" sz="2200"/>
              <a:t>y0</a:t>
            </a:r>
            <a:r>
              <a:rPr lang="en-US" sz="2200"/>
              <a:t>: tải lượng chất ô nhiễm tại các mặt cắt tương ứng ở hạ lưu và thượng lưu của đoạn sông (kg/ngày</a:t>
            </a:r>
            <a:endParaRPr/>
          </a:p>
        </p:txBody>
      </p:sp>
      <p:sp>
        <p:nvSpPr>
          <p:cNvPr id="1213" name="Google Shape;1213;p98"/>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214" name="Google Shape;1214;p98"/>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215" name="Google Shape;1215;p98"/>
          <p:cNvSpPr txBox="1"/>
          <p:nvPr>
            <p:ph type="title"/>
          </p:nvPr>
        </p:nvSpPr>
        <p:spPr>
          <a:xfrm>
            <a:off x="767450" y="212275"/>
            <a:ext cx="11312100" cy="903300"/>
          </a:xfrm>
          <a:prstGeom prst="rect">
            <a:avLst/>
          </a:prstGeom>
          <a:noFill/>
          <a:ln>
            <a:noFill/>
          </a:ln>
        </p:spPr>
        <p:txBody>
          <a:bodyPr anchorCtr="0" anchor="ctr" bIns="45700" lIns="91425" spcFirstLastPara="1" rIns="91425" wrap="square" tIns="45700">
            <a:noAutofit/>
          </a:bodyPr>
          <a:lstStyle/>
          <a:p>
            <a:pPr indent="-576262" lvl="0" marL="576262" rtl="0" algn="l">
              <a:spcBef>
                <a:spcPts val="0"/>
              </a:spcBef>
              <a:spcAft>
                <a:spcPts val="0"/>
              </a:spcAft>
              <a:buSzPts val="4000"/>
              <a:buFont typeface="Arial"/>
              <a:buNone/>
            </a:pPr>
            <a:r>
              <a:rPr b="1" lang="en-US" sz="3000">
                <a:solidFill>
                  <a:schemeClr val="dk1"/>
                </a:solidFill>
              </a:rPr>
              <a:t>4.2 PHƯƠNG PHÁP TÍNH TOÁN SỨC CHỊU TẢI (tiếp) </a:t>
            </a:r>
            <a:endParaRPr b="1" sz="3000"/>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p99"/>
          <p:cNvSpPr txBox="1"/>
          <p:nvPr>
            <p:ph idx="1" type="body"/>
          </p:nvPr>
        </p:nvSpPr>
        <p:spPr>
          <a:xfrm>
            <a:off x="849075" y="1042425"/>
            <a:ext cx="10462200" cy="56235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380"/>
              <a:buNone/>
            </a:pPr>
            <a:r>
              <a:rPr b="1" lang="en-US" sz="2800">
                <a:solidFill>
                  <a:srgbClr val="CC0000"/>
                </a:solidFill>
              </a:rPr>
              <a:t>Xây dựng kịch bản tính toán</a:t>
            </a:r>
            <a:endParaRPr b="1"/>
          </a:p>
          <a:p>
            <a:pPr indent="0" lvl="0" marL="0" rtl="0" algn="l">
              <a:lnSpc>
                <a:spcPct val="120000"/>
              </a:lnSpc>
              <a:spcBef>
                <a:spcPts val="600"/>
              </a:spcBef>
              <a:spcAft>
                <a:spcPts val="0"/>
              </a:spcAft>
              <a:buSzPts val="1870"/>
              <a:buNone/>
            </a:pPr>
            <a:r>
              <a:rPr i="1" lang="en-US" sz="2200"/>
              <a:t>Kịch bản cơ sở: </a:t>
            </a:r>
            <a:endParaRPr/>
          </a:p>
          <a:p>
            <a:pPr indent="-182880" lvl="1" marL="457200" rtl="0" algn="l">
              <a:lnSpc>
                <a:spcPct val="120000"/>
              </a:lnSpc>
              <a:spcBef>
                <a:spcPts val="600"/>
              </a:spcBef>
              <a:spcAft>
                <a:spcPts val="0"/>
              </a:spcAft>
              <a:buSzPts val="1700"/>
              <a:buChar char="▪"/>
            </a:pPr>
            <a:r>
              <a:rPr lang="en-US" sz="2000"/>
              <a:t>lưu lượng của sông theo dòng chảy tối thiểu </a:t>
            </a:r>
            <a:endParaRPr/>
          </a:p>
          <a:p>
            <a:pPr indent="-182880" lvl="1" marL="457200" rtl="0" algn="l">
              <a:lnSpc>
                <a:spcPct val="120000"/>
              </a:lnSpc>
              <a:spcBef>
                <a:spcPts val="600"/>
              </a:spcBef>
              <a:spcAft>
                <a:spcPts val="0"/>
              </a:spcAft>
              <a:buSzPts val="1700"/>
              <a:buChar char="▪"/>
            </a:pPr>
            <a:r>
              <a:rPr lang="en-US" sz="2000"/>
              <a:t>tải lượng chất ô nhiễm tại mặt cắt ở thượng lưu đoạn sông là tải lượng của thông số chất lượng nước hiện có trong nguồn nước của đoạn sông </a:t>
            </a:r>
            <a:endParaRPr/>
          </a:p>
          <a:p>
            <a:pPr indent="-182880" lvl="1" marL="457200" rtl="0" algn="l">
              <a:lnSpc>
                <a:spcPct val="120000"/>
              </a:lnSpc>
              <a:spcBef>
                <a:spcPts val="600"/>
              </a:spcBef>
              <a:spcAft>
                <a:spcPts val="0"/>
              </a:spcAft>
              <a:buSzPts val="1700"/>
              <a:buChar char="▪"/>
            </a:pPr>
            <a:r>
              <a:rPr lang="en-US" sz="2000"/>
              <a:t>tải lượng chất ô nhiễm tại mặt cắt ở hạ lưu đoạn sông là tải lượng tối đa của thông số chất lượng nước mặt </a:t>
            </a:r>
            <a:endParaRPr/>
          </a:p>
          <a:p>
            <a:pPr indent="0" lvl="1" marL="0" rtl="0" algn="l">
              <a:lnSpc>
                <a:spcPct val="120000"/>
              </a:lnSpc>
              <a:spcBef>
                <a:spcPts val="600"/>
              </a:spcBef>
              <a:spcAft>
                <a:spcPts val="0"/>
              </a:spcAft>
              <a:buSzPts val="1870"/>
              <a:buNone/>
            </a:pPr>
            <a:r>
              <a:rPr i="1" lang="en-US" sz="2200"/>
              <a:t>Các kịch bản ứng với toàn bộ dải lưu lượng của đoạn sông;</a:t>
            </a:r>
            <a:endParaRPr/>
          </a:p>
          <a:p>
            <a:pPr indent="0" lvl="0" marL="0" rtl="0" algn="l">
              <a:lnSpc>
                <a:spcPct val="120000"/>
              </a:lnSpc>
              <a:spcBef>
                <a:spcPts val="600"/>
              </a:spcBef>
              <a:spcAft>
                <a:spcPts val="0"/>
              </a:spcAft>
              <a:buSzPts val="1870"/>
              <a:buNone/>
            </a:pPr>
            <a:r>
              <a:rPr i="1" lang="en-US" sz="2200"/>
              <a:t>Các kịch bản theo yêu cầu chất lượng nước trong tương lai.</a:t>
            </a:r>
            <a:endParaRPr sz="2200"/>
          </a:p>
        </p:txBody>
      </p:sp>
      <p:sp>
        <p:nvSpPr>
          <p:cNvPr id="1222" name="Google Shape;1222;p99"/>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223" name="Google Shape;1223;p99"/>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224" name="Google Shape;1224;p99"/>
          <p:cNvSpPr txBox="1"/>
          <p:nvPr>
            <p:ph type="title"/>
          </p:nvPr>
        </p:nvSpPr>
        <p:spPr>
          <a:xfrm>
            <a:off x="767450" y="212275"/>
            <a:ext cx="11312100" cy="903300"/>
          </a:xfrm>
          <a:prstGeom prst="rect">
            <a:avLst/>
          </a:prstGeom>
          <a:noFill/>
          <a:ln>
            <a:noFill/>
          </a:ln>
        </p:spPr>
        <p:txBody>
          <a:bodyPr anchorCtr="0" anchor="ctr" bIns="45700" lIns="91425" spcFirstLastPara="1" rIns="91425" wrap="square" tIns="45700">
            <a:noAutofit/>
          </a:bodyPr>
          <a:lstStyle/>
          <a:p>
            <a:pPr indent="-576262" lvl="0" marL="576262" rtl="0" algn="l">
              <a:spcBef>
                <a:spcPts val="0"/>
              </a:spcBef>
              <a:spcAft>
                <a:spcPts val="0"/>
              </a:spcAft>
              <a:buSzPts val="4000"/>
              <a:buFont typeface="Arial"/>
              <a:buNone/>
            </a:pPr>
            <a:r>
              <a:rPr b="1" lang="en-US" sz="3000">
                <a:solidFill>
                  <a:schemeClr val="dk1"/>
                </a:solidFill>
              </a:rPr>
              <a:t>4.2 PHƯƠNG PHÁP TÍNH TOÁN SỨC CHỊU TẢI (tiếp) </a:t>
            </a:r>
            <a:endParaRPr b="1" sz="3000"/>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100"/>
          <p:cNvSpPr txBox="1"/>
          <p:nvPr>
            <p:ph idx="1" type="body"/>
          </p:nvPr>
        </p:nvSpPr>
        <p:spPr>
          <a:xfrm>
            <a:off x="767550" y="1042425"/>
            <a:ext cx="11312100" cy="56235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3060"/>
              <a:buNone/>
            </a:pPr>
            <a:r>
              <a:rPr b="1" lang="en-US" sz="3600">
                <a:solidFill>
                  <a:srgbClr val="CC0000"/>
                </a:solidFill>
              </a:rPr>
              <a:t>Các phương pháp tính toán</a:t>
            </a:r>
            <a:endParaRPr b="1"/>
          </a:p>
          <a:p>
            <a:pPr indent="0" lvl="0" marL="0" rtl="0" algn="l">
              <a:lnSpc>
                <a:spcPct val="120000"/>
              </a:lnSpc>
              <a:spcBef>
                <a:spcPts val="600"/>
              </a:spcBef>
              <a:spcAft>
                <a:spcPts val="0"/>
              </a:spcAft>
              <a:buSzPts val="1870"/>
              <a:buNone/>
            </a:pPr>
            <a:r>
              <a:t/>
            </a:r>
            <a:endParaRPr sz="2200"/>
          </a:p>
        </p:txBody>
      </p:sp>
      <p:grpSp>
        <p:nvGrpSpPr>
          <p:cNvPr id="1231" name="Google Shape;1231;p100"/>
          <p:cNvGrpSpPr/>
          <p:nvPr/>
        </p:nvGrpSpPr>
        <p:grpSpPr>
          <a:xfrm>
            <a:off x="994497" y="2158128"/>
            <a:ext cx="9703983" cy="4297840"/>
            <a:chOff x="0" y="144"/>
            <a:chExt cx="9703983" cy="4297840"/>
          </a:xfrm>
        </p:grpSpPr>
        <p:cxnSp>
          <p:nvCxnSpPr>
            <p:cNvPr id="1232" name="Google Shape;1232;p100"/>
            <p:cNvCxnSpPr/>
            <p:nvPr/>
          </p:nvCxnSpPr>
          <p:spPr>
            <a:xfrm>
              <a:off x="0" y="4297984"/>
              <a:ext cx="9703983" cy="0"/>
            </a:xfrm>
            <a:prstGeom prst="straightConnector1">
              <a:avLst/>
            </a:prstGeom>
            <a:noFill/>
            <a:ln cap="flat" cmpd="sng" w="12700">
              <a:solidFill>
                <a:schemeClr val="accent4"/>
              </a:solidFill>
              <a:prstDash val="solid"/>
              <a:round/>
              <a:headEnd len="sm" w="sm" type="none"/>
              <a:tailEnd len="sm" w="sm" type="none"/>
            </a:ln>
          </p:spPr>
        </p:cxnSp>
        <p:cxnSp>
          <p:nvCxnSpPr>
            <p:cNvPr id="1233" name="Google Shape;1233;p100"/>
            <p:cNvCxnSpPr/>
            <p:nvPr/>
          </p:nvCxnSpPr>
          <p:spPr>
            <a:xfrm>
              <a:off x="0" y="2842264"/>
              <a:ext cx="9703983" cy="0"/>
            </a:xfrm>
            <a:prstGeom prst="straightConnector1">
              <a:avLst/>
            </a:prstGeom>
            <a:noFill/>
            <a:ln cap="flat" cmpd="sng" w="12700">
              <a:solidFill>
                <a:schemeClr val="accent4"/>
              </a:solidFill>
              <a:prstDash val="solid"/>
              <a:round/>
              <a:headEnd len="sm" w="sm" type="none"/>
              <a:tailEnd len="sm" w="sm" type="none"/>
            </a:ln>
          </p:spPr>
        </p:cxnSp>
        <p:cxnSp>
          <p:nvCxnSpPr>
            <p:cNvPr id="1234" name="Google Shape;1234;p100"/>
            <p:cNvCxnSpPr/>
            <p:nvPr/>
          </p:nvCxnSpPr>
          <p:spPr>
            <a:xfrm>
              <a:off x="0" y="1386544"/>
              <a:ext cx="9703983" cy="0"/>
            </a:xfrm>
            <a:prstGeom prst="straightConnector1">
              <a:avLst/>
            </a:prstGeom>
            <a:noFill/>
            <a:ln cap="flat" cmpd="sng" w="12700">
              <a:solidFill>
                <a:schemeClr val="accent4"/>
              </a:solidFill>
              <a:prstDash val="solid"/>
              <a:round/>
              <a:headEnd len="sm" w="sm" type="none"/>
              <a:tailEnd len="sm" w="sm" type="none"/>
            </a:ln>
          </p:spPr>
        </p:cxnSp>
        <p:sp>
          <p:nvSpPr>
            <p:cNvPr id="1235" name="Google Shape;1235;p100"/>
            <p:cNvSpPr/>
            <p:nvPr/>
          </p:nvSpPr>
          <p:spPr>
            <a:xfrm>
              <a:off x="2523035" y="144"/>
              <a:ext cx="7180947" cy="138639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00"/>
            <p:cNvSpPr txBox="1"/>
            <p:nvPr/>
          </p:nvSpPr>
          <p:spPr>
            <a:xfrm>
              <a:off x="2523035" y="144"/>
              <a:ext cx="7180947" cy="1386399"/>
            </a:xfrm>
            <a:prstGeom prst="rect">
              <a:avLst/>
            </a:prstGeom>
            <a:noFill/>
            <a:ln>
              <a:noFill/>
            </a:ln>
          </p:spPr>
          <p:txBody>
            <a:bodyPr anchorCtr="0" anchor="b" bIns="53325" lIns="53325" spcFirstLastPara="1" rIns="53325" wrap="square" tIns="53325">
              <a:noAutofit/>
            </a:bodyPr>
            <a:lstStyle/>
            <a:p>
              <a:pPr indent="0" lvl="0" marL="0" marR="0" rtl="0" algn="l">
                <a:lnSpc>
                  <a:spcPct val="90000"/>
                </a:lnSpc>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Áp dụng khi không có nguồn thải trực tiếp vào đoạn sông</a:t>
              </a:r>
              <a:endParaRPr sz="2800">
                <a:solidFill>
                  <a:schemeClr val="dk1"/>
                </a:solidFill>
                <a:latin typeface="Arial"/>
                <a:ea typeface="Arial"/>
                <a:cs typeface="Arial"/>
                <a:sym typeface="Arial"/>
              </a:endParaRPr>
            </a:p>
          </p:txBody>
        </p:sp>
        <p:sp>
          <p:nvSpPr>
            <p:cNvPr id="1237" name="Google Shape;1237;p100"/>
            <p:cNvSpPr/>
            <p:nvPr/>
          </p:nvSpPr>
          <p:spPr>
            <a:xfrm>
              <a:off x="0" y="144"/>
              <a:ext cx="2523035" cy="1386399"/>
            </a:xfrm>
            <a:prstGeom prst="round2SameRect">
              <a:avLst>
                <a:gd fmla="val 16670" name="adj1"/>
                <a:gd fmla="val 0" name="adj2"/>
              </a:avLst>
            </a:prstGeom>
            <a:solidFill>
              <a:schemeClr val="accent4"/>
            </a:solidFill>
            <a:ln cap="flat" cmpd="sng" w="127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00"/>
            <p:cNvSpPr txBox="1"/>
            <p:nvPr/>
          </p:nvSpPr>
          <p:spPr>
            <a:xfrm>
              <a:off x="67691" y="67835"/>
              <a:ext cx="2387653" cy="131870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Arial"/>
                  <a:ea typeface="Arial"/>
                  <a:cs typeface="Arial"/>
                  <a:sym typeface="Arial"/>
                </a:rPr>
                <a:t>Phương pháp trực tiếp</a:t>
              </a:r>
              <a:endParaRPr sz="2800">
                <a:solidFill>
                  <a:schemeClr val="lt1"/>
                </a:solidFill>
                <a:latin typeface="Arial"/>
                <a:ea typeface="Arial"/>
                <a:cs typeface="Arial"/>
                <a:sym typeface="Arial"/>
              </a:endParaRPr>
            </a:p>
          </p:txBody>
        </p:sp>
        <p:sp>
          <p:nvSpPr>
            <p:cNvPr id="1239" name="Google Shape;1239;p100"/>
            <p:cNvSpPr/>
            <p:nvPr/>
          </p:nvSpPr>
          <p:spPr>
            <a:xfrm>
              <a:off x="2523035" y="1455864"/>
              <a:ext cx="7180947" cy="138639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00"/>
            <p:cNvSpPr txBox="1"/>
            <p:nvPr/>
          </p:nvSpPr>
          <p:spPr>
            <a:xfrm>
              <a:off x="2523035" y="1455864"/>
              <a:ext cx="7180947" cy="1386399"/>
            </a:xfrm>
            <a:prstGeom prst="rect">
              <a:avLst/>
            </a:prstGeom>
            <a:noFill/>
            <a:ln>
              <a:noFill/>
            </a:ln>
          </p:spPr>
          <p:txBody>
            <a:bodyPr anchorCtr="0" anchor="b" bIns="53325" lIns="53325" spcFirstLastPara="1" rIns="53325" wrap="square" tIns="53325">
              <a:noAutofit/>
            </a:bodyPr>
            <a:lstStyle/>
            <a:p>
              <a:pPr indent="0" lvl="0" marL="0" marR="0" rtl="0" algn="l">
                <a:lnSpc>
                  <a:spcPct val="90000"/>
                </a:lnSpc>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Áp dụng khi có nguồn thải trực tiếp</a:t>
              </a:r>
              <a:endParaRPr/>
            </a:p>
          </p:txBody>
        </p:sp>
        <p:sp>
          <p:nvSpPr>
            <p:cNvPr id="1241" name="Google Shape;1241;p100"/>
            <p:cNvSpPr/>
            <p:nvPr/>
          </p:nvSpPr>
          <p:spPr>
            <a:xfrm>
              <a:off x="0" y="1455864"/>
              <a:ext cx="2523035" cy="1386399"/>
            </a:xfrm>
            <a:prstGeom prst="round2SameRect">
              <a:avLst>
                <a:gd fmla="val 16670" name="adj1"/>
                <a:gd fmla="val 0" name="adj2"/>
              </a:avLst>
            </a:prstGeom>
            <a:solidFill>
              <a:srgbClr val="679094"/>
            </a:solidFill>
            <a:ln cap="flat" cmpd="sng" w="12700">
              <a:solidFill>
                <a:srgbClr val="6790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00"/>
            <p:cNvSpPr txBox="1"/>
            <p:nvPr/>
          </p:nvSpPr>
          <p:spPr>
            <a:xfrm>
              <a:off x="67691" y="1523555"/>
              <a:ext cx="2387653" cy="131870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Arial"/>
                  <a:ea typeface="Arial"/>
                  <a:cs typeface="Arial"/>
                  <a:sym typeface="Arial"/>
                </a:rPr>
                <a:t>Phương pháp gián tiếp</a:t>
              </a:r>
              <a:endParaRPr sz="2800">
                <a:solidFill>
                  <a:schemeClr val="lt1"/>
                </a:solidFill>
                <a:latin typeface="Arial"/>
                <a:ea typeface="Arial"/>
                <a:cs typeface="Arial"/>
                <a:sym typeface="Arial"/>
              </a:endParaRPr>
            </a:p>
          </p:txBody>
        </p:sp>
        <p:sp>
          <p:nvSpPr>
            <p:cNvPr id="1243" name="Google Shape;1243;p100"/>
            <p:cNvSpPr/>
            <p:nvPr/>
          </p:nvSpPr>
          <p:spPr>
            <a:xfrm>
              <a:off x="2523035" y="2911584"/>
              <a:ext cx="7180947" cy="138639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00"/>
            <p:cNvSpPr txBox="1"/>
            <p:nvPr/>
          </p:nvSpPr>
          <p:spPr>
            <a:xfrm>
              <a:off x="2523035" y="2911584"/>
              <a:ext cx="7180947" cy="1386399"/>
            </a:xfrm>
            <a:prstGeom prst="rect">
              <a:avLst/>
            </a:prstGeom>
            <a:noFill/>
            <a:ln>
              <a:noFill/>
            </a:ln>
          </p:spPr>
          <p:txBody>
            <a:bodyPr anchorCtr="0" anchor="b" bIns="53325" lIns="53325" spcFirstLastPara="1" rIns="53325" wrap="square" tIns="53325">
              <a:noAutofit/>
            </a:bodyPr>
            <a:lstStyle/>
            <a:p>
              <a:pPr indent="0" lvl="0" marL="0" marR="0" rtl="0" algn="l">
                <a:lnSpc>
                  <a:spcPct val="90000"/>
                </a:lnSpc>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Áp dụng khi có ảnh hưởng của các quá trình tự làm sạch, hoặc/và đối với đoạn sông ảnh hưởng bởi triều,</a:t>
              </a:r>
              <a:endParaRPr sz="2800">
                <a:solidFill>
                  <a:schemeClr val="dk1"/>
                </a:solidFill>
                <a:latin typeface="Arial"/>
                <a:ea typeface="Arial"/>
                <a:cs typeface="Arial"/>
                <a:sym typeface="Arial"/>
              </a:endParaRPr>
            </a:p>
          </p:txBody>
        </p:sp>
        <p:sp>
          <p:nvSpPr>
            <p:cNvPr id="1245" name="Google Shape;1245;p100"/>
            <p:cNvSpPr/>
            <p:nvPr/>
          </p:nvSpPr>
          <p:spPr>
            <a:xfrm>
              <a:off x="0" y="2911584"/>
              <a:ext cx="2523035" cy="1386399"/>
            </a:xfrm>
            <a:prstGeom prst="round2SameRect">
              <a:avLst>
                <a:gd fmla="val 16670" name="adj1"/>
                <a:gd fmla="val 0" name="adj2"/>
              </a:avLst>
            </a:prstGeom>
            <a:solidFill>
              <a:srgbClr val="908384"/>
            </a:solidFill>
            <a:ln cap="flat" cmpd="sng" w="12700">
              <a:solidFill>
                <a:srgbClr val="9083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00"/>
            <p:cNvSpPr txBox="1"/>
            <p:nvPr/>
          </p:nvSpPr>
          <p:spPr>
            <a:xfrm>
              <a:off x="67691" y="2979275"/>
              <a:ext cx="2387653" cy="131870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Arial"/>
                  <a:ea typeface="Arial"/>
                  <a:cs typeface="Arial"/>
                  <a:sym typeface="Arial"/>
                </a:rPr>
                <a:t>Phương pháp mô hình hóa</a:t>
              </a:r>
              <a:endParaRPr sz="2800">
                <a:solidFill>
                  <a:schemeClr val="lt1"/>
                </a:solidFill>
                <a:latin typeface="Arial"/>
                <a:ea typeface="Arial"/>
                <a:cs typeface="Arial"/>
                <a:sym typeface="Arial"/>
              </a:endParaRPr>
            </a:p>
          </p:txBody>
        </p:sp>
      </p:grpSp>
      <p:sp>
        <p:nvSpPr>
          <p:cNvPr id="1247" name="Google Shape;1247;p100"/>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248" name="Google Shape;1248;p100"/>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249" name="Google Shape;1249;p100"/>
          <p:cNvSpPr txBox="1"/>
          <p:nvPr>
            <p:ph type="title"/>
          </p:nvPr>
        </p:nvSpPr>
        <p:spPr>
          <a:xfrm>
            <a:off x="767450" y="212275"/>
            <a:ext cx="11312100" cy="903300"/>
          </a:xfrm>
          <a:prstGeom prst="rect">
            <a:avLst/>
          </a:prstGeom>
          <a:noFill/>
          <a:ln>
            <a:noFill/>
          </a:ln>
        </p:spPr>
        <p:txBody>
          <a:bodyPr anchorCtr="0" anchor="ctr" bIns="45700" lIns="91425" spcFirstLastPara="1" rIns="91425" wrap="square" tIns="45700">
            <a:noAutofit/>
          </a:bodyPr>
          <a:lstStyle/>
          <a:p>
            <a:pPr indent="-576262" lvl="0" marL="576262" rtl="0" algn="l">
              <a:spcBef>
                <a:spcPts val="0"/>
              </a:spcBef>
              <a:spcAft>
                <a:spcPts val="0"/>
              </a:spcAft>
              <a:buSzPts val="4000"/>
              <a:buFont typeface="Arial"/>
              <a:buNone/>
            </a:pPr>
            <a:r>
              <a:rPr b="1" lang="en-US" sz="3000">
                <a:solidFill>
                  <a:schemeClr val="dk1"/>
                </a:solidFill>
              </a:rPr>
              <a:t>4.2 PHƯƠNG PHÁP TÍNH TOÁN SỨC CHỊU TẢI (tiếp) </a:t>
            </a:r>
            <a:endParaRPr b="1" sz="3000"/>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101"/>
          <p:cNvSpPr txBox="1"/>
          <p:nvPr>
            <p:ph idx="1" type="body"/>
          </p:nvPr>
        </p:nvSpPr>
        <p:spPr>
          <a:xfrm>
            <a:off x="1012375" y="1042425"/>
            <a:ext cx="10172700" cy="5623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20000"/>
              </a:lnSpc>
              <a:spcBef>
                <a:spcPts val="0"/>
              </a:spcBef>
              <a:spcAft>
                <a:spcPts val="0"/>
              </a:spcAft>
              <a:buSzPts val="2380"/>
              <a:buNone/>
            </a:pPr>
            <a:r>
              <a:rPr lang="en-US" sz="2800">
                <a:solidFill>
                  <a:srgbClr val="CC0000"/>
                </a:solidFill>
              </a:rPr>
              <a:t>Các phương pháp tính toán - </a:t>
            </a:r>
            <a:r>
              <a:rPr lang="en-US" sz="2800"/>
              <a:t>Phương pháp trực tiếp</a:t>
            </a:r>
            <a:endParaRPr/>
          </a:p>
          <a:p>
            <a:pPr indent="0" lvl="0" marL="0" rtl="0" algn="ctr">
              <a:lnSpc>
                <a:spcPct val="120000"/>
              </a:lnSpc>
              <a:spcBef>
                <a:spcPts val="600"/>
              </a:spcBef>
              <a:spcAft>
                <a:spcPts val="0"/>
              </a:spcAft>
              <a:buSzPts val="2720"/>
              <a:buNone/>
            </a:pPr>
            <a:r>
              <a:rPr b="1" lang="en-US" sz="3200">
                <a:solidFill>
                  <a:srgbClr val="002060"/>
                </a:solidFill>
              </a:rPr>
              <a:t>L</a:t>
            </a:r>
            <a:r>
              <a:rPr b="1" baseline="-25000" lang="en-US" sz="3200">
                <a:solidFill>
                  <a:srgbClr val="002060"/>
                </a:solidFill>
              </a:rPr>
              <a:t>tn</a:t>
            </a:r>
            <a:r>
              <a:rPr b="1" lang="en-US" sz="3200">
                <a:solidFill>
                  <a:srgbClr val="002060"/>
                </a:solidFill>
              </a:rPr>
              <a:t> = (L</a:t>
            </a:r>
            <a:r>
              <a:rPr b="1" baseline="-25000" lang="en-US" sz="3200">
                <a:solidFill>
                  <a:srgbClr val="002060"/>
                </a:solidFill>
              </a:rPr>
              <a:t>td</a:t>
            </a:r>
            <a:r>
              <a:rPr b="1" lang="en-US" sz="3200">
                <a:solidFill>
                  <a:srgbClr val="002060"/>
                </a:solidFill>
              </a:rPr>
              <a:t> - L</a:t>
            </a:r>
            <a:r>
              <a:rPr b="1" baseline="-25000" lang="en-US" sz="3200">
                <a:solidFill>
                  <a:srgbClr val="002060"/>
                </a:solidFill>
              </a:rPr>
              <a:t>nn</a:t>
            </a:r>
            <a:r>
              <a:rPr b="1" lang="en-US" sz="3200">
                <a:solidFill>
                  <a:srgbClr val="002060"/>
                </a:solidFill>
              </a:rPr>
              <a:t>) × F</a:t>
            </a:r>
            <a:r>
              <a:rPr b="1" baseline="-25000" lang="en-US" sz="3200">
                <a:solidFill>
                  <a:srgbClr val="002060"/>
                </a:solidFill>
              </a:rPr>
              <a:t>s</a:t>
            </a:r>
            <a:endParaRPr b="1" baseline="-25000" sz="3200">
              <a:solidFill>
                <a:srgbClr val="002060"/>
              </a:solidFill>
            </a:endParaRPr>
          </a:p>
          <a:p>
            <a:pPr indent="0" lvl="0" marL="0" rtl="0" algn="l">
              <a:lnSpc>
                <a:spcPct val="120000"/>
              </a:lnSpc>
              <a:spcBef>
                <a:spcPts val="600"/>
              </a:spcBef>
              <a:spcAft>
                <a:spcPts val="0"/>
              </a:spcAft>
              <a:buSzPts val="2040"/>
              <a:buNone/>
            </a:pPr>
            <a:r>
              <a:rPr i="1" lang="en-US" sz="2400"/>
              <a:t>Trong đó: </a:t>
            </a:r>
            <a:endParaRPr/>
          </a:p>
          <a:p>
            <a:pPr indent="-182563" lvl="0" marL="457200" rtl="0" algn="l">
              <a:lnSpc>
                <a:spcPct val="120000"/>
              </a:lnSpc>
              <a:spcBef>
                <a:spcPts val="600"/>
              </a:spcBef>
              <a:spcAft>
                <a:spcPts val="0"/>
              </a:spcAft>
              <a:buSzPts val="1870"/>
              <a:buFont typeface="Arial"/>
              <a:buChar char="•"/>
            </a:pPr>
            <a:r>
              <a:rPr lang="en-US" sz="2200"/>
              <a:t>L</a:t>
            </a:r>
            <a:r>
              <a:rPr baseline="-25000" lang="en-US" sz="2200"/>
              <a:t>tn</a:t>
            </a:r>
            <a:r>
              <a:rPr lang="en-US" sz="2200"/>
              <a:t>: khả năng tiếp nhận nước thải, khả năng chịu tải đối với từng thông số ô nhiễm,  kg/ngày;</a:t>
            </a:r>
            <a:endParaRPr/>
          </a:p>
          <a:p>
            <a:pPr indent="-182563" lvl="0" marL="457200" rtl="0" algn="l">
              <a:lnSpc>
                <a:spcPct val="120000"/>
              </a:lnSpc>
              <a:spcBef>
                <a:spcPts val="600"/>
              </a:spcBef>
              <a:spcAft>
                <a:spcPts val="0"/>
              </a:spcAft>
              <a:buSzPts val="1870"/>
              <a:buFont typeface="Arial"/>
              <a:buChar char="•"/>
            </a:pPr>
            <a:r>
              <a:rPr lang="en-US" sz="2200"/>
              <a:t>L</a:t>
            </a:r>
            <a:r>
              <a:rPr baseline="-25000" lang="en-US" sz="2200"/>
              <a:t>tđ</a:t>
            </a:r>
            <a:r>
              <a:rPr lang="en-US" sz="2200"/>
              <a:t>: tải lượng tối đa của từng thông số chất lượng nước mặt đối với đoạn sông, kg/ngày; </a:t>
            </a:r>
            <a:endParaRPr/>
          </a:p>
          <a:p>
            <a:pPr indent="-182563" lvl="0" marL="457200" rtl="0" algn="l">
              <a:lnSpc>
                <a:spcPct val="120000"/>
              </a:lnSpc>
              <a:spcBef>
                <a:spcPts val="600"/>
              </a:spcBef>
              <a:spcAft>
                <a:spcPts val="0"/>
              </a:spcAft>
              <a:buSzPts val="1870"/>
              <a:buFont typeface="Arial"/>
              <a:buChar char="•"/>
            </a:pPr>
            <a:r>
              <a:rPr lang="en-US" sz="2200"/>
              <a:t>L</a:t>
            </a:r>
            <a:r>
              <a:rPr baseline="-25000" lang="en-US" sz="2200"/>
              <a:t>nn</a:t>
            </a:r>
            <a:r>
              <a:rPr lang="en-US" sz="2200"/>
              <a:t>: tải lượng của từng thông số chất lượng nước hiện có trong nguồn nước của đoạn sông, kg/ngày;</a:t>
            </a:r>
            <a:endParaRPr/>
          </a:p>
          <a:p>
            <a:pPr indent="-182562" lvl="0" marL="457200" rtl="0" algn="l">
              <a:lnSpc>
                <a:spcPct val="120000"/>
              </a:lnSpc>
              <a:spcBef>
                <a:spcPts val="600"/>
              </a:spcBef>
              <a:spcAft>
                <a:spcPts val="0"/>
              </a:spcAft>
              <a:buSzPts val="1870"/>
              <a:buFont typeface="Arial"/>
              <a:buChar char="•"/>
            </a:pPr>
            <a:r>
              <a:rPr lang="en-US" sz="2200"/>
              <a:t>F</a:t>
            </a:r>
            <a:r>
              <a:rPr baseline="-25000" lang="en-US" sz="2200"/>
              <a:t>s</a:t>
            </a:r>
            <a:r>
              <a:rPr lang="en-US" sz="2200"/>
              <a:t>: hệ số an toàn, được xem xét, lựa chọn trong khoảng từ 0,7 đến 0,9 trên cơ sở mức độ đầy đủ, tin cậy, chính xác của các thông tin, số liệu sử dụng để đánh giá </a:t>
            </a:r>
            <a:endParaRPr sz="2200"/>
          </a:p>
        </p:txBody>
      </p:sp>
      <p:sp>
        <p:nvSpPr>
          <p:cNvPr id="1256" name="Google Shape;1256;p101"/>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257" name="Google Shape;1257;p101"/>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258" name="Google Shape;1258;p101"/>
          <p:cNvSpPr txBox="1"/>
          <p:nvPr>
            <p:ph type="title"/>
          </p:nvPr>
        </p:nvSpPr>
        <p:spPr>
          <a:xfrm>
            <a:off x="767450" y="212275"/>
            <a:ext cx="11312100" cy="903300"/>
          </a:xfrm>
          <a:prstGeom prst="rect">
            <a:avLst/>
          </a:prstGeom>
          <a:noFill/>
          <a:ln>
            <a:noFill/>
          </a:ln>
        </p:spPr>
        <p:txBody>
          <a:bodyPr anchorCtr="0" anchor="ctr" bIns="45700" lIns="91425" spcFirstLastPara="1" rIns="91425" wrap="square" tIns="45700">
            <a:noAutofit/>
          </a:bodyPr>
          <a:lstStyle/>
          <a:p>
            <a:pPr indent="-576262" lvl="0" marL="576262" rtl="0" algn="l">
              <a:spcBef>
                <a:spcPts val="0"/>
              </a:spcBef>
              <a:spcAft>
                <a:spcPts val="0"/>
              </a:spcAft>
              <a:buSzPts val="4000"/>
              <a:buFont typeface="Arial"/>
              <a:buNone/>
            </a:pPr>
            <a:r>
              <a:rPr b="1" lang="en-US" sz="3000">
                <a:solidFill>
                  <a:schemeClr val="dk1"/>
                </a:solidFill>
              </a:rPr>
              <a:t>4.2 PHƯƠNG PHÁP TÍNH TOÁN SỨC CHỊU TẢI (tiếp) </a:t>
            </a:r>
            <a:endParaRPr b="1" sz="3000"/>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3" name="Shape 1263"/>
        <p:cNvGrpSpPr/>
        <p:nvPr/>
      </p:nvGrpSpPr>
      <p:grpSpPr>
        <a:xfrm>
          <a:off x="0" y="0"/>
          <a:ext cx="0" cy="0"/>
          <a:chOff x="0" y="0"/>
          <a:chExt cx="0" cy="0"/>
        </a:xfrm>
      </p:grpSpPr>
      <p:sp>
        <p:nvSpPr>
          <p:cNvPr id="1264" name="Google Shape;1264;p102"/>
          <p:cNvSpPr txBox="1"/>
          <p:nvPr>
            <p:ph idx="1" type="body"/>
          </p:nvPr>
        </p:nvSpPr>
        <p:spPr>
          <a:xfrm>
            <a:off x="767550" y="1042425"/>
            <a:ext cx="10543500" cy="56235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20000"/>
              </a:lnSpc>
              <a:spcBef>
                <a:spcPts val="0"/>
              </a:spcBef>
              <a:spcAft>
                <a:spcPts val="0"/>
              </a:spcAft>
              <a:buSzPct val="85000"/>
              <a:buNone/>
            </a:pPr>
            <a:r>
              <a:rPr lang="en-US" sz="2800">
                <a:solidFill>
                  <a:srgbClr val="CC0000"/>
                </a:solidFill>
              </a:rPr>
              <a:t>Các phương pháp tính toán - </a:t>
            </a:r>
            <a:r>
              <a:rPr lang="en-US" sz="2800"/>
              <a:t>Phương pháp gián tiếp</a:t>
            </a:r>
            <a:endParaRPr/>
          </a:p>
          <a:p>
            <a:pPr indent="0" lvl="0" marL="0" rtl="0" algn="ctr">
              <a:lnSpc>
                <a:spcPct val="120000"/>
              </a:lnSpc>
              <a:spcBef>
                <a:spcPts val="600"/>
              </a:spcBef>
              <a:spcAft>
                <a:spcPts val="0"/>
              </a:spcAft>
              <a:buSzPct val="85000"/>
              <a:buNone/>
            </a:pPr>
            <a:r>
              <a:rPr b="1" lang="en-US" sz="3200">
                <a:solidFill>
                  <a:srgbClr val="002060"/>
                </a:solidFill>
              </a:rPr>
              <a:t>L</a:t>
            </a:r>
            <a:r>
              <a:rPr b="1" baseline="-25000" lang="en-US" sz="3200">
                <a:solidFill>
                  <a:srgbClr val="002060"/>
                </a:solidFill>
              </a:rPr>
              <a:t>tn</a:t>
            </a:r>
            <a:r>
              <a:rPr b="1" lang="en-US" sz="3200">
                <a:solidFill>
                  <a:srgbClr val="002060"/>
                </a:solidFill>
              </a:rPr>
              <a:t> = (L</a:t>
            </a:r>
            <a:r>
              <a:rPr b="1" baseline="-25000" lang="en-US" sz="3200">
                <a:solidFill>
                  <a:srgbClr val="002060"/>
                </a:solidFill>
              </a:rPr>
              <a:t>tđ</a:t>
            </a:r>
            <a:r>
              <a:rPr b="1" lang="en-US" sz="3200">
                <a:solidFill>
                  <a:srgbClr val="002060"/>
                </a:solidFill>
              </a:rPr>
              <a:t> - L</a:t>
            </a:r>
            <a:r>
              <a:rPr b="1" baseline="-25000" lang="en-US" sz="3200">
                <a:solidFill>
                  <a:srgbClr val="002060"/>
                </a:solidFill>
              </a:rPr>
              <a:t>nn</a:t>
            </a:r>
            <a:r>
              <a:rPr b="1" lang="en-US" sz="3200">
                <a:solidFill>
                  <a:srgbClr val="002060"/>
                </a:solidFill>
              </a:rPr>
              <a:t> - L</a:t>
            </a:r>
            <a:r>
              <a:rPr b="1" baseline="-25000" lang="en-US" sz="3200">
                <a:solidFill>
                  <a:srgbClr val="002060"/>
                </a:solidFill>
              </a:rPr>
              <a:t>tt</a:t>
            </a:r>
            <a:r>
              <a:rPr b="1" lang="en-US" sz="3200">
                <a:solidFill>
                  <a:srgbClr val="002060"/>
                </a:solidFill>
              </a:rPr>
              <a:t>) × F</a:t>
            </a:r>
            <a:r>
              <a:rPr b="1" baseline="-25000" lang="en-US" sz="3200">
                <a:solidFill>
                  <a:srgbClr val="002060"/>
                </a:solidFill>
              </a:rPr>
              <a:t>s</a:t>
            </a:r>
            <a:r>
              <a:rPr b="1" lang="en-US" sz="3200">
                <a:solidFill>
                  <a:srgbClr val="002060"/>
                </a:solidFill>
              </a:rPr>
              <a:t> + NP</a:t>
            </a:r>
            <a:r>
              <a:rPr b="1" baseline="-25000" lang="en-US" sz="3200">
                <a:solidFill>
                  <a:srgbClr val="002060"/>
                </a:solidFill>
              </a:rPr>
              <a:t>tđ</a:t>
            </a:r>
            <a:r>
              <a:rPr b="1" lang="en-US" sz="3200">
                <a:solidFill>
                  <a:srgbClr val="002060"/>
                </a:solidFill>
              </a:rPr>
              <a:t> </a:t>
            </a:r>
            <a:endParaRPr b="1" baseline="-25000" sz="3200">
              <a:solidFill>
                <a:srgbClr val="002060"/>
              </a:solidFill>
            </a:endParaRPr>
          </a:p>
          <a:p>
            <a:pPr indent="0" lvl="0" marL="0" rtl="0" algn="l">
              <a:lnSpc>
                <a:spcPct val="120000"/>
              </a:lnSpc>
              <a:spcBef>
                <a:spcPts val="600"/>
              </a:spcBef>
              <a:spcAft>
                <a:spcPts val="0"/>
              </a:spcAft>
              <a:buSzPct val="85000"/>
              <a:buNone/>
            </a:pPr>
            <a:r>
              <a:rPr i="1" lang="en-US" sz="2400"/>
              <a:t>Trong đó: </a:t>
            </a:r>
            <a:endParaRPr/>
          </a:p>
          <a:p>
            <a:pPr indent="-173657" lvl="0" marL="457200" rtl="0" algn="l">
              <a:lnSpc>
                <a:spcPct val="120000"/>
              </a:lnSpc>
              <a:spcBef>
                <a:spcPts val="600"/>
              </a:spcBef>
              <a:spcAft>
                <a:spcPts val="0"/>
              </a:spcAft>
              <a:buSzPct val="85000"/>
              <a:buFont typeface="Arial"/>
              <a:buChar char="•"/>
            </a:pPr>
            <a:r>
              <a:rPr lang="en-US" sz="2200"/>
              <a:t>L</a:t>
            </a:r>
            <a:r>
              <a:rPr baseline="-25000" lang="en-US" sz="2200"/>
              <a:t>tn</a:t>
            </a:r>
            <a:r>
              <a:rPr lang="en-US" sz="2200"/>
              <a:t>: khả năng tiếp nhận nước thải, khả năng chịu tải đối với từng thông số ô nhiễm, kg/ngày;</a:t>
            </a:r>
            <a:endParaRPr/>
          </a:p>
          <a:p>
            <a:pPr indent="-173657" lvl="0" marL="457200" rtl="0" algn="l">
              <a:lnSpc>
                <a:spcPct val="120000"/>
              </a:lnSpc>
              <a:spcBef>
                <a:spcPts val="600"/>
              </a:spcBef>
              <a:spcAft>
                <a:spcPts val="0"/>
              </a:spcAft>
              <a:buSzPct val="85000"/>
              <a:buFont typeface="Arial"/>
              <a:buChar char="•"/>
            </a:pPr>
            <a:r>
              <a:rPr lang="en-US" sz="2200"/>
              <a:t>L</a:t>
            </a:r>
            <a:r>
              <a:rPr baseline="-25000" lang="en-US" sz="2200"/>
              <a:t>tđ</a:t>
            </a:r>
            <a:r>
              <a:rPr lang="en-US" sz="2200"/>
              <a:t>: tải lượng tối đa của từng thông số chất lượng nước mặt đối với đoạn sông, kg/ngày; </a:t>
            </a:r>
            <a:endParaRPr/>
          </a:p>
          <a:p>
            <a:pPr indent="-173657" lvl="0" marL="457200" rtl="0" algn="l">
              <a:lnSpc>
                <a:spcPct val="120000"/>
              </a:lnSpc>
              <a:spcBef>
                <a:spcPts val="600"/>
              </a:spcBef>
              <a:spcAft>
                <a:spcPts val="0"/>
              </a:spcAft>
              <a:buSzPct val="85000"/>
              <a:buFont typeface="Arial"/>
              <a:buChar char="•"/>
            </a:pPr>
            <a:r>
              <a:rPr lang="en-US" sz="2200"/>
              <a:t>L</a:t>
            </a:r>
            <a:r>
              <a:rPr baseline="-25000" lang="en-US" sz="2200"/>
              <a:t>nn</a:t>
            </a:r>
            <a:r>
              <a:rPr lang="en-US" sz="2200"/>
              <a:t>: tải lượng của từng thông số chất lượng nước hiện có trong nguồn nước của đoạn sông, kg/ngày;</a:t>
            </a:r>
            <a:endParaRPr/>
          </a:p>
          <a:p>
            <a:pPr indent="-173657" lvl="0" marL="457200" rtl="0" algn="l">
              <a:lnSpc>
                <a:spcPct val="120000"/>
              </a:lnSpc>
              <a:spcBef>
                <a:spcPts val="600"/>
              </a:spcBef>
              <a:spcAft>
                <a:spcPts val="0"/>
              </a:spcAft>
              <a:buSzPct val="85000"/>
              <a:buFont typeface="Arial"/>
              <a:buChar char="•"/>
            </a:pPr>
            <a:r>
              <a:rPr lang="en-US" sz="2200"/>
              <a:t>L</a:t>
            </a:r>
            <a:r>
              <a:rPr baseline="-25000" lang="en-US" sz="2200"/>
              <a:t>tt</a:t>
            </a:r>
            <a:r>
              <a:rPr lang="en-US" sz="2200"/>
              <a:t>: tải lượng thông số ô nhiễm có trong nguồn nước thải, kg/ngày</a:t>
            </a:r>
            <a:endParaRPr/>
          </a:p>
          <a:p>
            <a:pPr indent="-173657" lvl="0" marL="457200" rtl="0" algn="l">
              <a:lnSpc>
                <a:spcPct val="120000"/>
              </a:lnSpc>
              <a:spcBef>
                <a:spcPts val="600"/>
              </a:spcBef>
              <a:spcAft>
                <a:spcPts val="0"/>
              </a:spcAft>
              <a:buSzPct val="85000"/>
              <a:buFont typeface="Arial"/>
              <a:buChar char="•"/>
            </a:pPr>
            <a:r>
              <a:rPr lang="en-US" sz="2200"/>
              <a:t>F</a:t>
            </a:r>
            <a:r>
              <a:rPr baseline="-25000" lang="en-US" sz="2200"/>
              <a:t>s</a:t>
            </a:r>
            <a:r>
              <a:rPr lang="en-US" sz="2200"/>
              <a:t>: hệ số an toàn, được xem xét, lựa chọn trong khoảng từ 0,7 đến 0,9 trên cơ sở mức độ đầy đủ, tin cậy, chính xác của các thông tin, số liệu sử dụng để đánh giá</a:t>
            </a:r>
            <a:endParaRPr/>
          </a:p>
          <a:p>
            <a:pPr indent="-173657" lvl="0" marL="457200" rtl="0" algn="l">
              <a:lnSpc>
                <a:spcPct val="120000"/>
              </a:lnSpc>
              <a:spcBef>
                <a:spcPts val="600"/>
              </a:spcBef>
              <a:spcAft>
                <a:spcPts val="0"/>
              </a:spcAft>
              <a:buSzPct val="85000"/>
              <a:buFont typeface="Arial"/>
              <a:buChar char="•"/>
            </a:pPr>
            <a:r>
              <a:rPr lang="en-US" sz="2200"/>
              <a:t>NP</a:t>
            </a:r>
            <a:r>
              <a:rPr baseline="-25000" lang="en-US" sz="2200"/>
              <a:t>tđ</a:t>
            </a:r>
            <a:r>
              <a:rPr lang="en-US" sz="2200"/>
              <a:t>: tải lượng cực đại của thông số ô nhiễm mất đi do các quá trình biến đổi xảy ra trong đoạn sông. Giá trị NP</a:t>
            </a:r>
            <a:r>
              <a:rPr baseline="-25000" lang="en-US" sz="2200"/>
              <a:t>tđ</a:t>
            </a:r>
            <a:r>
              <a:rPr lang="en-US" sz="2200"/>
              <a:t> phụ thuộc vào từng chất ô nhiễm và có thể chọn giá trị bằng 0 đối với chất ô nhiễm có phản ứng làm giảm chất ô nhiễm này. </a:t>
            </a:r>
            <a:endParaRPr sz="2200">
              <a:solidFill>
                <a:srgbClr val="CC0000"/>
              </a:solidFill>
            </a:endParaRPr>
          </a:p>
          <a:p>
            <a:pPr indent="0" lvl="0" marL="0" rtl="0" algn="l">
              <a:lnSpc>
                <a:spcPct val="120000"/>
              </a:lnSpc>
              <a:spcBef>
                <a:spcPts val="600"/>
              </a:spcBef>
              <a:spcAft>
                <a:spcPts val="0"/>
              </a:spcAft>
              <a:buSzPct val="85000"/>
              <a:buNone/>
            </a:pPr>
            <a:r>
              <a:t/>
            </a:r>
            <a:endParaRPr sz="2200"/>
          </a:p>
        </p:txBody>
      </p:sp>
      <p:sp>
        <p:nvSpPr>
          <p:cNvPr id="1265" name="Google Shape;1265;p102"/>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266" name="Google Shape;1266;p102"/>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267" name="Google Shape;1267;p102"/>
          <p:cNvSpPr txBox="1"/>
          <p:nvPr>
            <p:ph type="title"/>
          </p:nvPr>
        </p:nvSpPr>
        <p:spPr>
          <a:xfrm>
            <a:off x="767450" y="212275"/>
            <a:ext cx="11312100" cy="903300"/>
          </a:xfrm>
          <a:prstGeom prst="rect">
            <a:avLst/>
          </a:prstGeom>
          <a:noFill/>
          <a:ln>
            <a:noFill/>
          </a:ln>
        </p:spPr>
        <p:txBody>
          <a:bodyPr anchorCtr="0" anchor="ctr" bIns="45700" lIns="91425" spcFirstLastPara="1" rIns="91425" wrap="square" tIns="45700">
            <a:noAutofit/>
          </a:bodyPr>
          <a:lstStyle/>
          <a:p>
            <a:pPr indent="-576262" lvl="0" marL="576262" rtl="0" algn="l">
              <a:spcBef>
                <a:spcPts val="0"/>
              </a:spcBef>
              <a:spcAft>
                <a:spcPts val="0"/>
              </a:spcAft>
              <a:buSzPts val="4000"/>
              <a:buFont typeface="Arial"/>
              <a:buNone/>
            </a:pPr>
            <a:r>
              <a:rPr b="1" lang="en-US" sz="3000">
                <a:solidFill>
                  <a:schemeClr val="dk1"/>
                </a:solidFill>
              </a:rPr>
              <a:t>4.2 PHƯƠNG PHÁP TÍNH TOÁN SỨC CHỊU TẢI (tiếp) </a:t>
            </a:r>
            <a:endParaRPr b="1" sz="3000"/>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103"/>
          <p:cNvSpPr txBox="1"/>
          <p:nvPr>
            <p:ph idx="1" type="body"/>
          </p:nvPr>
        </p:nvSpPr>
        <p:spPr>
          <a:xfrm>
            <a:off x="996050" y="914400"/>
            <a:ext cx="10315200" cy="56235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380"/>
              <a:buNone/>
            </a:pPr>
            <a:r>
              <a:rPr lang="en-US" sz="2800">
                <a:solidFill>
                  <a:srgbClr val="CC0000"/>
                </a:solidFill>
              </a:rPr>
              <a:t>Các phương pháp tính toán - </a:t>
            </a:r>
            <a:r>
              <a:rPr lang="en-US" sz="2800"/>
              <a:t>Phương pháp mô hình</a:t>
            </a:r>
            <a:endParaRPr/>
          </a:p>
          <a:p>
            <a:pPr indent="-182880" lvl="0" marL="182880" rtl="0" algn="l">
              <a:lnSpc>
                <a:spcPct val="120000"/>
              </a:lnSpc>
              <a:spcBef>
                <a:spcPts val="600"/>
              </a:spcBef>
              <a:spcAft>
                <a:spcPts val="0"/>
              </a:spcAft>
              <a:buSzPts val="1870"/>
              <a:buChar char="▪"/>
            </a:pPr>
            <a:r>
              <a:rPr lang="en-US" sz="2200"/>
              <a:t>Xây dựng mô hình thủy lực, chất lượng nước để xét đến khả năng tự làm sạch và ảnh hưởng triều</a:t>
            </a:r>
            <a:endParaRPr/>
          </a:p>
          <a:p>
            <a:pPr indent="-182880" lvl="0" marL="182880" rtl="0" algn="l">
              <a:lnSpc>
                <a:spcPct val="120000"/>
              </a:lnSpc>
              <a:spcBef>
                <a:spcPts val="600"/>
              </a:spcBef>
              <a:spcAft>
                <a:spcPts val="0"/>
              </a:spcAft>
              <a:buSzPts val="1870"/>
              <a:buChar char="▪"/>
            </a:pPr>
            <a:r>
              <a:rPr lang="en-US" sz="2200"/>
              <a:t>Quy trình gồm 5 bước</a:t>
            </a:r>
            <a:endParaRPr/>
          </a:p>
        </p:txBody>
      </p:sp>
      <p:grpSp>
        <p:nvGrpSpPr>
          <p:cNvPr id="1274" name="Google Shape;1274;p103"/>
          <p:cNvGrpSpPr/>
          <p:nvPr/>
        </p:nvGrpSpPr>
        <p:grpSpPr>
          <a:xfrm>
            <a:off x="3375806" y="2403822"/>
            <a:ext cx="7592566" cy="3164873"/>
            <a:chOff x="0" y="0"/>
            <a:chExt cx="7592566" cy="3164873"/>
          </a:xfrm>
        </p:grpSpPr>
        <p:sp>
          <p:nvSpPr>
            <p:cNvPr id="1275" name="Google Shape;1275;p103"/>
            <p:cNvSpPr/>
            <p:nvPr/>
          </p:nvSpPr>
          <p:spPr>
            <a:xfrm>
              <a:off x="0" y="0"/>
              <a:ext cx="3164873" cy="3164873"/>
            </a:xfrm>
            <a:prstGeom prst="pie">
              <a:avLst>
                <a:gd fmla="val 5400000" name="adj1"/>
                <a:gd fmla="val 16200000" name="adj2"/>
              </a:avLst>
            </a:prstGeom>
            <a:solidFill>
              <a:schemeClr val="accent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03"/>
            <p:cNvSpPr/>
            <p:nvPr/>
          </p:nvSpPr>
          <p:spPr>
            <a:xfrm>
              <a:off x="1582436" y="0"/>
              <a:ext cx="6010130" cy="3164873"/>
            </a:xfrm>
            <a:prstGeom prst="rect">
              <a:avLst/>
            </a:prstGeom>
            <a:solidFill>
              <a:schemeClr val="lt1">
                <a:alpha val="89803"/>
              </a:schemeClr>
            </a:solidFill>
            <a:ln cap="flat" cmpd="sng" w="127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03"/>
            <p:cNvSpPr txBox="1"/>
            <p:nvPr/>
          </p:nvSpPr>
          <p:spPr>
            <a:xfrm>
              <a:off x="1582436" y="0"/>
              <a:ext cx="6010130" cy="506379"/>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1. Xác định mục tiêu, phạm vi</a:t>
              </a:r>
              <a:endParaRPr sz="2200">
                <a:solidFill>
                  <a:schemeClr val="dk1"/>
                </a:solidFill>
                <a:latin typeface="Arial"/>
                <a:ea typeface="Arial"/>
                <a:cs typeface="Arial"/>
                <a:sym typeface="Arial"/>
              </a:endParaRPr>
            </a:p>
          </p:txBody>
        </p:sp>
        <p:sp>
          <p:nvSpPr>
            <p:cNvPr id="1278" name="Google Shape;1278;p103"/>
            <p:cNvSpPr/>
            <p:nvPr/>
          </p:nvSpPr>
          <p:spPr>
            <a:xfrm>
              <a:off x="307584" y="540633"/>
              <a:ext cx="2500250" cy="2500250"/>
            </a:xfrm>
            <a:prstGeom prst="pie">
              <a:avLst>
                <a:gd fmla="val 5400000" name="adj1"/>
                <a:gd fmla="val 16200000" name="adj2"/>
              </a:avLst>
            </a:prstGeom>
            <a:solidFill>
              <a:srgbClr val="6E955B"/>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03"/>
            <p:cNvSpPr/>
            <p:nvPr/>
          </p:nvSpPr>
          <p:spPr>
            <a:xfrm>
              <a:off x="1582436" y="506379"/>
              <a:ext cx="6010130" cy="2500250"/>
            </a:xfrm>
            <a:prstGeom prst="rect">
              <a:avLst/>
            </a:prstGeom>
            <a:solidFill>
              <a:schemeClr val="lt1">
                <a:alpha val="89803"/>
              </a:schemeClr>
            </a:solidFill>
            <a:ln cap="flat" cmpd="sng" w="12700">
              <a:solidFill>
                <a:srgbClr val="6E95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03"/>
            <p:cNvSpPr txBox="1"/>
            <p:nvPr/>
          </p:nvSpPr>
          <p:spPr>
            <a:xfrm>
              <a:off x="1582436" y="506379"/>
              <a:ext cx="6010130" cy="506379"/>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2. Thu thập và xử lý dữ liệu</a:t>
              </a:r>
              <a:endParaRPr sz="2200">
                <a:solidFill>
                  <a:schemeClr val="dk1"/>
                </a:solidFill>
                <a:latin typeface="Arial"/>
                <a:ea typeface="Arial"/>
                <a:cs typeface="Arial"/>
                <a:sym typeface="Arial"/>
              </a:endParaRPr>
            </a:p>
          </p:txBody>
        </p:sp>
        <p:sp>
          <p:nvSpPr>
            <p:cNvPr id="1281" name="Google Shape;1281;p103"/>
            <p:cNvSpPr/>
            <p:nvPr/>
          </p:nvSpPr>
          <p:spPr>
            <a:xfrm>
              <a:off x="664623" y="1012759"/>
              <a:ext cx="1835626" cy="1835626"/>
            </a:xfrm>
            <a:prstGeom prst="pie">
              <a:avLst>
                <a:gd fmla="val 5400000" name="adj1"/>
                <a:gd fmla="val 16200000" name="adj2"/>
              </a:avLst>
            </a:prstGeom>
            <a:solidFill>
              <a:srgbClr val="67909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03"/>
            <p:cNvSpPr/>
            <p:nvPr/>
          </p:nvSpPr>
          <p:spPr>
            <a:xfrm>
              <a:off x="1582436" y="1012759"/>
              <a:ext cx="6010130" cy="1835626"/>
            </a:xfrm>
            <a:prstGeom prst="rect">
              <a:avLst/>
            </a:prstGeom>
            <a:solidFill>
              <a:schemeClr val="lt1">
                <a:alpha val="89803"/>
              </a:schemeClr>
            </a:solidFill>
            <a:ln cap="flat" cmpd="sng" w="12700">
              <a:solidFill>
                <a:srgbClr val="6790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03"/>
            <p:cNvSpPr txBox="1"/>
            <p:nvPr/>
          </p:nvSpPr>
          <p:spPr>
            <a:xfrm>
              <a:off x="1582436" y="1012759"/>
              <a:ext cx="6010130" cy="506379"/>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3. Lựa chọn, hiệu chỉnh, kiểm định mô hình</a:t>
              </a:r>
              <a:endParaRPr sz="2200">
                <a:solidFill>
                  <a:schemeClr val="dk1"/>
                </a:solidFill>
                <a:latin typeface="Arial"/>
                <a:ea typeface="Arial"/>
                <a:cs typeface="Arial"/>
                <a:sym typeface="Arial"/>
              </a:endParaRPr>
            </a:p>
          </p:txBody>
        </p:sp>
        <p:sp>
          <p:nvSpPr>
            <p:cNvPr id="1284" name="Google Shape;1284;p103"/>
            <p:cNvSpPr/>
            <p:nvPr/>
          </p:nvSpPr>
          <p:spPr>
            <a:xfrm>
              <a:off x="996935" y="1519139"/>
              <a:ext cx="1171003" cy="1171003"/>
            </a:xfrm>
            <a:prstGeom prst="pie">
              <a:avLst>
                <a:gd fmla="val 5400000" name="adj1"/>
                <a:gd fmla="val 16200000" name="adj2"/>
              </a:avLst>
            </a:prstGeom>
            <a:solidFill>
              <a:srgbClr val="847592"/>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03"/>
            <p:cNvSpPr/>
            <p:nvPr/>
          </p:nvSpPr>
          <p:spPr>
            <a:xfrm>
              <a:off x="1582436" y="1519139"/>
              <a:ext cx="6010130" cy="1171003"/>
            </a:xfrm>
            <a:prstGeom prst="rect">
              <a:avLst/>
            </a:prstGeom>
            <a:solidFill>
              <a:schemeClr val="lt1">
                <a:alpha val="89803"/>
              </a:schemeClr>
            </a:solidFill>
            <a:ln cap="flat" cmpd="sng" w="12700">
              <a:solidFill>
                <a:srgbClr val="8475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03"/>
            <p:cNvSpPr txBox="1"/>
            <p:nvPr/>
          </p:nvSpPr>
          <p:spPr>
            <a:xfrm>
              <a:off x="1582436" y="1519139"/>
              <a:ext cx="6010130" cy="506379"/>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4. Mô phỏng và phân tích kết quả</a:t>
              </a:r>
              <a:endParaRPr sz="2200">
                <a:solidFill>
                  <a:schemeClr val="dk1"/>
                </a:solidFill>
                <a:latin typeface="Arial"/>
                <a:ea typeface="Arial"/>
                <a:cs typeface="Arial"/>
                <a:sym typeface="Arial"/>
              </a:endParaRPr>
            </a:p>
          </p:txBody>
        </p:sp>
        <p:sp>
          <p:nvSpPr>
            <p:cNvPr id="1287" name="Google Shape;1287;p103"/>
            <p:cNvSpPr/>
            <p:nvPr/>
          </p:nvSpPr>
          <p:spPr>
            <a:xfrm>
              <a:off x="1329247" y="2025519"/>
              <a:ext cx="506379" cy="506379"/>
            </a:xfrm>
            <a:prstGeom prst="pie">
              <a:avLst>
                <a:gd fmla="val 5400000" name="adj1"/>
                <a:gd fmla="val 16200000" name="adj2"/>
              </a:avLst>
            </a:prstGeom>
            <a:solidFill>
              <a:srgbClr val="90838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03"/>
            <p:cNvSpPr/>
            <p:nvPr/>
          </p:nvSpPr>
          <p:spPr>
            <a:xfrm>
              <a:off x="1582436" y="2025519"/>
              <a:ext cx="6010130" cy="506379"/>
            </a:xfrm>
            <a:prstGeom prst="rect">
              <a:avLst/>
            </a:prstGeom>
            <a:solidFill>
              <a:schemeClr val="lt1">
                <a:alpha val="89803"/>
              </a:schemeClr>
            </a:solidFill>
            <a:ln cap="flat" cmpd="sng" w="12700">
              <a:solidFill>
                <a:srgbClr val="9083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03"/>
            <p:cNvSpPr txBox="1"/>
            <p:nvPr/>
          </p:nvSpPr>
          <p:spPr>
            <a:xfrm>
              <a:off x="1582436" y="2025519"/>
              <a:ext cx="6010130" cy="506379"/>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5. Báo cáo, đề xuất phân bổ tải lượng</a:t>
              </a:r>
              <a:endParaRPr sz="2200">
                <a:solidFill>
                  <a:schemeClr val="dk1"/>
                </a:solidFill>
                <a:latin typeface="Arial"/>
                <a:ea typeface="Arial"/>
                <a:cs typeface="Arial"/>
                <a:sym typeface="Arial"/>
              </a:endParaRPr>
            </a:p>
          </p:txBody>
        </p:sp>
      </p:grpSp>
      <p:sp>
        <p:nvSpPr>
          <p:cNvPr id="1290" name="Google Shape;1290;p103"/>
          <p:cNvSpPr txBox="1"/>
          <p:nvPr/>
        </p:nvSpPr>
        <p:spPr>
          <a:xfrm>
            <a:off x="1081949" y="6076245"/>
            <a:ext cx="9096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Các mô hình thường dùng: SWAT, Mike 11, WASP, WEAP</a:t>
            </a:r>
            <a:endParaRPr/>
          </a:p>
        </p:txBody>
      </p:sp>
      <p:sp>
        <p:nvSpPr>
          <p:cNvPr id="1291" name="Google Shape;1291;p103"/>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292" name="Google Shape;1292;p103"/>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293" name="Google Shape;1293;p103"/>
          <p:cNvSpPr txBox="1"/>
          <p:nvPr>
            <p:ph type="title"/>
          </p:nvPr>
        </p:nvSpPr>
        <p:spPr>
          <a:xfrm>
            <a:off x="767450" y="212275"/>
            <a:ext cx="11312100" cy="903300"/>
          </a:xfrm>
          <a:prstGeom prst="rect">
            <a:avLst/>
          </a:prstGeom>
          <a:noFill/>
          <a:ln>
            <a:noFill/>
          </a:ln>
        </p:spPr>
        <p:txBody>
          <a:bodyPr anchorCtr="0" anchor="ctr" bIns="45700" lIns="91425" spcFirstLastPara="1" rIns="91425" wrap="square" tIns="45700">
            <a:noAutofit/>
          </a:bodyPr>
          <a:lstStyle/>
          <a:p>
            <a:pPr indent="-576262" lvl="0" marL="576262" rtl="0" algn="l">
              <a:spcBef>
                <a:spcPts val="0"/>
              </a:spcBef>
              <a:spcAft>
                <a:spcPts val="0"/>
              </a:spcAft>
              <a:buSzPts val="4000"/>
              <a:buFont typeface="Arial"/>
              <a:buNone/>
            </a:pPr>
            <a:r>
              <a:rPr b="1" lang="en-US" sz="3000">
                <a:solidFill>
                  <a:schemeClr val="dk1"/>
                </a:solidFill>
              </a:rPr>
              <a:t>4.2 PHƯƠNG PHÁP TÍNH TOÁN SỨC CHỊU TẢI (tiếp) </a:t>
            </a:r>
            <a:endParaRPr b="1" sz="3000"/>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104"/>
          <p:cNvSpPr txBox="1"/>
          <p:nvPr>
            <p:ph idx="1" type="body"/>
          </p:nvPr>
        </p:nvSpPr>
        <p:spPr>
          <a:xfrm>
            <a:off x="881750" y="914400"/>
            <a:ext cx="10429500" cy="56235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380"/>
              <a:buNone/>
            </a:pPr>
            <a:r>
              <a:rPr lang="en-US" sz="2800">
                <a:solidFill>
                  <a:srgbClr val="CC0000"/>
                </a:solidFill>
              </a:rPr>
              <a:t>Đối với hồ và hồ chứa</a:t>
            </a:r>
            <a:endParaRPr sz="2800"/>
          </a:p>
          <a:p>
            <a:pPr indent="-182880" lvl="0" marL="182880" rtl="0" algn="l">
              <a:lnSpc>
                <a:spcPct val="120000"/>
              </a:lnSpc>
              <a:spcBef>
                <a:spcPts val="600"/>
              </a:spcBef>
              <a:spcAft>
                <a:spcPts val="0"/>
              </a:spcAft>
              <a:buSzPts val="2040"/>
              <a:buChar char="▪"/>
            </a:pPr>
            <a:r>
              <a:rPr lang="en-US" sz="2400"/>
              <a:t>Nếu vận hành hàng ngày → áp dụng như đánh giá sông</a:t>
            </a:r>
            <a:endParaRPr/>
          </a:p>
          <a:p>
            <a:pPr indent="-182880" lvl="0" marL="182880" rtl="0" algn="l">
              <a:lnSpc>
                <a:spcPct val="120000"/>
              </a:lnSpc>
              <a:spcBef>
                <a:spcPts val="600"/>
              </a:spcBef>
              <a:spcAft>
                <a:spcPts val="0"/>
              </a:spcAft>
              <a:buSzPts val="2040"/>
              <a:buChar char="▪"/>
            </a:pPr>
            <a:r>
              <a:rPr lang="en-US" sz="2400"/>
              <a:t>Nếu không vận hành hàng ngày</a:t>
            </a:r>
            <a:endParaRPr/>
          </a:p>
          <a:p>
            <a:pPr indent="0" lvl="0" marL="0" rtl="0" algn="ctr">
              <a:lnSpc>
                <a:spcPct val="120000"/>
              </a:lnSpc>
              <a:spcBef>
                <a:spcPts val="600"/>
              </a:spcBef>
              <a:spcAft>
                <a:spcPts val="0"/>
              </a:spcAft>
              <a:buSzPts val="2380"/>
              <a:buNone/>
            </a:pPr>
            <a:r>
              <a:rPr lang="en-US" sz="2800">
                <a:solidFill>
                  <a:srgbClr val="002060"/>
                </a:solidFill>
              </a:rPr>
              <a:t>M</a:t>
            </a:r>
            <a:r>
              <a:rPr baseline="-25000" lang="en-US" sz="2800">
                <a:solidFill>
                  <a:srgbClr val="002060"/>
                </a:solidFill>
              </a:rPr>
              <a:t>tn</a:t>
            </a:r>
            <a:r>
              <a:rPr lang="en-US" sz="2800">
                <a:solidFill>
                  <a:srgbClr val="002060"/>
                </a:solidFill>
              </a:rPr>
              <a:t> = (C</a:t>
            </a:r>
            <a:r>
              <a:rPr baseline="-25000" lang="en-US" sz="2800">
                <a:solidFill>
                  <a:srgbClr val="002060"/>
                </a:solidFill>
              </a:rPr>
              <a:t>qc</a:t>
            </a:r>
            <a:r>
              <a:rPr lang="en-US" sz="2800">
                <a:solidFill>
                  <a:srgbClr val="002060"/>
                </a:solidFill>
              </a:rPr>
              <a:t> - C</a:t>
            </a:r>
            <a:r>
              <a:rPr baseline="-25000" lang="en-US" sz="2800">
                <a:solidFill>
                  <a:srgbClr val="002060"/>
                </a:solidFill>
              </a:rPr>
              <a:t>nn</a:t>
            </a:r>
            <a:r>
              <a:rPr lang="en-US" sz="2800">
                <a:solidFill>
                  <a:srgbClr val="002060"/>
                </a:solidFill>
              </a:rPr>
              <a:t>) × V</a:t>
            </a:r>
            <a:r>
              <a:rPr baseline="-25000" lang="en-US" sz="2800">
                <a:solidFill>
                  <a:srgbClr val="002060"/>
                </a:solidFill>
              </a:rPr>
              <a:t>h</a:t>
            </a:r>
            <a:r>
              <a:rPr lang="en-US" sz="2800">
                <a:solidFill>
                  <a:srgbClr val="002060"/>
                </a:solidFill>
              </a:rPr>
              <a:t> × 10</a:t>
            </a:r>
            <a:r>
              <a:rPr baseline="30000" lang="en-US" sz="2800">
                <a:solidFill>
                  <a:srgbClr val="002060"/>
                </a:solidFill>
              </a:rPr>
              <a:t>-3</a:t>
            </a:r>
            <a:r>
              <a:rPr lang="en-US" sz="2800">
                <a:solidFill>
                  <a:srgbClr val="002060"/>
                </a:solidFill>
              </a:rPr>
              <a:t> × F</a:t>
            </a:r>
            <a:r>
              <a:rPr baseline="-25000" lang="en-US" sz="2800">
                <a:solidFill>
                  <a:srgbClr val="002060"/>
                </a:solidFill>
              </a:rPr>
              <a:t>S</a:t>
            </a:r>
            <a:endParaRPr/>
          </a:p>
          <a:p>
            <a:pPr indent="0" lvl="0" marL="0" rtl="0" algn="l">
              <a:lnSpc>
                <a:spcPct val="120000"/>
              </a:lnSpc>
              <a:spcBef>
                <a:spcPts val="600"/>
              </a:spcBef>
              <a:spcAft>
                <a:spcPts val="0"/>
              </a:spcAft>
              <a:buSzPts val="1870"/>
              <a:buNone/>
            </a:pPr>
            <a:r>
              <a:rPr i="1" lang="en-US" sz="2200"/>
              <a:t>Trong đó: </a:t>
            </a:r>
            <a:endParaRPr/>
          </a:p>
          <a:p>
            <a:pPr indent="0" lvl="1" marL="274320" rtl="0" algn="l">
              <a:lnSpc>
                <a:spcPct val="120000"/>
              </a:lnSpc>
              <a:spcBef>
                <a:spcPts val="600"/>
              </a:spcBef>
              <a:spcAft>
                <a:spcPts val="0"/>
              </a:spcAft>
              <a:buSzPts val="1700"/>
              <a:buNone/>
            </a:pPr>
            <a:r>
              <a:rPr lang="en-US" sz="2000"/>
              <a:t>M</a:t>
            </a:r>
            <a:r>
              <a:rPr baseline="-25000" lang="en-US" sz="2000"/>
              <a:t>tn</a:t>
            </a:r>
            <a:r>
              <a:rPr lang="en-US" sz="2000"/>
              <a:t>: khả năng tiếp nhận nước thải, khả năng chịu tải đối với từng thông số ô nhiễm của hồ, kg</a:t>
            </a:r>
            <a:endParaRPr/>
          </a:p>
          <a:p>
            <a:pPr indent="0" lvl="1" marL="274320" rtl="0" algn="l">
              <a:lnSpc>
                <a:spcPct val="120000"/>
              </a:lnSpc>
              <a:spcBef>
                <a:spcPts val="600"/>
              </a:spcBef>
              <a:spcAft>
                <a:spcPts val="0"/>
              </a:spcAft>
              <a:buSzPts val="1700"/>
              <a:buNone/>
            </a:pPr>
            <a:r>
              <a:rPr lang="en-US" sz="2000"/>
              <a:t>C</a:t>
            </a:r>
            <a:r>
              <a:rPr baseline="-25000" lang="en-US" sz="2000"/>
              <a:t>qc</a:t>
            </a:r>
            <a:r>
              <a:rPr lang="en-US" sz="2000"/>
              <a:t>: giá trị giới hạn của thông số chất lượng nước mặt theo quy chuẩn kỹ thuật về chất lượng nước mặt ứng với mục đích sử dụng của hồ, mg/L</a:t>
            </a:r>
            <a:endParaRPr/>
          </a:p>
          <a:p>
            <a:pPr indent="0" lvl="1" marL="274320" rtl="0" algn="l">
              <a:lnSpc>
                <a:spcPct val="120000"/>
              </a:lnSpc>
              <a:spcBef>
                <a:spcPts val="600"/>
              </a:spcBef>
              <a:spcAft>
                <a:spcPts val="0"/>
              </a:spcAft>
              <a:buSzPts val="1700"/>
              <a:buNone/>
            </a:pPr>
            <a:r>
              <a:rPr lang="en-US" sz="2000"/>
              <a:t>C</a:t>
            </a:r>
            <a:r>
              <a:rPr baseline="-25000" lang="en-US" sz="2000"/>
              <a:t>nn</a:t>
            </a:r>
            <a:r>
              <a:rPr lang="en-US" sz="2000"/>
              <a:t>: kết quả phân tích thông số chất lượng nước hồ, mg/L </a:t>
            </a:r>
            <a:endParaRPr/>
          </a:p>
          <a:p>
            <a:pPr indent="0" lvl="1" marL="274320" rtl="0" algn="l">
              <a:lnSpc>
                <a:spcPct val="120000"/>
              </a:lnSpc>
              <a:spcBef>
                <a:spcPts val="600"/>
              </a:spcBef>
              <a:spcAft>
                <a:spcPts val="0"/>
              </a:spcAft>
              <a:buSzPts val="1700"/>
              <a:buNone/>
            </a:pPr>
            <a:r>
              <a:rPr lang="en-US" sz="2000"/>
              <a:t>V</a:t>
            </a:r>
            <a:r>
              <a:rPr baseline="-25000" lang="en-US" sz="2000"/>
              <a:t>h</a:t>
            </a:r>
            <a:r>
              <a:rPr lang="en-US" sz="2000"/>
              <a:t>: dung tích của hồ và được xác định trên cơ sở dung tích của hồ trong mùa cạn, m</a:t>
            </a:r>
            <a:r>
              <a:rPr baseline="30000" lang="en-US" sz="2000"/>
              <a:t>3</a:t>
            </a:r>
            <a:endParaRPr/>
          </a:p>
          <a:p>
            <a:pPr indent="0" lvl="1" marL="274320" rtl="0" algn="l">
              <a:lnSpc>
                <a:spcPct val="120000"/>
              </a:lnSpc>
              <a:spcBef>
                <a:spcPts val="600"/>
              </a:spcBef>
              <a:spcAft>
                <a:spcPts val="0"/>
              </a:spcAft>
              <a:buSzPts val="1700"/>
              <a:buNone/>
            </a:pPr>
            <a:r>
              <a:rPr lang="en-US" sz="2000"/>
              <a:t>F</a:t>
            </a:r>
            <a:r>
              <a:rPr baseline="-25000" lang="en-US" sz="2000"/>
              <a:t>S</a:t>
            </a:r>
            <a:r>
              <a:rPr lang="en-US" sz="2000"/>
              <a:t>: hệ số an toàn, lấy bằng 0,7</a:t>
            </a:r>
            <a:endParaRPr/>
          </a:p>
        </p:txBody>
      </p:sp>
      <p:sp>
        <p:nvSpPr>
          <p:cNvPr id="1300" name="Google Shape;1300;p104"/>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301" name="Google Shape;1301;p104"/>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302" name="Google Shape;1302;p104"/>
          <p:cNvSpPr txBox="1"/>
          <p:nvPr>
            <p:ph type="title"/>
          </p:nvPr>
        </p:nvSpPr>
        <p:spPr>
          <a:xfrm>
            <a:off x="767450" y="212275"/>
            <a:ext cx="11312100" cy="903300"/>
          </a:xfrm>
          <a:prstGeom prst="rect">
            <a:avLst/>
          </a:prstGeom>
          <a:noFill/>
          <a:ln>
            <a:noFill/>
          </a:ln>
        </p:spPr>
        <p:txBody>
          <a:bodyPr anchorCtr="0" anchor="ctr" bIns="45700" lIns="91425" spcFirstLastPara="1" rIns="91425" wrap="square" tIns="45700">
            <a:noAutofit/>
          </a:bodyPr>
          <a:lstStyle/>
          <a:p>
            <a:pPr indent="-576262" lvl="0" marL="576262" rtl="0" algn="l">
              <a:spcBef>
                <a:spcPts val="0"/>
              </a:spcBef>
              <a:spcAft>
                <a:spcPts val="0"/>
              </a:spcAft>
              <a:buSzPts val="4000"/>
              <a:buFont typeface="Arial"/>
              <a:buNone/>
            </a:pPr>
            <a:r>
              <a:rPr b="1" lang="en-US" sz="3000">
                <a:solidFill>
                  <a:schemeClr val="dk1"/>
                </a:solidFill>
              </a:rPr>
              <a:t>4.2 PHƯƠNG PHÁP TÍNH TOÁN SỨC CHỊU TẢI (tiếp) </a:t>
            </a:r>
            <a:endParaRPr b="1" sz="3000"/>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sp>
        <p:nvSpPr>
          <p:cNvPr id="1308" name="Google Shape;1308;p105"/>
          <p:cNvSpPr txBox="1"/>
          <p:nvPr>
            <p:ph idx="1" type="body"/>
          </p:nvPr>
        </p:nvSpPr>
        <p:spPr>
          <a:xfrm>
            <a:off x="1175650" y="1435600"/>
            <a:ext cx="11114400" cy="378570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SzPts val="3060"/>
              <a:buNone/>
            </a:pPr>
            <a:r>
              <a:rPr lang="en-US" sz="3600">
                <a:solidFill>
                  <a:srgbClr val="CC0000"/>
                </a:solidFill>
              </a:rPr>
              <a:t>So sánh sông và hồ</a:t>
            </a:r>
            <a:endParaRPr/>
          </a:p>
          <a:p>
            <a:pPr indent="-292100" lvl="0" marL="457200" rtl="0" algn="l">
              <a:lnSpc>
                <a:spcPct val="150000"/>
              </a:lnSpc>
              <a:spcBef>
                <a:spcPts val="600"/>
              </a:spcBef>
              <a:spcAft>
                <a:spcPts val="0"/>
              </a:spcAft>
              <a:buClr>
                <a:schemeClr val="dk1"/>
              </a:buClr>
              <a:buSzPts val="2380"/>
              <a:buFont typeface="Noto Sans Symbols"/>
              <a:buChar char="⮚"/>
            </a:pPr>
            <a:r>
              <a:rPr lang="en-US" sz="2800"/>
              <a:t>Sông: chú trọng đến dòng chảy và tải lượng</a:t>
            </a:r>
            <a:endParaRPr/>
          </a:p>
          <a:p>
            <a:pPr indent="-292100" lvl="0" marL="457200" rtl="0" algn="l">
              <a:lnSpc>
                <a:spcPct val="150000"/>
              </a:lnSpc>
              <a:spcBef>
                <a:spcPts val="600"/>
              </a:spcBef>
              <a:spcAft>
                <a:spcPts val="0"/>
              </a:spcAft>
              <a:buClr>
                <a:schemeClr val="dk1"/>
              </a:buClr>
              <a:buSzPts val="2380"/>
              <a:buFont typeface="Noto Sans Symbols"/>
              <a:buChar char="⮚"/>
            </a:pPr>
            <a:r>
              <a:rPr lang="en-US" sz="2800"/>
              <a:t>Hồ: chú trọng đến dung tích và khả năng tích tụ</a:t>
            </a:r>
            <a:endParaRPr/>
          </a:p>
          <a:p>
            <a:pPr indent="0" lvl="0" marL="0" rtl="0" algn="l">
              <a:lnSpc>
                <a:spcPct val="150000"/>
              </a:lnSpc>
              <a:spcBef>
                <a:spcPts val="600"/>
              </a:spcBef>
              <a:spcAft>
                <a:spcPts val="0"/>
              </a:spcAft>
              <a:buSzPts val="3060"/>
              <a:buNone/>
            </a:pPr>
            <a:r>
              <a:t/>
            </a:r>
            <a:endParaRPr sz="3600">
              <a:solidFill>
                <a:srgbClr val="CC0000"/>
              </a:solidFill>
            </a:endParaRPr>
          </a:p>
        </p:txBody>
      </p:sp>
      <p:sp>
        <p:nvSpPr>
          <p:cNvPr id="1309" name="Google Shape;1309;p105"/>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310" name="Google Shape;1310;p105"/>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311" name="Google Shape;1311;p105"/>
          <p:cNvSpPr txBox="1"/>
          <p:nvPr>
            <p:ph type="title"/>
          </p:nvPr>
        </p:nvSpPr>
        <p:spPr>
          <a:xfrm>
            <a:off x="767450" y="212275"/>
            <a:ext cx="11312100" cy="903300"/>
          </a:xfrm>
          <a:prstGeom prst="rect">
            <a:avLst/>
          </a:prstGeom>
          <a:noFill/>
          <a:ln>
            <a:noFill/>
          </a:ln>
        </p:spPr>
        <p:txBody>
          <a:bodyPr anchorCtr="0" anchor="ctr" bIns="45700" lIns="91425" spcFirstLastPara="1" rIns="91425" wrap="square" tIns="45700">
            <a:noAutofit/>
          </a:bodyPr>
          <a:lstStyle/>
          <a:p>
            <a:pPr indent="-576262" lvl="0" marL="576262" rtl="0" algn="l">
              <a:spcBef>
                <a:spcPts val="0"/>
              </a:spcBef>
              <a:spcAft>
                <a:spcPts val="0"/>
              </a:spcAft>
              <a:buSzPts val="4000"/>
              <a:buFont typeface="Arial"/>
              <a:buNone/>
            </a:pPr>
            <a:r>
              <a:rPr b="1" lang="en-US" sz="3000">
                <a:solidFill>
                  <a:schemeClr val="dk1"/>
                </a:solidFill>
              </a:rPr>
              <a:t>4.2 PHƯƠNG PHÁP TÍNH TOÁN SỨC CHỊU TẢI (tiếp) </a:t>
            </a:r>
            <a:endParaRPr b="1"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0"/>
          <p:cNvSpPr txBox="1"/>
          <p:nvPr>
            <p:ph idx="1" type="body"/>
          </p:nvPr>
        </p:nvSpPr>
        <p:spPr>
          <a:xfrm>
            <a:off x="422532" y="1064305"/>
            <a:ext cx="11481000" cy="5661300"/>
          </a:xfrm>
          <a:prstGeom prst="rect">
            <a:avLst/>
          </a:prstGeom>
          <a:noFill/>
          <a:ln>
            <a:noFill/>
          </a:ln>
        </p:spPr>
        <p:txBody>
          <a:bodyPr anchorCtr="0" anchor="t" bIns="45700" lIns="91425" spcFirstLastPara="1" rIns="91425" wrap="square" tIns="45700">
            <a:normAutofit/>
          </a:bodyPr>
          <a:lstStyle/>
          <a:p>
            <a:pPr indent="-182880" lvl="0" marL="182880" rtl="0" algn="l">
              <a:lnSpc>
                <a:spcPct val="140000"/>
              </a:lnSpc>
              <a:spcBef>
                <a:spcPts val="0"/>
              </a:spcBef>
              <a:spcAft>
                <a:spcPts val="0"/>
              </a:spcAft>
              <a:buSzPts val="2040"/>
              <a:buNone/>
            </a:pPr>
            <a:r>
              <a:rPr b="1" lang="en-US" sz="2400">
                <a:latin typeface="Arial"/>
                <a:ea typeface="Arial"/>
                <a:cs typeface="Arial"/>
                <a:sym typeface="Arial"/>
              </a:rPr>
              <a:t>(3) Chất dinh dưỡng</a:t>
            </a:r>
            <a:endParaRPr b="1" sz="2400">
              <a:latin typeface="Arial"/>
              <a:ea typeface="Arial"/>
              <a:cs typeface="Arial"/>
              <a:sym typeface="Arial"/>
            </a:endParaRPr>
          </a:p>
          <a:p>
            <a:pPr indent="-182880" lvl="1" marL="457200" rtl="0" algn="l">
              <a:lnSpc>
                <a:spcPct val="140000"/>
              </a:lnSpc>
              <a:spcBef>
                <a:spcPts val="600"/>
              </a:spcBef>
              <a:spcAft>
                <a:spcPts val="0"/>
              </a:spcAft>
              <a:buSzPts val="1870"/>
              <a:buChar char="▪"/>
            </a:pPr>
            <a:r>
              <a:rPr lang="en-US" sz="2200">
                <a:latin typeface="Arial"/>
                <a:ea typeface="Arial"/>
                <a:cs typeface="Arial"/>
                <a:sym typeface="Arial"/>
              </a:rPr>
              <a:t>Là các hợp chất chứa nitơ (N) và phospho (P) cần thiết cho sự phát triển của TV. </a:t>
            </a:r>
            <a:endParaRPr/>
          </a:p>
          <a:p>
            <a:pPr indent="-182880" lvl="1" marL="457200" rtl="0" algn="l">
              <a:lnSpc>
                <a:spcPct val="140000"/>
              </a:lnSpc>
              <a:spcBef>
                <a:spcPts val="600"/>
              </a:spcBef>
              <a:spcAft>
                <a:spcPts val="0"/>
              </a:spcAft>
              <a:buSzPts val="1870"/>
              <a:buChar char="▪"/>
            </a:pPr>
            <a:r>
              <a:rPr lang="en-US" sz="2200">
                <a:latin typeface="Arial"/>
                <a:ea typeface="Arial"/>
                <a:cs typeface="Arial"/>
                <a:sym typeface="Arial"/>
              </a:rPr>
              <a:t>Hàm lượng N và P  trong nước vượt quá nồng độ nhất định sẽ kích thích sự phát triển của rong, tảo trong thủy vực gây ô nhiễm nước.</a:t>
            </a:r>
            <a:endParaRPr/>
          </a:p>
          <a:p>
            <a:pPr indent="-182880" lvl="1" marL="457200" rtl="0" algn="l">
              <a:lnSpc>
                <a:spcPct val="140000"/>
              </a:lnSpc>
              <a:spcBef>
                <a:spcPts val="600"/>
              </a:spcBef>
              <a:spcAft>
                <a:spcPts val="0"/>
              </a:spcAft>
              <a:buSzPts val="1870"/>
              <a:buChar char="▪"/>
            </a:pPr>
            <a:r>
              <a:rPr b="1" lang="en-US" sz="2200" u="sng">
                <a:latin typeface="Arial"/>
                <a:ea typeface="Arial"/>
                <a:cs typeface="Arial"/>
                <a:sym typeface="Arial"/>
              </a:rPr>
              <a:t>Sự phú dưỡng:</a:t>
            </a:r>
            <a:r>
              <a:rPr lang="en-US" sz="2200">
                <a:latin typeface="Arial"/>
                <a:ea typeface="Arial"/>
                <a:cs typeface="Arial"/>
                <a:sym typeface="Arial"/>
              </a:rPr>
              <a:t> Sự phát triển quá mức của rong tảo→  tảo nở hoa→ rong tảo và chết làm giảm oxy hòa tan của nước, ảnh hưởng đến các loài thuỷ sinh nước. </a:t>
            </a:r>
            <a:endParaRPr sz="2200">
              <a:latin typeface="Arial"/>
              <a:ea typeface="Arial"/>
              <a:cs typeface="Arial"/>
              <a:sym typeface="Arial"/>
            </a:endParaRPr>
          </a:p>
          <a:p>
            <a:pPr indent="-182880" lvl="0" marL="182880" rtl="0" algn="l">
              <a:lnSpc>
                <a:spcPct val="120000"/>
              </a:lnSpc>
              <a:spcBef>
                <a:spcPts val="600"/>
              </a:spcBef>
              <a:spcAft>
                <a:spcPts val="0"/>
              </a:spcAft>
              <a:buSzPts val="2040"/>
              <a:buNone/>
            </a:pPr>
            <a:r>
              <a:rPr i="1" lang="en-US" sz="2400">
                <a:latin typeface="Arial"/>
                <a:ea typeface="Arial"/>
                <a:cs typeface="Arial"/>
                <a:sym typeface="Arial"/>
              </a:rPr>
              <a:t>Xà phòng và các chất tẩy rửa</a:t>
            </a:r>
            <a:endParaRPr i="1" sz="2400">
              <a:latin typeface="Arial"/>
              <a:ea typeface="Arial"/>
              <a:cs typeface="Arial"/>
              <a:sym typeface="Arial"/>
            </a:endParaRPr>
          </a:p>
          <a:p>
            <a:pPr indent="-182880" lvl="1" marL="457200" rtl="0" algn="just">
              <a:lnSpc>
                <a:spcPct val="120000"/>
              </a:lnSpc>
              <a:spcBef>
                <a:spcPts val="1700"/>
              </a:spcBef>
              <a:spcAft>
                <a:spcPts val="0"/>
              </a:spcAft>
              <a:buSzPts val="1870"/>
              <a:buChar char="▪"/>
            </a:pPr>
            <a:r>
              <a:rPr lang="en-US" sz="2200">
                <a:solidFill>
                  <a:srgbClr val="000000"/>
                </a:solidFill>
              </a:rPr>
              <a:t>Là nguồn ô nhiễm phot pho hữu cơ và chất hoạt động bề mặt</a:t>
            </a:r>
            <a:endParaRPr sz="2200">
              <a:solidFill>
                <a:srgbClr val="000000"/>
              </a:solidFill>
            </a:endParaRPr>
          </a:p>
          <a:p>
            <a:pPr indent="0" lvl="1" marL="274320" rtl="0" algn="l">
              <a:lnSpc>
                <a:spcPct val="140000"/>
              </a:lnSpc>
              <a:spcBef>
                <a:spcPts val="600"/>
              </a:spcBef>
              <a:spcAft>
                <a:spcPts val="0"/>
              </a:spcAft>
              <a:buSzPts val="1870"/>
              <a:buNone/>
            </a:pPr>
            <a:r>
              <a:t/>
            </a:r>
            <a:endParaRPr sz="2200">
              <a:latin typeface="Arial"/>
              <a:ea typeface="Arial"/>
              <a:cs typeface="Arial"/>
              <a:sym typeface="Arial"/>
            </a:endParaRPr>
          </a:p>
          <a:p>
            <a:pPr indent="-31750" lvl="0" marL="182880" rtl="0" algn="l">
              <a:lnSpc>
                <a:spcPct val="130000"/>
              </a:lnSpc>
              <a:spcBef>
                <a:spcPts val="600"/>
              </a:spcBef>
              <a:spcAft>
                <a:spcPts val="0"/>
              </a:spcAft>
              <a:buSzPts val="2380"/>
              <a:buNone/>
            </a:pPr>
            <a:r>
              <a:t/>
            </a:r>
            <a:endParaRPr sz="2800">
              <a:solidFill>
                <a:srgbClr val="216521"/>
              </a:solidFill>
              <a:latin typeface="Arial"/>
              <a:ea typeface="Arial"/>
              <a:cs typeface="Arial"/>
              <a:sym typeface="Arial"/>
            </a:endParaRPr>
          </a:p>
          <a:p>
            <a:pPr indent="-31750" lvl="0" marL="182880" rtl="0" algn="l">
              <a:lnSpc>
                <a:spcPct val="130000"/>
              </a:lnSpc>
              <a:spcBef>
                <a:spcPts val="600"/>
              </a:spcBef>
              <a:spcAft>
                <a:spcPts val="0"/>
              </a:spcAft>
              <a:buSzPts val="2380"/>
              <a:buNone/>
            </a:pPr>
            <a:r>
              <a:t/>
            </a:r>
            <a:endParaRPr sz="2800">
              <a:latin typeface="Arial"/>
              <a:ea typeface="Arial"/>
              <a:cs typeface="Arial"/>
              <a:sym typeface="Arial"/>
            </a:endParaRPr>
          </a:p>
        </p:txBody>
      </p:sp>
      <p:sp>
        <p:nvSpPr>
          <p:cNvPr id="266" name="Google Shape;266;p10"/>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67" name="Google Shape;267;p10"/>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268" name="Google Shape;268;p10"/>
          <p:cNvSpPr txBox="1"/>
          <p:nvPr>
            <p:ph type="title"/>
          </p:nvPr>
        </p:nvSpPr>
        <p:spPr>
          <a:xfrm>
            <a:off x="112426" y="76708"/>
            <a:ext cx="11967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200"/>
              <a:buFont typeface="Arial"/>
              <a:buNone/>
            </a:pPr>
            <a:r>
              <a:rPr b="1" lang="en-US" sz="3000" cap="small"/>
              <a:t>1.1. Ô NHIỄM MÔI TRƯỜNG NƯỚC – </a:t>
            </a:r>
            <a:r>
              <a:rPr b="1" lang="en-US" sz="3000" cap="none"/>
              <a:t>Các tác nhân gây ô nhiễm</a:t>
            </a:r>
            <a:endParaRPr b="1" sz="3000" cap="none"/>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sp>
        <p:nvSpPr>
          <p:cNvPr id="1317" name="Google Shape;1317;p106"/>
          <p:cNvSpPr txBox="1"/>
          <p:nvPr>
            <p:ph idx="1" type="body"/>
          </p:nvPr>
        </p:nvSpPr>
        <p:spPr>
          <a:xfrm>
            <a:off x="767550" y="1534875"/>
            <a:ext cx="11312100" cy="50031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380"/>
              <a:buNone/>
            </a:pPr>
            <a:r>
              <a:rPr b="1" lang="en-US" sz="2800">
                <a:solidFill>
                  <a:srgbClr val="CC0000"/>
                </a:solidFill>
              </a:rPr>
              <a:t>Dữ liệu cần thiết cho đánh giá</a:t>
            </a:r>
            <a:endParaRPr b="1" sz="2800">
              <a:solidFill>
                <a:srgbClr val="CC0000"/>
              </a:solidFill>
            </a:endParaRPr>
          </a:p>
          <a:p>
            <a:pPr indent="-182879" lvl="2" marL="731520" rtl="0" algn="l">
              <a:lnSpc>
                <a:spcPct val="120000"/>
              </a:lnSpc>
              <a:spcBef>
                <a:spcPts val="600"/>
              </a:spcBef>
              <a:spcAft>
                <a:spcPts val="0"/>
              </a:spcAft>
              <a:buSzPts val="2040"/>
              <a:buChar char="▪"/>
            </a:pPr>
            <a:r>
              <a:rPr lang="en-US" sz="2400"/>
              <a:t>Dữ liệu thủy văn (dòng chảy, mực nước)</a:t>
            </a:r>
            <a:endParaRPr/>
          </a:p>
          <a:p>
            <a:pPr indent="-182879" lvl="2" marL="731520" rtl="0" algn="l">
              <a:lnSpc>
                <a:spcPct val="120000"/>
              </a:lnSpc>
              <a:spcBef>
                <a:spcPts val="600"/>
              </a:spcBef>
              <a:spcAft>
                <a:spcPts val="0"/>
              </a:spcAft>
              <a:buSzPts val="2040"/>
              <a:buChar char="▪"/>
            </a:pPr>
            <a:r>
              <a:rPr lang="en-US" sz="2400"/>
              <a:t>Dữ liệu chất lượng nước (COD, BOD5, N, P, Amoni...)</a:t>
            </a:r>
            <a:endParaRPr/>
          </a:p>
          <a:p>
            <a:pPr indent="-182879" lvl="2" marL="731520" rtl="0" algn="l">
              <a:lnSpc>
                <a:spcPct val="120000"/>
              </a:lnSpc>
              <a:spcBef>
                <a:spcPts val="600"/>
              </a:spcBef>
              <a:spcAft>
                <a:spcPts val="0"/>
              </a:spcAft>
              <a:buSzPts val="2040"/>
              <a:buChar char="▪"/>
            </a:pPr>
            <a:r>
              <a:rPr lang="en-US" sz="2400"/>
              <a:t>Dữ liệu nguồn thải: điểm, diện, tự nhiên</a:t>
            </a:r>
            <a:endParaRPr/>
          </a:p>
          <a:p>
            <a:pPr indent="-182879" lvl="2" marL="731520" rtl="0" algn="l">
              <a:lnSpc>
                <a:spcPct val="120000"/>
              </a:lnSpc>
              <a:spcBef>
                <a:spcPts val="600"/>
              </a:spcBef>
              <a:spcAft>
                <a:spcPts val="0"/>
              </a:spcAft>
              <a:buSzPts val="2040"/>
              <a:buChar char="▪"/>
            </a:pPr>
            <a:r>
              <a:rPr lang="en-US" sz="2400"/>
              <a:t>Dữ liệu kinh tế - xã hội</a:t>
            </a:r>
            <a:endParaRPr/>
          </a:p>
          <a:p>
            <a:pPr indent="0" lvl="0" marL="0" rtl="0" algn="l">
              <a:lnSpc>
                <a:spcPct val="120000"/>
              </a:lnSpc>
              <a:spcBef>
                <a:spcPts val="600"/>
              </a:spcBef>
              <a:spcAft>
                <a:spcPts val="0"/>
              </a:spcAft>
              <a:buSzPts val="2380"/>
              <a:buNone/>
            </a:pPr>
            <a:r>
              <a:t/>
            </a:r>
            <a:endParaRPr sz="2800">
              <a:solidFill>
                <a:srgbClr val="CC0000"/>
              </a:solidFill>
            </a:endParaRPr>
          </a:p>
        </p:txBody>
      </p:sp>
      <p:sp>
        <p:nvSpPr>
          <p:cNvPr id="1318" name="Google Shape;1318;p106"/>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319" name="Google Shape;1319;p106"/>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320" name="Google Shape;1320;p106"/>
          <p:cNvSpPr txBox="1"/>
          <p:nvPr>
            <p:ph type="title"/>
          </p:nvPr>
        </p:nvSpPr>
        <p:spPr>
          <a:xfrm>
            <a:off x="767450" y="212275"/>
            <a:ext cx="11312100" cy="903300"/>
          </a:xfrm>
          <a:prstGeom prst="rect">
            <a:avLst/>
          </a:prstGeom>
          <a:noFill/>
          <a:ln>
            <a:noFill/>
          </a:ln>
        </p:spPr>
        <p:txBody>
          <a:bodyPr anchorCtr="0" anchor="ctr" bIns="45700" lIns="91425" spcFirstLastPara="1" rIns="91425" wrap="square" tIns="45700">
            <a:noAutofit/>
          </a:bodyPr>
          <a:lstStyle/>
          <a:p>
            <a:pPr indent="-576262" lvl="0" marL="576262" rtl="0" algn="l">
              <a:spcBef>
                <a:spcPts val="0"/>
              </a:spcBef>
              <a:spcAft>
                <a:spcPts val="0"/>
              </a:spcAft>
              <a:buSzPts val="4000"/>
              <a:buFont typeface="Arial"/>
              <a:buNone/>
            </a:pPr>
            <a:r>
              <a:rPr b="1" lang="en-US" sz="3000">
                <a:solidFill>
                  <a:schemeClr val="dk1"/>
                </a:solidFill>
              </a:rPr>
              <a:t>4.2 PHƯƠNG PHÁP TÍNH TOÁN SỨC CHỊU TẢI (tiếp) </a:t>
            </a:r>
            <a:endParaRPr b="1" sz="3000"/>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g38ed243ce43_3_812"/>
          <p:cNvSpPr txBox="1"/>
          <p:nvPr>
            <p:ph idx="12" type="sldNum"/>
          </p:nvPr>
        </p:nvSpPr>
        <p:spPr>
          <a:xfrm>
            <a:off x="11311127" y="6270049"/>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pSp>
        <p:nvGrpSpPr>
          <p:cNvPr id="1327" name="Google Shape;1327;g38ed243ce43_3_812"/>
          <p:cNvGrpSpPr/>
          <p:nvPr/>
        </p:nvGrpSpPr>
        <p:grpSpPr>
          <a:xfrm>
            <a:off x="-424510" y="1079200"/>
            <a:ext cx="11560901" cy="975576"/>
            <a:chOff x="1021701" y="2646436"/>
            <a:chExt cx="6265731" cy="731700"/>
          </a:xfrm>
        </p:grpSpPr>
        <p:sp>
          <p:nvSpPr>
            <p:cNvPr id="1328" name="Google Shape;1328;g38ed243ce43_3_812"/>
            <p:cNvSpPr txBox="1"/>
            <p:nvPr/>
          </p:nvSpPr>
          <p:spPr>
            <a:xfrm>
              <a:off x="1021701" y="2696631"/>
              <a:ext cx="1398300" cy="629700"/>
            </a:xfrm>
            <a:prstGeom prst="rect">
              <a:avLst/>
            </a:prstGeom>
            <a:noFill/>
            <a:ln>
              <a:noFill/>
            </a:ln>
          </p:spPr>
          <p:txBody>
            <a:bodyPr anchorCtr="0" anchor="ctr" bIns="60925" lIns="121900" spcFirstLastPara="1" rIns="121900" wrap="square" tIns="60925">
              <a:noAutofit/>
            </a:bodyPr>
            <a:lstStyle/>
            <a:p>
              <a:pPr indent="0" lvl="0" marL="0" rtl="0" algn="r">
                <a:lnSpc>
                  <a:spcPct val="90000"/>
                </a:lnSpc>
                <a:spcBef>
                  <a:spcPts val="0"/>
                </a:spcBef>
                <a:spcAft>
                  <a:spcPts val="0"/>
                </a:spcAft>
                <a:buNone/>
              </a:pPr>
              <a:r>
                <a:rPr lang="en-US" sz="5600">
                  <a:solidFill>
                    <a:srgbClr val="9B2B1C"/>
                  </a:solidFill>
                  <a:latin typeface="Roboto Medium"/>
                  <a:ea typeface="Roboto Medium"/>
                  <a:cs typeface="Roboto Medium"/>
                  <a:sym typeface="Roboto Medium"/>
                </a:rPr>
                <a:t>5</a:t>
              </a:r>
              <a:endParaRPr sz="5600">
                <a:solidFill>
                  <a:srgbClr val="9B2B1C"/>
                </a:solidFill>
                <a:latin typeface="Roboto Medium"/>
                <a:ea typeface="Roboto Medium"/>
                <a:cs typeface="Roboto Medium"/>
                <a:sym typeface="Roboto Medium"/>
              </a:endParaRPr>
            </a:p>
          </p:txBody>
        </p:sp>
        <p:sp>
          <p:nvSpPr>
            <p:cNvPr id="1329" name="Google Shape;1329;g38ed243ce43_3_812"/>
            <p:cNvSpPr/>
            <p:nvPr/>
          </p:nvSpPr>
          <p:spPr>
            <a:xfrm>
              <a:off x="2490733" y="2646436"/>
              <a:ext cx="4796700" cy="731700"/>
            </a:xfrm>
            <a:prstGeom prst="rect">
              <a:avLst/>
            </a:prstGeom>
            <a:solidFill>
              <a:srgbClr val="9E3611"/>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a:p>
          </p:txBody>
        </p:sp>
        <p:sp>
          <p:nvSpPr>
            <p:cNvPr id="1330" name="Google Shape;1330;g38ed243ce43_3_812"/>
            <p:cNvSpPr txBox="1"/>
            <p:nvPr/>
          </p:nvSpPr>
          <p:spPr>
            <a:xfrm>
              <a:off x="2596934" y="2852991"/>
              <a:ext cx="4575300" cy="343500"/>
            </a:xfrm>
            <a:prstGeom prst="rect">
              <a:avLst/>
            </a:prstGeom>
            <a:no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b="1" lang="en-US" sz="2600">
                  <a:solidFill>
                    <a:srgbClr val="FFFFFF"/>
                  </a:solidFill>
                  <a:latin typeface="Roboto"/>
                  <a:ea typeface="Roboto"/>
                  <a:cs typeface="Roboto"/>
                  <a:sym typeface="Roboto"/>
                </a:rPr>
                <a:t>NÂNG CAO HIỆU QUẢ XỬ LÝ NƯỚC THẢI SINH HOẠT BẰNG CÔNG NGHỆ TIÊN TIẾN</a:t>
              </a:r>
              <a:endParaRPr b="1" sz="2600">
                <a:solidFill>
                  <a:srgbClr val="FFFFFF"/>
                </a:solidFill>
                <a:latin typeface="Roboto"/>
                <a:ea typeface="Roboto"/>
                <a:cs typeface="Roboto"/>
                <a:sym typeface="Roboto"/>
              </a:endParaRPr>
            </a:p>
          </p:txBody>
        </p:sp>
      </p:grpSp>
      <p:sp>
        <p:nvSpPr>
          <p:cNvPr id="1331" name="Google Shape;1331;g38ed243ce43_3_812"/>
          <p:cNvSpPr txBox="1"/>
          <p:nvPr/>
        </p:nvSpPr>
        <p:spPr>
          <a:xfrm>
            <a:off x="2400300" y="2351325"/>
            <a:ext cx="8490900" cy="34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chemeClr val="dk1"/>
                </a:solidFill>
              </a:rPr>
              <a:t>5.1 THỰC TRẠNG HỆ THỐNG XỬ LÝ NƯỚC THẢI SINH HOẠT</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rPr b="1" lang="en-US" sz="2000">
                <a:solidFill>
                  <a:schemeClr val="dk1"/>
                </a:solidFill>
              </a:rPr>
              <a:t>5.2. MỘT SỐ CÔNG NGHỆ XLNT TIÊN TIẾN TRONG XỬ LÝ NTSH VÀ XU HƯỚNG THU HỒI TÀI NGUYÊN TỪ XLNT</a:t>
            </a:r>
            <a:endParaRPr b="1" sz="2000">
              <a:solidFill>
                <a:schemeClr val="dk1"/>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6" name="Shape 1336"/>
        <p:cNvGrpSpPr/>
        <p:nvPr/>
      </p:nvGrpSpPr>
      <p:grpSpPr>
        <a:xfrm>
          <a:off x="0" y="0"/>
          <a:ext cx="0" cy="0"/>
          <a:chOff x="0" y="0"/>
          <a:chExt cx="0" cy="0"/>
        </a:xfrm>
      </p:grpSpPr>
      <p:sp>
        <p:nvSpPr>
          <p:cNvPr id="1337" name="Google Shape;1337;p107"/>
          <p:cNvSpPr txBox="1"/>
          <p:nvPr>
            <p:ph type="title"/>
          </p:nvPr>
        </p:nvSpPr>
        <p:spPr>
          <a:xfrm>
            <a:off x="424550" y="109725"/>
            <a:ext cx="11655000" cy="1115700"/>
          </a:xfrm>
          <a:prstGeom prst="rect">
            <a:avLst/>
          </a:prstGeom>
          <a:noFill/>
          <a:ln>
            <a:noFill/>
          </a:ln>
        </p:spPr>
        <p:txBody>
          <a:bodyPr anchorCtr="0" anchor="ctr" bIns="45700" lIns="91425" spcFirstLastPara="1" rIns="91425" wrap="square" tIns="45700">
            <a:noAutofit/>
          </a:bodyPr>
          <a:lstStyle/>
          <a:p>
            <a:pPr indent="-576262" lvl="0" marL="576262" rtl="0" algn="l">
              <a:lnSpc>
                <a:spcPct val="90000"/>
              </a:lnSpc>
              <a:spcBef>
                <a:spcPts val="0"/>
              </a:spcBef>
              <a:spcAft>
                <a:spcPts val="0"/>
              </a:spcAft>
              <a:buSzPts val="3600"/>
              <a:buFont typeface="Arial"/>
              <a:buNone/>
            </a:pPr>
            <a:r>
              <a:rPr b="1" lang="en-US" sz="3000"/>
              <a:t>5.1 </a:t>
            </a:r>
            <a:r>
              <a:rPr b="1" lang="en-US" sz="3000"/>
              <a:t>THỰC TRẠNG HỆ THỐNG XỬ LÝ NƯỚC THẢI SINH HOẠT</a:t>
            </a:r>
            <a:endParaRPr b="1" sz="3000"/>
          </a:p>
        </p:txBody>
      </p:sp>
      <p:sp>
        <p:nvSpPr>
          <p:cNvPr id="1338" name="Google Shape;1338;p107"/>
          <p:cNvSpPr txBox="1"/>
          <p:nvPr>
            <p:ph idx="1" type="body"/>
          </p:nvPr>
        </p:nvSpPr>
        <p:spPr>
          <a:xfrm>
            <a:off x="555175" y="1143000"/>
            <a:ext cx="10874700" cy="5045400"/>
          </a:xfrm>
          <a:prstGeom prst="rect">
            <a:avLst/>
          </a:prstGeom>
          <a:noFill/>
          <a:ln>
            <a:noFill/>
          </a:ln>
        </p:spPr>
        <p:txBody>
          <a:bodyPr anchorCtr="0" anchor="t" bIns="45700" lIns="91425" spcFirstLastPara="1" rIns="91425" wrap="square" tIns="45700">
            <a:normAutofit/>
          </a:bodyPr>
          <a:lstStyle/>
          <a:p>
            <a:pPr indent="-182880" lvl="0" marL="182880" rtl="0" algn="l">
              <a:lnSpc>
                <a:spcPct val="120000"/>
              </a:lnSpc>
              <a:spcBef>
                <a:spcPts val="600"/>
              </a:spcBef>
              <a:spcAft>
                <a:spcPts val="0"/>
              </a:spcAft>
              <a:buSzPts val="1870"/>
              <a:buChar char="▪"/>
            </a:pPr>
            <a:r>
              <a:rPr lang="en-US" sz="2200"/>
              <a:t>Nước thải sinh hoạt: nước thải từ ăn uống, tắm giặt, vệ sinh...</a:t>
            </a:r>
            <a:endParaRPr/>
          </a:p>
          <a:p>
            <a:pPr indent="-182880" lvl="0" marL="182880" rtl="0" algn="l">
              <a:lnSpc>
                <a:spcPct val="120000"/>
              </a:lnSpc>
              <a:spcBef>
                <a:spcPts val="600"/>
              </a:spcBef>
              <a:spcAft>
                <a:spcPts val="0"/>
              </a:spcAft>
              <a:buSzPts val="1870"/>
              <a:buChar char="▪"/>
            </a:pPr>
            <a:r>
              <a:rPr lang="en-US" sz="2200"/>
              <a:t>Đặc điểm: Lưu lượng lớn, biến động theo giờ/ngày</a:t>
            </a:r>
            <a:endParaRPr/>
          </a:p>
          <a:p>
            <a:pPr indent="-182880" lvl="0" marL="182880" rtl="0" algn="l">
              <a:lnSpc>
                <a:spcPct val="120000"/>
              </a:lnSpc>
              <a:spcBef>
                <a:spcPts val="600"/>
              </a:spcBef>
              <a:spcAft>
                <a:spcPts val="0"/>
              </a:spcAft>
              <a:buSzPts val="1870"/>
              <a:buChar char="▪"/>
            </a:pPr>
            <a:r>
              <a:rPr lang="en-US" sz="2200"/>
              <a:t>Thông số điển hình:</a:t>
            </a:r>
            <a:endParaRPr/>
          </a:p>
          <a:p>
            <a:pPr indent="-182879" lvl="2" marL="731520" rtl="0" algn="l">
              <a:lnSpc>
                <a:spcPct val="120000"/>
              </a:lnSpc>
              <a:spcBef>
                <a:spcPts val="600"/>
              </a:spcBef>
              <a:spcAft>
                <a:spcPts val="0"/>
              </a:spcAft>
              <a:buSzPts val="1700"/>
              <a:buFont typeface="Courier New"/>
              <a:buChar char="o"/>
            </a:pPr>
            <a:r>
              <a:rPr lang="en-US" sz="2000"/>
              <a:t>BOD₅: 200–400 mg/L</a:t>
            </a:r>
            <a:endParaRPr/>
          </a:p>
          <a:p>
            <a:pPr indent="-182879" lvl="2" marL="731520" rtl="0" algn="l">
              <a:lnSpc>
                <a:spcPct val="120000"/>
              </a:lnSpc>
              <a:spcBef>
                <a:spcPts val="600"/>
              </a:spcBef>
              <a:spcAft>
                <a:spcPts val="0"/>
              </a:spcAft>
              <a:buSzPts val="1700"/>
              <a:buFont typeface="Courier New"/>
              <a:buChar char="o"/>
            </a:pPr>
            <a:r>
              <a:rPr lang="en-US" sz="2000"/>
              <a:t>COD: 400–800 mg/L</a:t>
            </a:r>
            <a:endParaRPr/>
          </a:p>
          <a:p>
            <a:pPr indent="-182879" lvl="2" marL="731520" rtl="0" algn="l">
              <a:lnSpc>
                <a:spcPct val="120000"/>
              </a:lnSpc>
              <a:spcBef>
                <a:spcPts val="600"/>
              </a:spcBef>
              <a:spcAft>
                <a:spcPts val="0"/>
              </a:spcAft>
              <a:buSzPts val="1700"/>
              <a:buFont typeface="Courier New"/>
              <a:buChar char="o"/>
            </a:pPr>
            <a:r>
              <a:rPr lang="en-US" sz="2000"/>
              <a:t>TSS: 150–450 mg/L</a:t>
            </a:r>
            <a:endParaRPr/>
          </a:p>
          <a:p>
            <a:pPr indent="-182879" lvl="2" marL="731520" rtl="0" algn="l">
              <a:lnSpc>
                <a:spcPct val="120000"/>
              </a:lnSpc>
              <a:spcBef>
                <a:spcPts val="600"/>
              </a:spcBef>
              <a:spcAft>
                <a:spcPts val="0"/>
              </a:spcAft>
              <a:buSzPts val="1700"/>
              <a:buFont typeface="Courier New"/>
              <a:buChar char="o"/>
            </a:pPr>
            <a:r>
              <a:rPr lang="en-US" sz="2000"/>
              <a:t>N: 30–50 mg/L; P: 5–10 mg/L</a:t>
            </a:r>
            <a:endParaRPr sz="2000"/>
          </a:p>
          <a:p>
            <a:pPr indent="-182880" lvl="0" marL="182880" rtl="0" algn="l">
              <a:lnSpc>
                <a:spcPct val="120000"/>
              </a:lnSpc>
              <a:spcBef>
                <a:spcPts val="600"/>
              </a:spcBef>
              <a:spcAft>
                <a:spcPts val="0"/>
              </a:spcAft>
              <a:buSzPts val="1870"/>
              <a:buChar char="▪"/>
            </a:pPr>
            <a:r>
              <a:rPr lang="en-US" sz="2200"/>
              <a:t>Tải lượng: 100–150 L/người/ngày (đô thị VN)</a:t>
            </a:r>
            <a:endParaRPr/>
          </a:p>
          <a:p>
            <a:pPr indent="-182880" lvl="0" marL="182880" rtl="0" algn="l">
              <a:lnSpc>
                <a:spcPct val="120000"/>
              </a:lnSpc>
              <a:spcBef>
                <a:spcPts val="600"/>
              </a:spcBef>
              <a:spcAft>
                <a:spcPts val="0"/>
              </a:spcAft>
              <a:buSzPts val="1870"/>
              <a:buChar char="▪"/>
            </a:pPr>
            <a:r>
              <a:rPr lang="en-US" sz="2200"/>
              <a:t>Biến động theo khu vực:</a:t>
            </a:r>
            <a:endParaRPr/>
          </a:p>
          <a:p>
            <a:pPr indent="-182879" lvl="2" marL="731520" rtl="0" algn="l">
              <a:lnSpc>
                <a:spcPct val="120000"/>
              </a:lnSpc>
              <a:spcBef>
                <a:spcPts val="600"/>
              </a:spcBef>
              <a:spcAft>
                <a:spcPts val="0"/>
              </a:spcAft>
              <a:buSzPts val="1700"/>
              <a:buChar char="▪"/>
            </a:pPr>
            <a:r>
              <a:rPr lang="en-US" sz="2000"/>
              <a:t>Nội đô: Lưu lượng cao, ô nhiễm hữu cơ lớn</a:t>
            </a:r>
            <a:endParaRPr/>
          </a:p>
          <a:p>
            <a:pPr indent="-182879" lvl="2" marL="731520" rtl="0" algn="l">
              <a:lnSpc>
                <a:spcPct val="120000"/>
              </a:lnSpc>
              <a:spcBef>
                <a:spcPts val="600"/>
              </a:spcBef>
              <a:spcAft>
                <a:spcPts val="0"/>
              </a:spcAft>
              <a:buSzPts val="1700"/>
              <a:buChar char="▪"/>
            </a:pPr>
            <a:r>
              <a:rPr lang="en-US" sz="2000"/>
              <a:t>Nông thôn: Phân tán, ít hệ thống tập trung</a:t>
            </a:r>
            <a:endParaRPr b="1" sz="2200" cap="small">
              <a:latin typeface="Arial"/>
              <a:ea typeface="Arial"/>
              <a:cs typeface="Arial"/>
              <a:sym typeface="Arial"/>
            </a:endParaRPr>
          </a:p>
        </p:txBody>
      </p:sp>
      <p:sp>
        <p:nvSpPr>
          <p:cNvPr id="1339" name="Google Shape;1339;p107"/>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340" name="Google Shape;1340;p107"/>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5" name="Shape 1345"/>
        <p:cNvGrpSpPr/>
        <p:nvPr/>
      </p:nvGrpSpPr>
      <p:grpSpPr>
        <a:xfrm>
          <a:off x="0" y="0"/>
          <a:ext cx="0" cy="0"/>
          <a:chOff x="0" y="0"/>
          <a:chExt cx="0" cy="0"/>
        </a:xfrm>
      </p:grpSpPr>
      <p:sp>
        <p:nvSpPr>
          <p:cNvPr id="1346" name="Google Shape;1346;p108"/>
          <p:cNvSpPr txBox="1"/>
          <p:nvPr>
            <p:ph idx="1" type="body"/>
          </p:nvPr>
        </p:nvSpPr>
        <p:spPr>
          <a:xfrm>
            <a:off x="685800" y="1371600"/>
            <a:ext cx="10625400" cy="5078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20000"/>
              </a:lnSpc>
              <a:spcBef>
                <a:spcPts val="0"/>
              </a:spcBef>
              <a:spcAft>
                <a:spcPts val="0"/>
              </a:spcAft>
              <a:buSzPts val="2380"/>
              <a:buNone/>
            </a:pPr>
            <a:r>
              <a:rPr b="1" lang="en-US" sz="2800">
                <a:solidFill>
                  <a:srgbClr val="CC0000"/>
                </a:solidFill>
              </a:rPr>
              <a:t>Quản lý nước thải đô thị tại Việt Nam</a:t>
            </a:r>
            <a:endParaRPr/>
          </a:p>
          <a:p>
            <a:pPr indent="0" lvl="0" marL="0" rtl="0" algn="l">
              <a:lnSpc>
                <a:spcPct val="120000"/>
              </a:lnSpc>
              <a:spcBef>
                <a:spcPts val="600"/>
              </a:spcBef>
              <a:spcAft>
                <a:spcPts val="0"/>
              </a:spcAft>
              <a:buSzPts val="2210"/>
              <a:buNone/>
            </a:pPr>
            <a:r>
              <a:rPr lang="en-US" sz="2600"/>
              <a:t>Theo Bộ Xây dựng, Cục Phát triển đô thị:</a:t>
            </a:r>
            <a:endParaRPr/>
          </a:p>
          <a:p>
            <a:pPr indent="-182880" lvl="0" marL="182880" rtl="0" algn="l">
              <a:lnSpc>
                <a:spcPct val="120000"/>
              </a:lnSpc>
              <a:spcBef>
                <a:spcPts val="600"/>
              </a:spcBef>
              <a:spcAft>
                <a:spcPts val="0"/>
              </a:spcAft>
              <a:buSzPts val="2210"/>
              <a:buChar char="▪"/>
            </a:pPr>
            <a:r>
              <a:rPr lang="en-US" sz="2600"/>
              <a:t>Đến tháng 12/2021: Việt Nam có 869 đô thị, chiếm khoảng 40% dân số.</a:t>
            </a:r>
            <a:endParaRPr/>
          </a:p>
          <a:p>
            <a:pPr indent="-182880" lvl="0" marL="182880" rtl="0" algn="l">
              <a:lnSpc>
                <a:spcPct val="120000"/>
              </a:lnSpc>
              <a:spcBef>
                <a:spcPts val="600"/>
              </a:spcBef>
              <a:spcAft>
                <a:spcPts val="0"/>
              </a:spcAft>
              <a:buSzPts val="2210"/>
              <a:buChar char="▪"/>
            </a:pPr>
            <a:r>
              <a:rPr lang="en-US" sz="2600"/>
              <a:t>Nước thải sinh hoạt đô thị: ~3,8 triệu m³/ngày</a:t>
            </a:r>
            <a:endParaRPr/>
          </a:p>
          <a:p>
            <a:pPr indent="-182880" lvl="0" marL="182880" rtl="0" algn="l">
              <a:lnSpc>
                <a:spcPct val="120000"/>
              </a:lnSpc>
              <a:spcBef>
                <a:spcPts val="600"/>
              </a:spcBef>
              <a:spcAft>
                <a:spcPts val="0"/>
              </a:spcAft>
              <a:buSzPts val="2210"/>
              <a:buChar char="▪"/>
            </a:pPr>
            <a:r>
              <a:rPr lang="en-US" sz="2600"/>
              <a:t>70% hộ gia đình có đấu nối vào hệ thống thoát nước đô thị.</a:t>
            </a:r>
            <a:endParaRPr/>
          </a:p>
          <a:p>
            <a:pPr indent="-182880" lvl="0" marL="182880" rtl="0" algn="l">
              <a:lnSpc>
                <a:spcPct val="120000"/>
              </a:lnSpc>
              <a:spcBef>
                <a:spcPts val="600"/>
              </a:spcBef>
              <a:spcAft>
                <a:spcPts val="0"/>
              </a:spcAft>
              <a:buSzPts val="2210"/>
              <a:buChar char="▪"/>
            </a:pPr>
            <a:r>
              <a:rPr lang="en-US" sz="2600"/>
              <a:t>Chỉ khoảng 15% lượng nước thải đô thị được thu gom và đưa về các nhà máy xử lý tập trung.</a:t>
            </a:r>
            <a:endParaRPr/>
          </a:p>
          <a:p>
            <a:pPr indent="-182879" lvl="1" marL="457200" rtl="0" algn="l">
              <a:lnSpc>
                <a:spcPct val="120000"/>
              </a:lnSpc>
              <a:spcBef>
                <a:spcPts val="600"/>
              </a:spcBef>
              <a:spcAft>
                <a:spcPts val="0"/>
              </a:spcAft>
              <a:buSzPts val="2210"/>
              <a:buChar char="▪"/>
            </a:pPr>
            <a:r>
              <a:rPr lang="en-US" sz="2600"/>
              <a:t>Hà Nội: 1,2 triệu m³/ngày, xử lý ~35%</a:t>
            </a:r>
            <a:endParaRPr/>
          </a:p>
          <a:p>
            <a:pPr indent="-182879" lvl="1" marL="457200" rtl="0" algn="l">
              <a:lnSpc>
                <a:spcPct val="120000"/>
              </a:lnSpc>
              <a:spcBef>
                <a:spcPts val="600"/>
              </a:spcBef>
              <a:spcAft>
                <a:spcPts val="0"/>
              </a:spcAft>
              <a:buSzPts val="2210"/>
              <a:buChar char="▪"/>
            </a:pPr>
            <a:r>
              <a:rPr lang="en-US" sz="2600"/>
              <a:t>TP.HCM: 2,5 triệu m³/ngày, xử lý ~15%</a:t>
            </a:r>
            <a:endParaRPr b="1" sz="2200" cap="small">
              <a:latin typeface="Arial"/>
              <a:ea typeface="Arial"/>
              <a:cs typeface="Arial"/>
              <a:sym typeface="Arial"/>
            </a:endParaRPr>
          </a:p>
        </p:txBody>
      </p:sp>
      <p:sp>
        <p:nvSpPr>
          <p:cNvPr id="1347" name="Google Shape;1347;p108"/>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348" name="Google Shape;1348;p108"/>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349" name="Google Shape;1349;p108"/>
          <p:cNvSpPr txBox="1"/>
          <p:nvPr>
            <p:ph type="title"/>
          </p:nvPr>
        </p:nvSpPr>
        <p:spPr>
          <a:xfrm>
            <a:off x="424550" y="109725"/>
            <a:ext cx="11655000" cy="1115700"/>
          </a:xfrm>
          <a:prstGeom prst="rect">
            <a:avLst/>
          </a:prstGeom>
          <a:noFill/>
          <a:ln>
            <a:noFill/>
          </a:ln>
        </p:spPr>
        <p:txBody>
          <a:bodyPr anchorCtr="0" anchor="ctr" bIns="45700" lIns="91425" spcFirstLastPara="1" rIns="91425" wrap="square" tIns="45700">
            <a:noAutofit/>
          </a:bodyPr>
          <a:lstStyle/>
          <a:p>
            <a:pPr indent="-576262" lvl="0" marL="576262" rtl="0" algn="l">
              <a:lnSpc>
                <a:spcPct val="90000"/>
              </a:lnSpc>
              <a:spcBef>
                <a:spcPts val="0"/>
              </a:spcBef>
              <a:spcAft>
                <a:spcPts val="0"/>
              </a:spcAft>
              <a:buSzPts val="3600"/>
              <a:buFont typeface="Arial"/>
              <a:buNone/>
            </a:pPr>
            <a:r>
              <a:rPr b="1" lang="en-US" sz="3000"/>
              <a:t>5.1 THỰC TRẠNG HỆ THỐNG XỬ LÝ NƯỚC THẢI SINH HOẠT</a:t>
            </a:r>
            <a:endParaRPr b="1" sz="3000"/>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4" name="Shape 1354"/>
        <p:cNvGrpSpPr/>
        <p:nvPr/>
      </p:nvGrpSpPr>
      <p:grpSpPr>
        <a:xfrm>
          <a:off x="0" y="0"/>
          <a:ext cx="0" cy="0"/>
          <a:chOff x="0" y="0"/>
          <a:chExt cx="0" cy="0"/>
        </a:xfrm>
      </p:grpSpPr>
      <p:sp>
        <p:nvSpPr>
          <p:cNvPr id="1355" name="Google Shape;1355;p109"/>
          <p:cNvSpPr txBox="1"/>
          <p:nvPr>
            <p:ph idx="1" type="body"/>
          </p:nvPr>
        </p:nvSpPr>
        <p:spPr>
          <a:xfrm>
            <a:off x="636825" y="1042425"/>
            <a:ext cx="10907400" cy="5815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20000"/>
              </a:lnSpc>
              <a:spcBef>
                <a:spcPts val="0"/>
              </a:spcBef>
              <a:spcAft>
                <a:spcPts val="0"/>
              </a:spcAft>
              <a:buSzPts val="2380"/>
              <a:buNone/>
            </a:pPr>
            <a:r>
              <a:rPr b="1" lang="en-US" sz="2800">
                <a:solidFill>
                  <a:srgbClr val="CC0000"/>
                </a:solidFill>
              </a:rPr>
              <a:t>Hệ thống nhà máy xử lý nước thải</a:t>
            </a:r>
            <a:endParaRPr/>
          </a:p>
          <a:p>
            <a:pPr indent="-182880" lvl="0" marL="182880" rtl="0" algn="l">
              <a:lnSpc>
                <a:spcPct val="120000"/>
              </a:lnSpc>
              <a:spcBef>
                <a:spcPts val="600"/>
              </a:spcBef>
              <a:spcAft>
                <a:spcPts val="0"/>
              </a:spcAft>
              <a:buSzPts val="1870"/>
              <a:buChar char="▪"/>
            </a:pPr>
            <a:r>
              <a:rPr lang="en-US" sz="2200"/>
              <a:t>Có 71 nhà máy xử lý nước thải sinh hoạt đang hoạt động, với tổng công suất thiết kế khoảng 1,4 triệu m³/ngày.</a:t>
            </a:r>
            <a:endParaRPr/>
          </a:p>
          <a:p>
            <a:pPr indent="-182880" lvl="0" marL="182880" rtl="0" algn="l">
              <a:lnSpc>
                <a:spcPct val="120000"/>
              </a:lnSpc>
              <a:spcBef>
                <a:spcPts val="600"/>
              </a:spcBef>
              <a:spcAft>
                <a:spcPts val="0"/>
              </a:spcAft>
              <a:buSzPts val="1870"/>
              <a:buChar char="▪"/>
            </a:pPr>
            <a:r>
              <a:rPr lang="en-US" sz="2200"/>
              <a:t>Ngoài ra, có 80 nhà máy xử lý nước thải đang được đầu tư, xây dựng, với tổng công suất thiết kế dự kiến 1,6 triệu m³/ngày.</a:t>
            </a:r>
            <a:endParaRPr/>
          </a:p>
          <a:p>
            <a:pPr indent="-182880" lvl="0" marL="182880" rtl="0" algn="l">
              <a:lnSpc>
                <a:spcPct val="120000"/>
              </a:lnSpc>
              <a:spcBef>
                <a:spcPts val="600"/>
              </a:spcBef>
              <a:spcAft>
                <a:spcPts val="0"/>
              </a:spcAft>
              <a:buSzPts val="1870"/>
              <a:buChar char="▪"/>
            </a:pPr>
            <a:r>
              <a:rPr lang="en-US" sz="2200"/>
              <a:t>Công nghệ xử lý đang được áp dụng: CAS, AO, A2O, SBR, OD, Lọc sinh học, Hồ sinh học, CEPT, v.v.</a:t>
            </a:r>
            <a:endParaRPr/>
          </a:p>
          <a:p>
            <a:pPr indent="0" lvl="0" marL="0" rtl="0" algn="l">
              <a:lnSpc>
                <a:spcPct val="120000"/>
              </a:lnSpc>
              <a:spcBef>
                <a:spcPts val="600"/>
              </a:spcBef>
              <a:spcAft>
                <a:spcPts val="0"/>
              </a:spcAft>
              <a:buSzPts val="2380"/>
              <a:buNone/>
            </a:pPr>
            <a:r>
              <a:rPr b="1" lang="en-US" sz="2800">
                <a:solidFill>
                  <a:srgbClr val="CC0000"/>
                </a:solidFill>
              </a:rPr>
              <a:t>Đặc điểm sử dụng nước và xử lý tại hộ gia đình</a:t>
            </a:r>
            <a:endParaRPr/>
          </a:p>
          <a:p>
            <a:pPr indent="-182880" lvl="0" marL="182880" rtl="0" algn="l">
              <a:lnSpc>
                <a:spcPct val="120000"/>
              </a:lnSpc>
              <a:spcBef>
                <a:spcPts val="600"/>
              </a:spcBef>
              <a:spcAft>
                <a:spcPts val="0"/>
              </a:spcAft>
              <a:buSzPts val="1870"/>
              <a:buChar char="▪"/>
            </a:pPr>
            <a:r>
              <a:rPr lang="en-US" sz="2200"/>
              <a:t>Lượng nước sử dụng bình quân đầu người: 110 lít/người/ngày (dao động từ 33 – 213 lít/người/ngày tùy khu vực).</a:t>
            </a:r>
            <a:endParaRPr/>
          </a:p>
          <a:p>
            <a:pPr indent="-182880" lvl="0" marL="182880" rtl="0" algn="l">
              <a:lnSpc>
                <a:spcPct val="120000"/>
              </a:lnSpc>
              <a:spcBef>
                <a:spcPts val="600"/>
              </a:spcBef>
              <a:spcAft>
                <a:spcPts val="0"/>
              </a:spcAft>
              <a:buSzPts val="1870"/>
              <a:buChar char="▪"/>
            </a:pPr>
            <a:r>
              <a:rPr lang="en-US" sz="2200"/>
              <a:t>Khoảng 90% hộ gia đình có bể tự hoại nhưng phần lớn chỉ xử lý sơ bộ, hiệu quả chưa cao (thường chỉ xử lý nước đen từ toilet).</a:t>
            </a:r>
            <a:endParaRPr/>
          </a:p>
          <a:p>
            <a:pPr indent="-182880" lvl="0" marL="182880" rtl="0" algn="l">
              <a:lnSpc>
                <a:spcPct val="120000"/>
              </a:lnSpc>
              <a:spcBef>
                <a:spcPts val="600"/>
              </a:spcBef>
              <a:spcAft>
                <a:spcPts val="0"/>
              </a:spcAft>
              <a:buSzPts val="1870"/>
              <a:buChar char="▪"/>
            </a:pPr>
            <a:r>
              <a:rPr lang="en-US" sz="2200"/>
              <a:t>40% bể tự hoại không đạt yêu cầu kỹ thuật hoặc đã xuống cấp.</a:t>
            </a:r>
            <a:endParaRPr b="1" sz="2200" cap="small">
              <a:latin typeface="Arial"/>
              <a:ea typeface="Arial"/>
              <a:cs typeface="Arial"/>
              <a:sym typeface="Arial"/>
            </a:endParaRPr>
          </a:p>
        </p:txBody>
      </p:sp>
      <p:sp>
        <p:nvSpPr>
          <p:cNvPr id="1356" name="Google Shape;1356;p109"/>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357" name="Google Shape;1357;p109"/>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358" name="Google Shape;1358;p109"/>
          <p:cNvSpPr txBox="1"/>
          <p:nvPr>
            <p:ph type="title"/>
          </p:nvPr>
        </p:nvSpPr>
        <p:spPr>
          <a:xfrm>
            <a:off x="424550" y="109725"/>
            <a:ext cx="11655000" cy="1115700"/>
          </a:xfrm>
          <a:prstGeom prst="rect">
            <a:avLst/>
          </a:prstGeom>
          <a:noFill/>
          <a:ln>
            <a:noFill/>
          </a:ln>
        </p:spPr>
        <p:txBody>
          <a:bodyPr anchorCtr="0" anchor="ctr" bIns="45700" lIns="91425" spcFirstLastPara="1" rIns="91425" wrap="square" tIns="45700">
            <a:noAutofit/>
          </a:bodyPr>
          <a:lstStyle/>
          <a:p>
            <a:pPr indent="-576262" lvl="0" marL="576262" rtl="0" algn="l">
              <a:lnSpc>
                <a:spcPct val="90000"/>
              </a:lnSpc>
              <a:spcBef>
                <a:spcPts val="0"/>
              </a:spcBef>
              <a:spcAft>
                <a:spcPts val="0"/>
              </a:spcAft>
              <a:buSzPts val="3600"/>
              <a:buFont typeface="Arial"/>
              <a:buNone/>
            </a:pPr>
            <a:r>
              <a:rPr b="1" lang="en-US" sz="3000"/>
              <a:t>5.1 THỰC TRẠNG HỆ THỐNG XỬ LÝ NƯỚC THẢI SINH HOẠT</a:t>
            </a:r>
            <a:endParaRPr b="1" sz="3000"/>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3" name="Shape 1363"/>
        <p:cNvGrpSpPr/>
        <p:nvPr/>
      </p:nvGrpSpPr>
      <p:grpSpPr>
        <a:xfrm>
          <a:off x="0" y="0"/>
          <a:ext cx="0" cy="0"/>
          <a:chOff x="0" y="0"/>
          <a:chExt cx="0" cy="0"/>
        </a:xfrm>
      </p:grpSpPr>
      <p:sp>
        <p:nvSpPr>
          <p:cNvPr id="1364" name="Google Shape;1364;p110"/>
          <p:cNvSpPr txBox="1"/>
          <p:nvPr>
            <p:ph idx="1" type="body"/>
          </p:nvPr>
        </p:nvSpPr>
        <p:spPr>
          <a:xfrm>
            <a:off x="237744" y="1042416"/>
            <a:ext cx="11841900" cy="58155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380"/>
              <a:buNone/>
            </a:pPr>
            <a:r>
              <a:rPr b="1" lang="en-US" sz="2800">
                <a:solidFill>
                  <a:srgbClr val="CC0000"/>
                </a:solidFill>
              </a:rPr>
              <a:t>Các công nghệ xử lý nước thải hiện nay</a:t>
            </a:r>
            <a:endParaRPr b="1" sz="2200" cap="small">
              <a:latin typeface="Arial"/>
              <a:ea typeface="Arial"/>
              <a:cs typeface="Arial"/>
              <a:sym typeface="Arial"/>
            </a:endParaRPr>
          </a:p>
        </p:txBody>
      </p:sp>
      <p:pic>
        <p:nvPicPr>
          <p:cNvPr descr="A graph with green bars&#10;&#10;AI-generated content may be incorrect." id="1365" name="Google Shape;1365;p110"/>
          <p:cNvPicPr preferRelativeResize="0"/>
          <p:nvPr/>
        </p:nvPicPr>
        <p:blipFill rotWithShape="1">
          <a:blip r:embed="rId3">
            <a:alphaModFix/>
          </a:blip>
          <a:srcRect b="0" l="0" r="0" t="0"/>
          <a:stretch/>
        </p:blipFill>
        <p:spPr>
          <a:xfrm>
            <a:off x="1686705" y="1678050"/>
            <a:ext cx="8378680" cy="4951350"/>
          </a:xfrm>
          <a:prstGeom prst="rect">
            <a:avLst/>
          </a:prstGeom>
          <a:noFill/>
          <a:ln>
            <a:noFill/>
          </a:ln>
        </p:spPr>
      </p:pic>
      <p:sp>
        <p:nvSpPr>
          <p:cNvPr id="1366" name="Google Shape;1366;p110"/>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367" name="Google Shape;1367;p110"/>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368" name="Google Shape;1368;p110"/>
          <p:cNvSpPr txBox="1"/>
          <p:nvPr>
            <p:ph type="title"/>
          </p:nvPr>
        </p:nvSpPr>
        <p:spPr>
          <a:xfrm>
            <a:off x="424550" y="109725"/>
            <a:ext cx="11655000" cy="1115700"/>
          </a:xfrm>
          <a:prstGeom prst="rect">
            <a:avLst/>
          </a:prstGeom>
          <a:noFill/>
          <a:ln>
            <a:noFill/>
          </a:ln>
        </p:spPr>
        <p:txBody>
          <a:bodyPr anchorCtr="0" anchor="ctr" bIns="45700" lIns="91425" spcFirstLastPara="1" rIns="91425" wrap="square" tIns="45700">
            <a:noAutofit/>
          </a:bodyPr>
          <a:lstStyle/>
          <a:p>
            <a:pPr indent="-576262" lvl="0" marL="576262" rtl="0" algn="l">
              <a:lnSpc>
                <a:spcPct val="90000"/>
              </a:lnSpc>
              <a:spcBef>
                <a:spcPts val="0"/>
              </a:spcBef>
              <a:spcAft>
                <a:spcPts val="0"/>
              </a:spcAft>
              <a:buSzPts val="3600"/>
              <a:buFont typeface="Arial"/>
              <a:buNone/>
            </a:pPr>
            <a:r>
              <a:rPr b="1" lang="en-US" sz="3000"/>
              <a:t>5.1 THỰC TRẠNG HỆ THỐNG XỬ LÝ NƯỚC THẢI SINH HOẠT</a:t>
            </a:r>
            <a:endParaRPr b="1" sz="3000"/>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3" name="Shape 1373"/>
        <p:cNvGrpSpPr/>
        <p:nvPr/>
      </p:nvGrpSpPr>
      <p:grpSpPr>
        <a:xfrm>
          <a:off x="0" y="0"/>
          <a:ext cx="0" cy="0"/>
          <a:chOff x="0" y="0"/>
          <a:chExt cx="0" cy="0"/>
        </a:xfrm>
      </p:grpSpPr>
      <p:sp>
        <p:nvSpPr>
          <p:cNvPr id="1374" name="Google Shape;1374;p111"/>
          <p:cNvSpPr txBox="1"/>
          <p:nvPr>
            <p:ph idx="1" type="body"/>
          </p:nvPr>
        </p:nvSpPr>
        <p:spPr>
          <a:xfrm>
            <a:off x="424650" y="1042425"/>
            <a:ext cx="11655000" cy="58155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380"/>
              <a:buNone/>
            </a:pPr>
            <a:r>
              <a:rPr b="1" lang="en-US" sz="2800">
                <a:solidFill>
                  <a:srgbClr val="CC0000"/>
                </a:solidFill>
              </a:rPr>
              <a:t>Các công nghệ xử lý nước thải hiện nay</a:t>
            </a:r>
            <a:endParaRPr b="1" sz="2200" cap="small">
              <a:latin typeface="Arial"/>
              <a:ea typeface="Arial"/>
              <a:cs typeface="Arial"/>
              <a:sym typeface="Arial"/>
            </a:endParaRPr>
          </a:p>
        </p:txBody>
      </p:sp>
      <p:pic>
        <p:nvPicPr>
          <p:cNvPr descr="A graph of blue squares&#10;&#10;AI-generated content may be incorrect." id="1375" name="Google Shape;1375;p111"/>
          <p:cNvPicPr preferRelativeResize="0"/>
          <p:nvPr/>
        </p:nvPicPr>
        <p:blipFill rotWithShape="1">
          <a:blip r:embed="rId3">
            <a:alphaModFix/>
          </a:blip>
          <a:srcRect b="0" l="0" r="0" t="0"/>
          <a:stretch/>
        </p:blipFill>
        <p:spPr>
          <a:xfrm>
            <a:off x="1451125" y="1687200"/>
            <a:ext cx="8547917" cy="4947948"/>
          </a:xfrm>
          <a:prstGeom prst="rect">
            <a:avLst/>
          </a:prstGeom>
          <a:noFill/>
          <a:ln>
            <a:noFill/>
          </a:ln>
        </p:spPr>
      </p:pic>
      <p:sp>
        <p:nvSpPr>
          <p:cNvPr id="1376" name="Google Shape;1376;p111"/>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377" name="Google Shape;1377;p111"/>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378" name="Google Shape;1378;p111"/>
          <p:cNvSpPr txBox="1"/>
          <p:nvPr>
            <p:ph type="title"/>
          </p:nvPr>
        </p:nvSpPr>
        <p:spPr>
          <a:xfrm>
            <a:off x="424550" y="109725"/>
            <a:ext cx="11655000" cy="1115700"/>
          </a:xfrm>
          <a:prstGeom prst="rect">
            <a:avLst/>
          </a:prstGeom>
          <a:noFill/>
          <a:ln>
            <a:noFill/>
          </a:ln>
        </p:spPr>
        <p:txBody>
          <a:bodyPr anchorCtr="0" anchor="ctr" bIns="45700" lIns="91425" spcFirstLastPara="1" rIns="91425" wrap="square" tIns="45700">
            <a:noAutofit/>
          </a:bodyPr>
          <a:lstStyle/>
          <a:p>
            <a:pPr indent="-576262" lvl="0" marL="576262" rtl="0" algn="l">
              <a:lnSpc>
                <a:spcPct val="90000"/>
              </a:lnSpc>
              <a:spcBef>
                <a:spcPts val="0"/>
              </a:spcBef>
              <a:spcAft>
                <a:spcPts val="0"/>
              </a:spcAft>
              <a:buSzPts val="3600"/>
              <a:buFont typeface="Arial"/>
              <a:buNone/>
            </a:pPr>
            <a:r>
              <a:rPr b="1" lang="en-US" sz="3000"/>
              <a:t>5.1 THỰC TRẠNG HỆ THỐNG XỬ LÝ NƯỚC THẢI SINH HOẠT</a:t>
            </a:r>
            <a:endParaRPr b="1" sz="3000"/>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3" name="Shape 1383"/>
        <p:cNvGrpSpPr/>
        <p:nvPr/>
      </p:nvGrpSpPr>
      <p:grpSpPr>
        <a:xfrm>
          <a:off x="0" y="0"/>
          <a:ext cx="0" cy="0"/>
          <a:chOff x="0" y="0"/>
          <a:chExt cx="0" cy="0"/>
        </a:xfrm>
      </p:grpSpPr>
      <p:sp>
        <p:nvSpPr>
          <p:cNvPr id="1384" name="Google Shape;1384;p112"/>
          <p:cNvSpPr txBox="1"/>
          <p:nvPr>
            <p:ph idx="1" type="body"/>
          </p:nvPr>
        </p:nvSpPr>
        <p:spPr>
          <a:xfrm>
            <a:off x="555175" y="1042425"/>
            <a:ext cx="11524500" cy="58155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380"/>
              <a:buNone/>
            </a:pPr>
            <a:r>
              <a:rPr b="1" lang="en-US" sz="2800">
                <a:solidFill>
                  <a:srgbClr val="CC0000"/>
                </a:solidFill>
              </a:rPr>
              <a:t>Các hệ thống xử lý bùn hiện nay</a:t>
            </a:r>
            <a:endParaRPr b="1" sz="2200" cap="small">
              <a:latin typeface="Arial"/>
              <a:ea typeface="Arial"/>
              <a:cs typeface="Arial"/>
              <a:sym typeface="Arial"/>
            </a:endParaRPr>
          </a:p>
        </p:txBody>
      </p:sp>
      <p:pic>
        <p:nvPicPr>
          <p:cNvPr id="1385" name="Google Shape;1385;p112"/>
          <p:cNvPicPr preferRelativeResize="0"/>
          <p:nvPr/>
        </p:nvPicPr>
        <p:blipFill rotWithShape="1">
          <a:blip r:embed="rId3">
            <a:alphaModFix/>
          </a:blip>
          <a:srcRect b="0" l="0" r="0" t="0"/>
          <a:stretch/>
        </p:blipFill>
        <p:spPr>
          <a:xfrm>
            <a:off x="2323281" y="1659021"/>
            <a:ext cx="7670755" cy="5089251"/>
          </a:xfrm>
          <a:prstGeom prst="rect">
            <a:avLst/>
          </a:prstGeom>
          <a:noFill/>
          <a:ln>
            <a:noFill/>
          </a:ln>
        </p:spPr>
      </p:pic>
      <p:sp>
        <p:nvSpPr>
          <p:cNvPr id="1386" name="Google Shape;1386;p112"/>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387" name="Google Shape;1387;p112"/>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388" name="Google Shape;1388;p112"/>
          <p:cNvSpPr txBox="1"/>
          <p:nvPr>
            <p:ph type="title"/>
          </p:nvPr>
        </p:nvSpPr>
        <p:spPr>
          <a:xfrm>
            <a:off x="424550" y="109725"/>
            <a:ext cx="11655000" cy="1115700"/>
          </a:xfrm>
          <a:prstGeom prst="rect">
            <a:avLst/>
          </a:prstGeom>
          <a:noFill/>
          <a:ln>
            <a:noFill/>
          </a:ln>
        </p:spPr>
        <p:txBody>
          <a:bodyPr anchorCtr="0" anchor="ctr" bIns="45700" lIns="91425" spcFirstLastPara="1" rIns="91425" wrap="square" tIns="45700">
            <a:noAutofit/>
          </a:bodyPr>
          <a:lstStyle/>
          <a:p>
            <a:pPr indent="-576262" lvl="0" marL="576262" rtl="0" algn="l">
              <a:lnSpc>
                <a:spcPct val="90000"/>
              </a:lnSpc>
              <a:spcBef>
                <a:spcPts val="0"/>
              </a:spcBef>
              <a:spcAft>
                <a:spcPts val="0"/>
              </a:spcAft>
              <a:buSzPts val="3600"/>
              <a:buFont typeface="Arial"/>
              <a:buNone/>
            </a:pPr>
            <a:r>
              <a:rPr b="1" lang="en-US" sz="3000"/>
              <a:t>5.1 THỰC TRẠNG HỆ THỐNG XỬ LÝ NƯỚC THẢI SINH HOẠT</a:t>
            </a:r>
            <a:endParaRPr b="1" sz="3000"/>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113"/>
          <p:cNvSpPr txBox="1"/>
          <p:nvPr>
            <p:ph type="title"/>
          </p:nvPr>
        </p:nvSpPr>
        <p:spPr>
          <a:xfrm>
            <a:off x="112426" y="109728"/>
            <a:ext cx="11967000" cy="1115700"/>
          </a:xfrm>
          <a:prstGeom prst="rect">
            <a:avLst/>
          </a:prstGeom>
          <a:noFill/>
          <a:ln>
            <a:noFill/>
          </a:ln>
        </p:spPr>
        <p:txBody>
          <a:bodyPr anchorCtr="0" anchor="ctr" bIns="45700" lIns="91425" spcFirstLastPara="1" rIns="91425" wrap="square" tIns="45700">
            <a:noAutofit/>
          </a:bodyPr>
          <a:lstStyle/>
          <a:p>
            <a:pPr indent="-576263" lvl="0" marL="576263" rtl="0" algn="l">
              <a:lnSpc>
                <a:spcPct val="90000"/>
              </a:lnSpc>
              <a:spcBef>
                <a:spcPts val="0"/>
              </a:spcBef>
              <a:spcAft>
                <a:spcPts val="0"/>
              </a:spcAft>
              <a:buSzPts val="3600"/>
              <a:buFont typeface="Arial"/>
              <a:buNone/>
            </a:pPr>
            <a:r>
              <a:rPr b="1" lang="en-US" sz="3600" cap="small"/>
              <a:t>5</a:t>
            </a:r>
            <a:r>
              <a:rPr b="1" lang="en-US" sz="3600" cap="small">
                <a:latin typeface="Arial"/>
                <a:ea typeface="Arial"/>
                <a:cs typeface="Arial"/>
                <a:sym typeface="Arial"/>
              </a:rPr>
              <a:t>.1</a:t>
            </a:r>
            <a:r>
              <a:rPr b="1" lang="en-US" sz="3600" cap="small"/>
              <a:t>. Thực trạng hệ thống xử lý NTSH hiện nay</a:t>
            </a:r>
            <a:endParaRPr b="1" sz="3600"/>
          </a:p>
        </p:txBody>
      </p:sp>
      <p:sp>
        <p:nvSpPr>
          <p:cNvPr id="1395" name="Google Shape;1395;p113"/>
          <p:cNvSpPr txBox="1"/>
          <p:nvPr>
            <p:ph idx="1" type="body"/>
          </p:nvPr>
        </p:nvSpPr>
        <p:spPr>
          <a:xfrm>
            <a:off x="237744" y="1042416"/>
            <a:ext cx="11841900" cy="58155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380"/>
              <a:buNone/>
            </a:pPr>
            <a:r>
              <a:rPr b="1" lang="en-US" sz="2800">
                <a:solidFill>
                  <a:srgbClr val="CC0000"/>
                </a:solidFill>
              </a:rPr>
              <a:t>Tái sử dụng nước thải hiện nay</a:t>
            </a:r>
            <a:endParaRPr b="1" sz="2200" cap="small">
              <a:latin typeface="Arial"/>
              <a:ea typeface="Arial"/>
              <a:cs typeface="Arial"/>
              <a:sym typeface="Arial"/>
            </a:endParaRPr>
          </a:p>
        </p:txBody>
      </p:sp>
      <p:pic>
        <p:nvPicPr>
          <p:cNvPr id="1396" name="Google Shape;1396;p113"/>
          <p:cNvPicPr preferRelativeResize="0"/>
          <p:nvPr/>
        </p:nvPicPr>
        <p:blipFill rotWithShape="1">
          <a:blip r:embed="rId3">
            <a:alphaModFix/>
          </a:blip>
          <a:srcRect b="0" l="0" r="0" t="0"/>
          <a:stretch/>
        </p:blipFill>
        <p:spPr>
          <a:xfrm>
            <a:off x="2066313" y="1834545"/>
            <a:ext cx="7909791" cy="5023455"/>
          </a:xfrm>
          <a:prstGeom prst="rect">
            <a:avLst/>
          </a:prstGeom>
          <a:noFill/>
          <a:ln>
            <a:noFill/>
          </a:ln>
        </p:spPr>
      </p:pic>
      <p:sp>
        <p:nvSpPr>
          <p:cNvPr id="1397" name="Google Shape;1397;p113"/>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398" name="Google Shape;1398;p113"/>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3" name="Shape 1403"/>
        <p:cNvGrpSpPr/>
        <p:nvPr/>
      </p:nvGrpSpPr>
      <p:grpSpPr>
        <a:xfrm>
          <a:off x="0" y="0"/>
          <a:ext cx="0" cy="0"/>
          <a:chOff x="0" y="0"/>
          <a:chExt cx="0" cy="0"/>
        </a:xfrm>
      </p:grpSpPr>
      <p:sp>
        <p:nvSpPr>
          <p:cNvPr id="1404" name="Google Shape;1404;p114"/>
          <p:cNvSpPr txBox="1"/>
          <p:nvPr>
            <p:ph idx="1" type="body"/>
          </p:nvPr>
        </p:nvSpPr>
        <p:spPr>
          <a:xfrm>
            <a:off x="604150" y="1042425"/>
            <a:ext cx="10581000" cy="43296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380"/>
              <a:buNone/>
            </a:pPr>
            <a:r>
              <a:rPr b="1" lang="en-US" sz="2800">
                <a:solidFill>
                  <a:srgbClr val="CC0000"/>
                </a:solidFill>
              </a:rPr>
              <a:t>Thách thức trong xử lý NTSH</a:t>
            </a:r>
            <a:endParaRPr/>
          </a:p>
          <a:p>
            <a:pPr indent="-182880" lvl="0" marL="182880" rtl="0" algn="l">
              <a:lnSpc>
                <a:spcPct val="120000"/>
              </a:lnSpc>
              <a:spcBef>
                <a:spcPts val="600"/>
              </a:spcBef>
              <a:spcAft>
                <a:spcPts val="0"/>
              </a:spcAft>
              <a:buSzPts val="1700"/>
              <a:buChar char="▪"/>
            </a:pPr>
            <a:r>
              <a:rPr b="1" lang="en-US"/>
              <a:t>Thiếu định hướng và quy hoạch đồng bộ</a:t>
            </a:r>
            <a:r>
              <a:rPr lang="en-US"/>
              <a:t>:</a:t>
            </a:r>
            <a:endParaRPr/>
          </a:p>
          <a:p>
            <a:pPr indent="-182880" lvl="1" marL="457200" rtl="0" algn="l">
              <a:lnSpc>
                <a:spcPct val="120000"/>
              </a:lnSpc>
              <a:spcBef>
                <a:spcPts val="600"/>
              </a:spcBef>
              <a:spcAft>
                <a:spcPts val="0"/>
              </a:spcAft>
              <a:buSzPts val="1530"/>
              <a:buChar char="▪"/>
            </a:pPr>
            <a:r>
              <a:rPr lang="en-US"/>
              <a:t>Chưa có chiến lược dài hạn về thoát nước – xử lý nước thải.</a:t>
            </a:r>
            <a:endParaRPr/>
          </a:p>
          <a:p>
            <a:pPr indent="-182880" lvl="1" marL="457200" rtl="0" algn="l">
              <a:lnSpc>
                <a:spcPct val="120000"/>
              </a:lnSpc>
              <a:spcBef>
                <a:spcPts val="600"/>
              </a:spcBef>
              <a:spcAft>
                <a:spcPts val="0"/>
              </a:spcAft>
              <a:buSzPts val="1530"/>
              <a:buChar char="▪"/>
            </a:pPr>
            <a:r>
              <a:rPr lang="en-US"/>
              <a:t>Quy hoạch chuyên ngành chưa gắn chặt với đầu tư nghiên cứu sâu.</a:t>
            </a:r>
            <a:endParaRPr/>
          </a:p>
          <a:p>
            <a:pPr indent="-182880" lvl="0" marL="182880" rtl="0" algn="l">
              <a:lnSpc>
                <a:spcPct val="120000"/>
              </a:lnSpc>
              <a:spcBef>
                <a:spcPts val="600"/>
              </a:spcBef>
              <a:spcAft>
                <a:spcPts val="0"/>
              </a:spcAft>
              <a:buSzPts val="1700"/>
              <a:buChar char="▪"/>
            </a:pPr>
            <a:r>
              <a:rPr b="1" lang="en-US"/>
              <a:t>Tỷ lệ đấu nối vào hệ thống xử lý còn thấp</a:t>
            </a:r>
            <a:r>
              <a:rPr lang="en-US"/>
              <a:t>:</a:t>
            </a:r>
            <a:endParaRPr/>
          </a:p>
          <a:p>
            <a:pPr indent="-182880" lvl="1" marL="457200" rtl="0" algn="l">
              <a:lnSpc>
                <a:spcPct val="120000"/>
              </a:lnSpc>
              <a:spcBef>
                <a:spcPts val="600"/>
              </a:spcBef>
              <a:spcAft>
                <a:spcPts val="0"/>
              </a:spcAft>
              <a:buSzPts val="1530"/>
              <a:buChar char="▪"/>
            </a:pPr>
            <a:r>
              <a:rPr lang="en-US"/>
              <a:t>Nhiều hộ gia đình, cơ sở vẫn xả thải trực tiếp ra kênh rạch.</a:t>
            </a:r>
            <a:endParaRPr/>
          </a:p>
          <a:p>
            <a:pPr indent="-182880" lvl="0" marL="182880" rtl="0" algn="l">
              <a:lnSpc>
                <a:spcPct val="120000"/>
              </a:lnSpc>
              <a:spcBef>
                <a:spcPts val="600"/>
              </a:spcBef>
              <a:spcAft>
                <a:spcPts val="0"/>
              </a:spcAft>
              <a:buSzPts val="1700"/>
              <a:buChar char="▪"/>
            </a:pPr>
            <a:r>
              <a:rPr b="1" lang="en-US"/>
              <a:t>Quản lý bùn cặn còn bỏ ngỏ</a:t>
            </a:r>
            <a:r>
              <a:rPr lang="en-US"/>
              <a:t>:</a:t>
            </a:r>
            <a:endParaRPr/>
          </a:p>
          <a:p>
            <a:pPr indent="-182880" lvl="1" marL="457200" rtl="0" algn="l">
              <a:lnSpc>
                <a:spcPct val="120000"/>
              </a:lnSpc>
              <a:spcBef>
                <a:spcPts val="600"/>
              </a:spcBef>
              <a:spcAft>
                <a:spcPts val="0"/>
              </a:spcAft>
              <a:buSzPts val="1530"/>
              <a:buChar char="▪"/>
            </a:pPr>
            <a:r>
              <a:rPr lang="en-US"/>
              <a:t>Bùn từ bể tự hoại và trạm xử lý thường không được thu gom – xử lý đúng quy chuẩn.</a:t>
            </a:r>
            <a:endParaRPr/>
          </a:p>
        </p:txBody>
      </p:sp>
      <p:sp>
        <p:nvSpPr>
          <p:cNvPr id="1405" name="Google Shape;1405;p114"/>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406" name="Google Shape;1406;p114"/>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407" name="Google Shape;1407;p114"/>
          <p:cNvSpPr txBox="1"/>
          <p:nvPr>
            <p:ph type="title"/>
          </p:nvPr>
        </p:nvSpPr>
        <p:spPr>
          <a:xfrm>
            <a:off x="424550" y="109725"/>
            <a:ext cx="11655000" cy="1115700"/>
          </a:xfrm>
          <a:prstGeom prst="rect">
            <a:avLst/>
          </a:prstGeom>
          <a:noFill/>
          <a:ln>
            <a:noFill/>
          </a:ln>
        </p:spPr>
        <p:txBody>
          <a:bodyPr anchorCtr="0" anchor="ctr" bIns="45700" lIns="91425" spcFirstLastPara="1" rIns="91425" wrap="square" tIns="45700">
            <a:noAutofit/>
          </a:bodyPr>
          <a:lstStyle/>
          <a:p>
            <a:pPr indent="-576262" lvl="0" marL="576262" rtl="0" algn="l">
              <a:lnSpc>
                <a:spcPct val="90000"/>
              </a:lnSpc>
              <a:spcBef>
                <a:spcPts val="0"/>
              </a:spcBef>
              <a:spcAft>
                <a:spcPts val="0"/>
              </a:spcAft>
              <a:buSzPts val="3600"/>
              <a:buFont typeface="Arial"/>
              <a:buNone/>
            </a:pPr>
            <a:r>
              <a:rPr b="1" lang="en-US" sz="3000"/>
              <a:t>5.1 THỰC TRẠNG HỆ THỐNG XỬ LÝ NƯỚC THẢI SINH HOẠT</a:t>
            </a:r>
            <a:endParaRPr b="1"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1"/>
          <p:cNvSpPr txBox="1"/>
          <p:nvPr>
            <p:ph idx="1" type="body"/>
          </p:nvPr>
        </p:nvSpPr>
        <p:spPr>
          <a:xfrm>
            <a:off x="422532" y="1064305"/>
            <a:ext cx="11481000" cy="5661300"/>
          </a:xfrm>
          <a:prstGeom prst="rect">
            <a:avLst/>
          </a:prstGeom>
          <a:noFill/>
          <a:ln>
            <a:noFill/>
          </a:ln>
        </p:spPr>
        <p:txBody>
          <a:bodyPr anchorCtr="0" anchor="t" bIns="45700" lIns="91425" spcFirstLastPara="1" rIns="91425" wrap="square" tIns="45700">
            <a:normAutofit/>
          </a:bodyPr>
          <a:lstStyle/>
          <a:p>
            <a:pPr indent="-182880" lvl="0" marL="182880" rtl="0" algn="l">
              <a:lnSpc>
                <a:spcPct val="140000"/>
              </a:lnSpc>
              <a:spcBef>
                <a:spcPts val="0"/>
              </a:spcBef>
              <a:spcAft>
                <a:spcPts val="0"/>
              </a:spcAft>
              <a:buSzPts val="2040"/>
              <a:buNone/>
            </a:pPr>
            <a:r>
              <a:rPr b="1" lang="en-US" sz="2400">
                <a:latin typeface="Arial"/>
                <a:ea typeface="Arial"/>
                <a:cs typeface="Arial"/>
                <a:sym typeface="Arial"/>
              </a:rPr>
              <a:t>(4) SV gây bệnh</a:t>
            </a:r>
            <a:endParaRPr b="1" sz="2400">
              <a:latin typeface="Arial"/>
              <a:ea typeface="Arial"/>
              <a:cs typeface="Arial"/>
              <a:sym typeface="Arial"/>
            </a:endParaRPr>
          </a:p>
          <a:p>
            <a:pPr indent="-182880" lvl="1" marL="457200" rtl="0" algn="l">
              <a:lnSpc>
                <a:spcPct val="140000"/>
              </a:lnSpc>
              <a:spcBef>
                <a:spcPts val="600"/>
              </a:spcBef>
              <a:spcAft>
                <a:spcPts val="0"/>
              </a:spcAft>
              <a:buSzPts val="1870"/>
              <a:buChar char="▪"/>
            </a:pPr>
            <a:r>
              <a:rPr lang="en-US" sz="2200">
                <a:latin typeface="Arial"/>
                <a:ea typeface="Arial"/>
                <a:cs typeface="Arial"/>
                <a:sym typeface="Arial"/>
              </a:rPr>
              <a:t>Nước là môi trường lây lan, truyền nhiễm bệnh tật. </a:t>
            </a:r>
            <a:endParaRPr/>
          </a:p>
          <a:p>
            <a:pPr indent="-182880" lvl="1" marL="457200" rtl="0" algn="l">
              <a:lnSpc>
                <a:spcPct val="140000"/>
              </a:lnSpc>
              <a:spcBef>
                <a:spcPts val="600"/>
              </a:spcBef>
              <a:spcAft>
                <a:spcPts val="0"/>
              </a:spcAft>
              <a:buSzPts val="1870"/>
              <a:buChar char="▪"/>
            </a:pPr>
            <a:r>
              <a:rPr lang="en-US" sz="2200">
                <a:latin typeface="Arial"/>
                <a:ea typeface="Arial"/>
                <a:cs typeface="Arial"/>
                <a:sym typeface="Arial"/>
              </a:rPr>
              <a:t>Các sinh vật gây bệnh thường gặp: các loại vi trùng như các vi trùng gây bệnh tả, thương hàn, các vi rút gây bệnh gan vàng da, các protoza gây bệnh lỵ vv…</a:t>
            </a:r>
            <a:endParaRPr/>
          </a:p>
          <a:p>
            <a:pPr indent="-182880" lvl="1" marL="457200" rtl="0" algn="l">
              <a:lnSpc>
                <a:spcPct val="140000"/>
              </a:lnSpc>
              <a:spcBef>
                <a:spcPts val="600"/>
              </a:spcBef>
              <a:spcAft>
                <a:spcPts val="0"/>
              </a:spcAft>
              <a:buSzPts val="1870"/>
              <a:buChar char="▪"/>
            </a:pPr>
            <a:r>
              <a:rPr lang="en-US" sz="2200">
                <a:latin typeface="Arial"/>
                <a:ea typeface="Arial"/>
                <a:cs typeface="Arial"/>
                <a:sym typeface="Arial"/>
              </a:rPr>
              <a:t>Hai loại bệnh liên quan đến nước:</a:t>
            </a:r>
            <a:endParaRPr/>
          </a:p>
          <a:p>
            <a:pPr indent="-182879" lvl="2" marL="731520" rtl="0" algn="l">
              <a:lnSpc>
                <a:spcPct val="140000"/>
              </a:lnSpc>
              <a:spcBef>
                <a:spcPts val="600"/>
              </a:spcBef>
              <a:spcAft>
                <a:spcPts val="0"/>
              </a:spcAft>
              <a:buSzPts val="1870"/>
              <a:buChar char="▪"/>
            </a:pPr>
            <a:r>
              <a:rPr lang="en-US" sz="2200">
                <a:latin typeface="Arial"/>
                <a:ea typeface="Arial"/>
                <a:cs typeface="Arial"/>
                <a:sym typeface="Arial"/>
              </a:rPr>
              <a:t>bệnh truyền do nước bị nhiễm bẩn vào hệ thống tiêu hóa, </a:t>
            </a:r>
            <a:endParaRPr/>
          </a:p>
          <a:p>
            <a:pPr indent="-182879" lvl="2" marL="731520" rtl="0" algn="l">
              <a:lnSpc>
                <a:spcPct val="140000"/>
              </a:lnSpc>
              <a:spcBef>
                <a:spcPts val="600"/>
              </a:spcBef>
              <a:spcAft>
                <a:spcPts val="0"/>
              </a:spcAft>
              <a:buSzPts val="1870"/>
              <a:buChar char="▪"/>
            </a:pPr>
            <a:r>
              <a:rPr lang="en-US" sz="2200">
                <a:latin typeface="Arial"/>
                <a:ea typeface="Arial"/>
                <a:cs typeface="Arial"/>
                <a:sym typeface="Arial"/>
              </a:rPr>
              <a:t>bệnh truyền do tiếp xúc với nước bị nhiễm bẩn </a:t>
            </a:r>
            <a:endParaRPr/>
          </a:p>
          <a:p>
            <a:pPr indent="-64134" lvl="1" marL="457200" rtl="0" algn="l">
              <a:lnSpc>
                <a:spcPct val="140000"/>
              </a:lnSpc>
              <a:spcBef>
                <a:spcPts val="600"/>
              </a:spcBef>
              <a:spcAft>
                <a:spcPts val="0"/>
              </a:spcAft>
              <a:buSzPts val="1870"/>
              <a:buNone/>
            </a:pPr>
            <a:r>
              <a:t/>
            </a:r>
            <a:endParaRPr sz="2200">
              <a:latin typeface="Arial"/>
              <a:ea typeface="Arial"/>
              <a:cs typeface="Arial"/>
              <a:sym typeface="Arial"/>
            </a:endParaRPr>
          </a:p>
          <a:p>
            <a:pPr indent="-31750" lvl="0" marL="182880" rtl="0" algn="l">
              <a:lnSpc>
                <a:spcPct val="130000"/>
              </a:lnSpc>
              <a:spcBef>
                <a:spcPts val="600"/>
              </a:spcBef>
              <a:spcAft>
                <a:spcPts val="0"/>
              </a:spcAft>
              <a:buSzPts val="2380"/>
              <a:buNone/>
            </a:pPr>
            <a:r>
              <a:t/>
            </a:r>
            <a:endParaRPr sz="2800">
              <a:solidFill>
                <a:srgbClr val="216521"/>
              </a:solidFill>
              <a:latin typeface="Arial"/>
              <a:ea typeface="Arial"/>
              <a:cs typeface="Arial"/>
              <a:sym typeface="Arial"/>
            </a:endParaRPr>
          </a:p>
          <a:p>
            <a:pPr indent="-31750" lvl="0" marL="182880" rtl="0" algn="l">
              <a:lnSpc>
                <a:spcPct val="130000"/>
              </a:lnSpc>
              <a:spcBef>
                <a:spcPts val="600"/>
              </a:spcBef>
              <a:spcAft>
                <a:spcPts val="0"/>
              </a:spcAft>
              <a:buSzPts val="2380"/>
              <a:buNone/>
            </a:pPr>
            <a:r>
              <a:t/>
            </a:r>
            <a:endParaRPr sz="2800">
              <a:latin typeface="Arial"/>
              <a:ea typeface="Arial"/>
              <a:cs typeface="Arial"/>
              <a:sym typeface="Arial"/>
            </a:endParaRPr>
          </a:p>
        </p:txBody>
      </p:sp>
      <p:sp>
        <p:nvSpPr>
          <p:cNvPr id="275" name="Google Shape;275;p11"/>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76" name="Google Shape;276;p11"/>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277" name="Google Shape;277;p11"/>
          <p:cNvSpPr txBox="1"/>
          <p:nvPr>
            <p:ph type="title"/>
          </p:nvPr>
        </p:nvSpPr>
        <p:spPr>
          <a:xfrm>
            <a:off x="112426" y="76708"/>
            <a:ext cx="11967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200"/>
              <a:buFont typeface="Arial"/>
              <a:buNone/>
            </a:pPr>
            <a:r>
              <a:rPr b="1" lang="en-US" sz="3000" cap="small"/>
              <a:t>1.1. Ô NHIỄM MÔI TRƯỜNG NƯỚC – </a:t>
            </a:r>
            <a:r>
              <a:rPr b="1" lang="en-US" sz="3000" cap="none"/>
              <a:t>Các tác nhân gây ô nhiễm</a:t>
            </a:r>
            <a:endParaRPr b="1" sz="3000" cap="none"/>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115"/>
          <p:cNvSpPr txBox="1"/>
          <p:nvPr>
            <p:ph type="title"/>
          </p:nvPr>
        </p:nvSpPr>
        <p:spPr>
          <a:xfrm>
            <a:off x="800100" y="109725"/>
            <a:ext cx="11279400" cy="111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Font typeface="Arial"/>
              <a:buNone/>
            </a:pPr>
            <a:r>
              <a:rPr b="1" lang="en-US" sz="3000" cap="small"/>
              <a:t>5</a:t>
            </a:r>
            <a:r>
              <a:rPr b="1" lang="en-US" sz="3000" cap="small">
                <a:latin typeface="Arial"/>
                <a:ea typeface="Arial"/>
                <a:cs typeface="Arial"/>
                <a:sym typeface="Arial"/>
              </a:rPr>
              <a:t>.</a:t>
            </a:r>
            <a:r>
              <a:rPr b="1" lang="en-US" sz="3000" cap="small"/>
              <a:t>2. M</a:t>
            </a:r>
            <a:r>
              <a:rPr b="1" lang="en-US" sz="3000" cap="small"/>
              <a:t>ỘT SỐ CÔNG NGHỆ XLNT TIÊN TIẾN TRONG XỬ LÝ </a:t>
            </a:r>
            <a:r>
              <a:rPr b="1" lang="en-US" sz="3000" cap="small"/>
              <a:t>NTSH </a:t>
            </a:r>
            <a:r>
              <a:rPr b="1" lang="en-US" sz="3000" cap="small"/>
              <a:t>VÀ XU HƯỚNG THU HỒI TÀI NGUYÊN TỪ </a:t>
            </a:r>
            <a:r>
              <a:rPr b="1" lang="en-US" sz="3000" cap="small"/>
              <a:t>XLNT</a:t>
            </a:r>
            <a:endParaRPr sz="3000"/>
          </a:p>
        </p:txBody>
      </p:sp>
      <p:sp>
        <p:nvSpPr>
          <p:cNvPr id="1414" name="Google Shape;1414;p115"/>
          <p:cNvSpPr txBox="1"/>
          <p:nvPr>
            <p:ph idx="1" type="body"/>
          </p:nvPr>
        </p:nvSpPr>
        <p:spPr>
          <a:xfrm>
            <a:off x="800100" y="1436925"/>
            <a:ext cx="9291000" cy="35784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CC0000"/>
              </a:buClr>
              <a:buSzPts val="2800"/>
              <a:buNone/>
            </a:pPr>
            <a:r>
              <a:rPr b="1" lang="en-US" sz="2800">
                <a:solidFill>
                  <a:srgbClr val="CC0000"/>
                </a:solidFill>
                <a:latin typeface="Arial"/>
                <a:ea typeface="Arial"/>
                <a:cs typeface="Arial"/>
                <a:sym typeface="Arial"/>
              </a:rPr>
              <a:t>Công nghệ XLNT tiên tiến </a:t>
            </a:r>
            <a:endParaRPr/>
          </a:p>
          <a:p>
            <a:pPr indent="0" lvl="0" marL="0" rtl="0" algn="l">
              <a:lnSpc>
                <a:spcPct val="120000"/>
              </a:lnSpc>
              <a:spcBef>
                <a:spcPts val="600"/>
              </a:spcBef>
              <a:spcAft>
                <a:spcPts val="0"/>
              </a:spcAft>
              <a:buClr>
                <a:schemeClr val="dk1"/>
              </a:buClr>
              <a:buSzPts val="2800"/>
              <a:buNone/>
            </a:pPr>
            <a:r>
              <a:rPr i="1" lang="en-US" sz="2800">
                <a:latin typeface="Arial"/>
                <a:ea typeface="Arial"/>
                <a:cs typeface="Arial"/>
                <a:sym typeface="Arial"/>
              </a:rPr>
              <a:t>Vai trò</a:t>
            </a:r>
            <a:endParaRPr/>
          </a:p>
          <a:p>
            <a:pPr indent="-182879" lvl="2" marL="731520" rtl="0" algn="l">
              <a:lnSpc>
                <a:spcPct val="120000"/>
              </a:lnSpc>
              <a:spcBef>
                <a:spcPts val="600"/>
              </a:spcBef>
              <a:spcAft>
                <a:spcPts val="0"/>
              </a:spcAft>
              <a:buSzPts val="2040"/>
              <a:buChar char="▪"/>
            </a:pPr>
            <a:r>
              <a:rPr lang="en-US" sz="2400"/>
              <a:t>Nâng cao hiệu quả xử lý</a:t>
            </a:r>
            <a:endParaRPr/>
          </a:p>
          <a:p>
            <a:pPr indent="-182879" lvl="2" marL="731520" rtl="0" algn="l">
              <a:lnSpc>
                <a:spcPct val="120000"/>
              </a:lnSpc>
              <a:spcBef>
                <a:spcPts val="600"/>
              </a:spcBef>
              <a:spcAft>
                <a:spcPts val="0"/>
              </a:spcAft>
              <a:buSzPts val="2040"/>
              <a:buChar char="▪"/>
            </a:pPr>
            <a:r>
              <a:rPr lang="en-US" sz="2400"/>
              <a:t>Tiết kiệm chi phí vận hành</a:t>
            </a:r>
            <a:endParaRPr/>
          </a:p>
          <a:p>
            <a:pPr indent="-182879" lvl="2" marL="731520" rtl="0" algn="l">
              <a:lnSpc>
                <a:spcPct val="120000"/>
              </a:lnSpc>
              <a:spcBef>
                <a:spcPts val="600"/>
              </a:spcBef>
              <a:spcAft>
                <a:spcPts val="0"/>
              </a:spcAft>
              <a:buSzPts val="2040"/>
              <a:buChar char="▪"/>
            </a:pPr>
            <a:r>
              <a:rPr lang="en-US" sz="2400"/>
              <a:t>Tạo điều kiện tái sử dụng nước và thu hồi tài nguyên</a:t>
            </a:r>
            <a:endParaRPr b="1" sz="2200">
              <a:latin typeface="Arial"/>
              <a:ea typeface="Arial"/>
              <a:cs typeface="Arial"/>
              <a:sym typeface="Arial"/>
            </a:endParaRPr>
          </a:p>
          <a:p>
            <a:pPr indent="0" lvl="0" marL="0" rtl="0" algn="l">
              <a:lnSpc>
                <a:spcPct val="120000"/>
              </a:lnSpc>
              <a:spcBef>
                <a:spcPts val="600"/>
              </a:spcBef>
              <a:spcAft>
                <a:spcPts val="0"/>
              </a:spcAft>
              <a:buSzPts val="1870"/>
              <a:buNone/>
            </a:pPr>
            <a:r>
              <a:t/>
            </a:r>
            <a:endParaRPr b="1" sz="2200" cap="small">
              <a:latin typeface="Arial"/>
              <a:ea typeface="Arial"/>
              <a:cs typeface="Arial"/>
              <a:sym typeface="Arial"/>
            </a:endParaRPr>
          </a:p>
        </p:txBody>
      </p:sp>
      <p:sp>
        <p:nvSpPr>
          <p:cNvPr id="1415" name="Google Shape;1415;p115"/>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416" name="Google Shape;1416;p115"/>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sp>
        <p:nvSpPr>
          <p:cNvPr id="1422" name="Google Shape;1422;p116"/>
          <p:cNvSpPr txBox="1"/>
          <p:nvPr>
            <p:ph idx="1" type="body"/>
          </p:nvPr>
        </p:nvSpPr>
        <p:spPr>
          <a:xfrm>
            <a:off x="947050" y="1371600"/>
            <a:ext cx="11132700" cy="49803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CC0000"/>
              </a:buClr>
              <a:buSzPts val="2800"/>
              <a:buNone/>
            </a:pPr>
            <a:r>
              <a:rPr b="1" lang="en-US" sz="2800">
                <a:solidFill>
                  <a:srgbClr val="CC0000"/>
                </a:solidFill>
                <a:latin typeface="Arial"/>
                <a:ea typeface="Arial"/>
                <a:cs typeface="Arial"/>
                <a:sym typeface="Arial"/>
              </a:rPr>
              <a:t>Công nghệ XLNT tiên tiến</a:t>
            </a:r>
            <a:endParaRPr/>
          </a:p>
          <a:p>
            <a:pPr indent="0" lvl="0" marL="0" rtl="0" algn="l">
              <a:lnSpc>
                <a:spcPct val="120000"/>
              </a:lnSpc>
              <a:spcBef>
                <a:spcPts val="600"/>
              </a:spcBef>
              <a:spcAft>
                <a:spcPts val="0"/>
              </a:spcAft>
              <a:buClr>
                <a:schemeClr val="dk1"/>
              </a:buClr>
              <a:buSzPts val="2200"/>
              <a:buNone/>
            </a:pPr>
            <a:r>
              <a:rPr b="1" lang="en-US" sz="2200">
                <a:latin typeface="Arial"/>
                <a:ea typeface="Arial"/>
                <a:cs typeface="Arial"/>
                <a:sym typeface="Arial"/>
              </a:rPr>
              <a:t>MBR (Membrane Bioreactor)</a:t>
            </a:r>
            <a:endParaRPr sz="2200">
              <a:latin typeface="Arial"/>
              <a:ea typeface="Arial"/>
              <a:cs typeface="Arial"/>
              <a:sym typeface="Arial"/>
            </a:endParaRPr>
          </a:p>
          <a:p>
            <a:pPr indent="-139700" lvl="1" marL="457200" rtl="0" algn="l">
              <a:lnSpc>
                <a:spcPct val="120000"/>
              </a:lnSpc>
              <a:spcBef>
                <a:spcPts val="600"/>
              </a:spcBef>
              <a:spcAft>
                <a:spcPts val="0"/>
              </a:spcAft>
              <a:buClr>
                <a:schemeClr val="dk1"/>
              </a:buClr>
              <a:buSzPts val="2200"/>
              <a:buFont typeface="Arial"/>
              <a:buChar char="•"/>
            </a:pPr>
            <a:r>
              <a:rPr lang="en-US" sz="2200">
                <a:latin typeface="Arial"/>
                <a:ea typeface="Arial"/>
                <a:cs typeface="Arial"/>
                <a:sym typeface="Arial"/>
              </a:rPr>
              <a:t>Kết hợp sinh học + màng UF/MF, chất lượng nước cao, diện tích nhỏ.</a:t>
            </a:r>
            <a:endParaRPr/>
          </a:p>
          <a:p>
            <a:pPr indent="-139700" lvl="1" marL="457200" rtl="0" algn="l">
              <a:lnSpc>
                <a:spcPct val="120000"/>
              </a:lnSpc>
              <a:spcBef>
                <a:spcPts val="600"/>
              </a:spcBef>
              <a:spcAft>
                <a:spcPts val="0"/>
              </a:spcAft>
              <a:buClr>
                <a:schemeClr val="dk1"/>
              </a:buClr>
              <a:buSzPts val="2200"/>
              <a:buFont typeface="Arial"/>
              <a:buChar char="•"/>
            </a:pPr>
            <a:r>
              <a:rPr lang="en-US" sz="2200">
                <a:latin typeface="Arial"/>
                <a:ea typeface="Arial"/>
                <a:cs typeface="Arial"/>
                <a:sym typeface="Arial"/>
              </a:rPr>
              <a:t>Ứng dụng: đô thị mới, khu công nghiệp công nghệ cao.</a:t>
            </a:r>
            <a:endParaRPr/>
          </a:p>
          <a:p>
            <a:pPr indent="0" lvl="0" marL="0" rtl="0" algn="l">
              <a:lnSpc>
                <a:spcPct val="120000"/>
              </a:lnSpc>
              <a:spcBef>
                <a:spcPts val="600"/>
              </a:spcBef>
              <a:spcAft>
                <a:spcPts val="0"/>
              </a:spcAft>
              <a:buClr>
                <a:schemeClr val="dk1"/>
              </a:buClr>
              <a:buSzPts val="2200"/>
              <a:buNone/>
            </a:pPr>
            <a:r>
              <a:rPr b="1" lang="en-US" sz="2200">
                <a:latin typeface="Arial"/>
                <a:ea typeface="Arial"/>
                <a:cs typeface="Arial"/>
                <a:sym typeface="Arial"/>
              </a:rPr>
              <a:t>MBBR &amp; SBR nâng cao</a:t>
            </a:r>
            <a:endParaRPr sz="2200">
              <a:latin typeface="Arial"/>
              <a:ea typeface="Arial"/>
              <a:cs typeface="Arial"/>
              <a:sym typeface="Arial"/>
            </a:endParaRPr>
          </a:p>
          <a:p>
            <a:pPr indent="-139700" lvl="1" marL="457200" rtl="0" algn="l">
              <a:lnSpc>
                <a:spcPct val="120000"/>
              </a:lnSpc>
              <a:spcBef>
                <a:spcPts val="600"/>
              </a:spcBef>
              <a:spcAft>
                <a:spcPts val="0"/>
              </a:spcAft>
              <a:buClr>
                <a:schemeClr val="dk1"/>
              </a:buClr>
              <a:buSzPts val="2200"/>
              <a:buFont typeface="Arial"/>
              <a:buChar char="•"/>
            </a:pPr>
            <a:r>
              <a:rPr lang="en-US" sz="2200">
                <a:latin typeface="Arial"/>
                <a:ea typeface="Arial"/>
                <a:cs typeface="Arial"/>
                <a:sym typeface="Arial"/>
              </a:rPr>
              <a:t>MBBR: vi sinh bám giá thể, thích ứng dao động tải.</a:t>
            </a:r>
            <a:endParaRPr/>
          </a:p>
          <a:p>
            <a:pPr indent="-139700" lvl="1" marL="457200" rtl="0" algn="l">
              <a:lnSpc>
                <a:spcPct val="120000"/>
              </a:lnSpc>
              <a:spcBef>
                <a:spcPts val="600"/>
              </a:spcBef>
              <a:spcAft>
                <a:spcPts val="0"/>
              </a:spcAft>
              <a:buClr>
                <a:schemeClr val="dk1"/>
              </a:buClr>
              <a:buSzPts val="2200"/>
              <a:buFont typeface="Arial"/>
              <a:buChar char="•"/>
            </a:pPr>
            <a:r>
              <a:rPr lang="en-US" sz="2200">
                <a:latin typeface="Arial"/>
                <a:ea typeface="Arial"/>
                <a:cs typeface="Arial"/>
                <a:sym typeface="Arial"/>
              </a:rPr>
              <a:t>SBR: chu trình mẻ, dễ tự động hóa.</a:t>
            </a:r>
            <a:endParaRPr/>
          </a:p>
          <a:p>
            <a:pPr indent="0" lvl="0" marL="0" rtl="0" algn="l">
              <a:lnSpc>
                <a:spcPct val="120000"/>
              </a:lnSpc>
              <a:spcBef>
                <a:spcPts val="600"/>
              </a:spcBef>
              <a:spcAft>
                <a:spcPts val="0"/>
              </a:spcAft>
              <a:buClr>
                <a:schemeClr val="dk1"/>
              </a:buClr>
              <a:buSzPts val="2200"/>
              <a:buNone/>
            </a:pPr>
            <a:r>
              <a:rPr b="1" lang="en-US" sz="2200">
                <a:latin typeface="Arial"/>
                <a:ea typeface="Arial"/>
                <a:cs typeface="Arial"/>
                <a:sym typeface="Arial"/>
              </a:rPr>
              <a:t>AOPs (Advanced Oxidation Processes)</a:t>
            </a:r>
            <a:endParaRPr sz="2200">
              <a:latin typeface="Arial"/>
              <a:ea typeface="Arial"/>
              <a:cs typeface="Arial"/>
              <a:sym typeface="Arial"/>
            </a:endParaRPr>
          </a:p>
          <a:p>
            <a:pPr indent="-139700" lvl="1" marL="457200" rtl="0" algn="l">
              <a:lnSpc>
                <a:spcPct val="120000"/>
              </a:lnSpc>
              <a:spcBef>
                <a:spcPts val="600"/>
              </a:spcBef>
              <a:spcAft>
                <a:spcPts val="0"/>
              </a:spcAft>
              <a:buClr>
                <a:schemeClr val="dk1"/>
              </a:buClr>
              <a:buSzPts val="2200"/>
              <a:buFont typeface="Arial"/>
              <a:buChar char="•"/>
            </a:pPr>
            <a:r>
              <a:rPr lang="en-US" sz="2200">
                <a:latin typeface="Arial"/>
                <a:ea typeface="Arial"/>
                <a:cs typeface="Arial"/>
                <a:sym typeface="Arial"/>
              </a:rPr>
              <a:t>UV/H₂O₂, O₃, OH• → phân hủy hợp chất khó phân hủy, dược phẩm, hóa chất.</a:t>
            </a:r>
            <a:endParaRPr b="1" sz="2200" cap="small">
              <a:latin typeface="Arial"/>
              <a:ea typeface="Arial"/>
              <a:cs typeface="Arial"/>
              <a:sym typeface="Arial"/>
            </a:endParaRPr>
          </a:p>
        </p:txBody>
      </p:sp>
      <p:sp>
        <p:nvSpPr>
          <p:cNvPr id="1423" name="Google Shape;1423;p116"/>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424" name="Google Shape;1424;p116"/>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425" name="Google Shape;1425;p116"/>
          <p:cNvSpPr txBox="1"/>
          <p:nvPr>
            <p:ph type="title"/>
          </p:nvPr>
        </p:nvSpPr>
        <p:spPr>
          <a:xfrm>
            <a:off x="800100" y="109725"/>
            <a:ext cx="11279400" cy="111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Font typeface="Arial"/>
              <a:buNone/>
            </a:pPr>
            <a:r>
              <a:rPr b="1" lang="en-US" sz="3000" cap="small"/>
              <a:t>5</a:t>
            </a:r>
            <a:r>
              <a:rPr b="1" lang="en-US" sz="3000" cap="small">
                <a:latin typeface="Arial"/>
                <a:ea typeface="Arial"/>
                <a:cs typeface="Arial"/>
                <a:sym typeface="Arial"/>
              </a:rPr>
              <a:t>.</a:t>
            </a:r>
            <a:r>
              <a:rPr b="1" lang="en-US" sz="3000" cap="small"/>
              <a:t>2. MỘT SỐ CÔNG NGHỆ XLNT TIÊN TIẾN TRONG XỬ LÝ NTSH VÀ XU HƯỚNG THU HỒI TÀI NGUYÊN TỪ XLNT</a:t>
            </a:r>
            <a:endParaRPr sz="3000"/>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117"/>
          <p:cNvSpPr txBox="1"/>
          <p:nvPr>
            <p:ph idx="1" type="body"/>
          </p:nvPr>
        </p:nvSpPr>
        <p:spPr>
          <a:xfrm>
            <a:off x="800250" y="1371600"/>
            <a:ext cx="10842000" cy="47763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CC0000"/>
              </a:buClr>
              <a:buSzPts val="2800"/>
              <a:buNone/>
            </a:pPr>
            <a:r>
              <a:rPr b="1" lang="en-US" sz="2800">
                <a:solidFill>
                  <a:srgbClr val="CC0000"/>
                </a:solidFill>
                <a:latin typeface="Arial"/>
                <a:ea typeface="Arial"/>
                <a:cs typeface="Arial"/>
                <a:sym typeface="Arial"/>
              </a:rPr>
              <a:t>Công nghệ XLNT tiên tiến</a:t>
            </a:r>
            <a:endParaRPr/>
          </a:p>
          <a:p>
            <a:pPr indent="0" lvl="0" marL="0" rtl="0" algn="l">
              <a:lnSpc>
                <a:spcPct val="120000"/>
              </a:lnSpc>
              <a:spcBef>
                <a:spcPts val="600"/>
              </a:spcBef>
              <a:spcAft>
                <a:spcPts val="0"/>
              </a:spcAft>
              <a:buClr>
                <a:schemeClr val="dk1"/>
              </a:buClr>
              <a:buSzPts val="2200"/>
              <a:buNone/>
            </a:pPr>
            <a:r>
              <a:rPr b="1" lang="en-US" sz="2200">
                <a:latin typeface="Arial"/>
                <a:ea typeface="Arial"/>
                <a:cs typeface="Arial"/>
                <a:sym typeface="Arial"/>
              </a:rPr>
              <a:t>Đất ngập nước nhân tạo (Constructed Wetlands)</a:t>
            </a:r>
            <a:endParaRPr sz="2200">
              <a:latin typeface="Arial"/>
              <a:ea typeface="Arial"/>
              <a:cs typeface="Arial"/>
              <a:sym typeface="Arial"/>
            </a:endParaRPr>
          </a:p>
          <a:p>
            <a:pPr indent="-139700" lvl="0" marL="0" rtl="0" algn="l">
              <a:lnSpc>
                <a:spcPct val="120000"/>
              </a:lnSpc>
              <a:spcBef>
                <a:spcPts val="600"/>
              </a:spcBef>
              <a:spcAft>
                <a:spcPts val="0"/>
              </a:spcAft>
              <a:buClr>
                <a:schemeClr val="dk1"/>
              </a:buClr>
              <a:buSzPts val="2200"/>
              <a:buFont typeface="Arial"/>
              <a:buChar char="•"/>
            </a:pPr>
            <a:r>
              <a:rPr lang="en-US" sz="2200">
                <a:latin typeface="Arial"/>
                <a:ea typeface="Arial"/>
                <a:cs typeface="Arial"/>
                <a:sym typeface="Arial"/>
              </a:rPr>
              <a:t>Sinh thái, chi phí thấp, phục hồi hệ sinh thái, thu hồi dinh dưỡng.</a:t>
            </a:r>
            <a:endParaRPr/>
          </a:p>
          <a:p>
            <a:pPr indent="0" lvl="0" marL="0" rtl="0" algn="l">
              <a:lnSpc>
                <a:spcPct val="120000"/>
              </a:lnSpc>
              <a:spcBef>
                <a:spcPts val="600"/>
              </a:spcBef>
              <a:spcAft>
                <a:spcPts val="0"/>
              </a:spcAft>
              <a:buClr>
                <a:schemeClr val="dk1"/>
              </a:buClr>
              <a:buSzPts val="2200"/>
              <a:buNone/>
            </a:pPr>
            <a:r>
              <a:rPr b="1" lang="en-US" sz="2200">
                <a:latin typeface="Arial"/>
                <a:ea typeface="Arial"/>
                <a:cs typeface="Arial"/>
                <a:sym typeface="Arial"/>
              </a:rPr>
              <a:t>Điện keo tụ (Electrocoagulation)</a:t>
            </a:r>
            <a:endParaRPr sz="2200">
              <a:latin typeface="Arial"/>
              <a:ea typeface="Arial"/>
              <a:cs typeface="Arial"/>
              <a:sym typeface="Arial"/>
            </a:endParaRPr>
          </a:p>
          <a:p>
            <a:pPr indent="-139700" lvl="0" marL="0" rtl="0" algn="l">
              <a:lnSpc>
                <a:spcPct val="120000"/>
              </a:lnSpc>
              <a:spcBef>
                <a:spcPts val="600"/>
              </a:spcBef>
              <a:spcAft>
                <a:spcPts val="0"/>
              </a:spcAft>
              <a:buClr>
                <a:schemeClr val="dk1"/>
              </a:buClr>
              <a:buSzPts val="2200"/>
              <a:buFont typeface="Arial"/>
              <a:buChar char="•"/>
            </a:pPr>
            <a:r>
              <a:rPr lang="en-US" sz="2200">
                <a:latin typeface="Arial"/>
                <a:ea typeface="Arial"/>
                <a:cs typeface="Arial"/>
                <a:sym typeface="Arial"/>
              </a:rPr>
              <a:t>Sử dụng dòng điện tách cặn &amp; kim loại nặng, ít bùn, vận hành đơn giản.</a:t>
            </a:r>
            <a:endParaRPr/>
          </a:p>
          <a:p>
            <a:pPr indent="0" lvl="0" marL="0" rtl="0" algn="l">
              <a:lnSpc>
                <a:spcPct val="120000"/>
              </a:lnSpc>
              <a:spcBef>
                <a:spcPts val="600"/>
              </a:spcBef>
              <a:spcAft>
                <a:spcPts val="0"/>
              </a:spcAft>
              <a:buClr>
                <a:schemeClr val="dk1"/>
              </a:buClr>
              <a:buSzPts val="2200"/>
              <a:buNone/>
            </a:pPr>
            <a:r>
              <a:rPr b="1" lang="en-US" sz="2200">
                <a:latin typeface="Arial"/>
                <a:ea typeface="Arial"/>
                <a:cs typeface="Arial"/>
                <a:sym typeface="Arial"/>
              </a:rPr>
              <a:t>NF/RO &amp; NEWater (Singapore)</a:t>
            </a:r>
            <a:endParaRPr sz="2200">
              <a:latin typeface="Arial"/>
              <a:ea typeface="Arial"/>
              <a:cs typeface="Arial"/>
              <a:sym typeface="Arial"/>
            </a:endParaRPr>
          </a:p>
          <a:p>
            <a:pPr indent="-139700" lvl="0" marL="0" rtl="0" algn="l">
              <a:lnSpc>
                <a:spcPct val="120000"/>
              </a:lnSpc>
              <a:spcBef>
                <a:spcPts val="600"/>
              </a:spcBef>
              <a:spcAft>
                <a:spcPts val="0"/>
              </a:spcAft>
              <a:buClr>
                <a:schemeClr val="dk1"/>
              </a:buClr>
              <a:buSzPts val="2200"/>
              <a:buFont typeface="Arial"/>
              <a:buChar char="•"/>
            </a:pPr>
            <a:r>
              <a:rPr lang="en-US" sz="2200">
                <a:latin typeface="Arial"/>
                <a:ea typeface="Arial"/>
                <a:cs typeface="Arial"/>
                <a:sym typeface="Arial"/>
              </a:rPr>
              <a:t>Tạo nước siêu sạch từ nước thải; ứng dụng trong công nghiệp &amp; bổ sung nguồn nước sinh hoạt</a:t>
            </a:r>
            <a:endParaRPr b="1" sz="2200">
              <a:latin typeface="Arial"/>
              <a:ea typeface="Arial"/>
              <a:cs typeface="Arial"/>
              <a:sym typeface="Arial"/>
            </a:endParaRPr>
          </a:p>
          <a:p>
            <a:pPr indent="0" lvl="0" marL="0" rtl="0" algn="l">
              <a:lnSpc>
                <a:spcPct val="120000"/>
              </a:lnSpc>
              <a:spcBef>
                <a:spcPts val="600"/>
              </a:spcBef>
              <a:spcAft>
                <a:spcPts val="0"/>
              </a:spcAft>
              <a:buSzPts val="1870"/>
              <a:buNone/>
            </a:pPr>
            <a:r>
              <a:t/>
            </a:r>
            <a:endParaRPr b="1" sz="2200" cap="small">
              <a:latin typeface="Arial"/>
              <a:ea typeface="Arial"/>
              <a:cs typeface="Arial"/>
              <a:sym typeface="Arial"/>
            </a:endParaRPr>
          </a:p>
        </p:txBody>
      </p:sp>
      <p:sp>
        <p:nvSpPr>
          <p:cNvPr id="1432" name="Google Shape;1432;p117"/>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433" name="Google Shape;1433;p117"/>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434" name="Google Shape;1434;p117"/>
          <p:cNvSpPr txBox="1"/>
          <p:nvPr>
            <p:ph type="title"/>
          </p:nvPr>
        </p:nvSpPr>
        <p:spPr>
          <a:xfrm>
            <a:off x="800100" y="109725"/>
            <a:ext cx="11279400" cy="111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Font typeface="Arial"/>
              <a:buNone/>
            </a:pPr>
            <a:r>
              <a:rPr b="1" lang="en-US" sz="3000" cap="small"/>
              <a:t>5</a:t>
            </a:r>
            <a:r>
              <a:rPr b="1" lang="en-US" sz="3000" cap="small">
                <a:latin typeface="Arial"/>
                <a:ea typeface="Arial"/>
                <a:cs typeface="Arial"/>
                <a:sym typeface="Arial"/>
              </a:rPr>
              <a:t>.</a:t>
            </a:r>
            <a:r>
              <a:rPr b="1" lang="en-US" sz="3000" cap="small"/>
              <a:t>2. MỘT SỐ CÔNG NGHỆ XLNT TIÊN TIẾN TRONG XỬ LÝ NTSH VÀ XU HƯỚNG THU HỒI TÀI NGUYÊN TỪ XLNT</a:t>
            </a:r>
            <a:endParaRPr sz="3000"/>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9" name="Shape 1439"/>
        <p:cNvGrpSpPr/>
        <p:nvPr/>
      </p:nvGrpSpPr>
      <p:grpSpPr>
        <a:xfrm>
          <a:off x="0" y="0"/>
          <a:ext cx="0" cy="0"/>
          <a:chOff x="0" y="0"/>
          <a:chExt cx="0" cy="0"/>
        </a:xfrm>
      </p:grpSpPr>
      <p:sp>
        <p:nvSpPr>
          <p:cNvPr id="1440" name="Google Shape;1440;p118"/>
          <p:cNvSpPr txBox="1"/>
          <p:nvPr>
            <p:ph idx="1" type="body"/>
          </p:nvPr>
        </p:nvSpPr>
        <p:spPr>
          <a:xfrm>
            <a:off x="800250" y="1371600"/>
            <a:ext cx="11279400" cy="58155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CC0000"/>
              </a:buClr>
              <a:buSzPts val="2800"/>
              <a:buNone/>
            </a:pPr>
            <a:r>
              <a:rPr b="1" lang="en-US" sz="2800">
                <a:solidFill>
                  <a:srgbClr val="CC0000"/>
                </a:solidFill>
                <a:latin typeface="Arial"/>
                <a:ea typeface="Arial"/>
                <a:cs typeface="Arial"/>
                <a:sym typeface="Arial"/>
              </a:rPr>
              <a:t>Công nghệ XLNT tiên tiến</a:t>
            </a:r>
            <a:endParaRPr/>
          </a:p>
          <a:p>
            <a:pPr indent="0" lvl="0" marL="0" rtl="0" algn="ctr">
              <a:lnSpc>
                <a:spcPct val="120000"/>
              </a:lnSpc>
              <a:spcBef>
                <a:spcPts val="600"/>
              </a:spcBef>
              <a:spcAft>
                <a:spcPts val="0"/>
              </a:spcAft>
              <a:buSzPts val="2380"/>
              <a:buNone/>
            </a:pPr>
            <a:r>
              <a:rPr lang="en-US" sz="2800"/>
              <a:t>So sánh công nghệ XLNTSH</a:t>
            </a:r>
            <a:endParaRPr sz="2400"/>
          </a:p>
          <a:p>
            <a:pPr indent="0" lvl="0" marL="0" rtl="0" algn="l">
              <a:lnSpc>
                <a:spcPct val="120000"/>
              </a:lnSpc>
              <a:spcBef>
                <a:spcPts val="600"/>
              </a:spcBef>
              <a:spcAft>
                <a:spcPts val="0"/>
              </a:spcAft>
              <a:buSzPts val="1870"/>
              <a:buNone/>
            </a:pPr>
            <a:r>
              <a:t/>
            </a:r>
            <a:endParaRPr b="1" sz="2200">
              <a:latin typeface="Arial"/>
              <a:ea typeface="Arial"/>
              <a:cs typeface="Arial"/>
              <a:sym typeface="Arial"/>
            </a:endParaRPr>
          </a:p>
          <a:p>
            <a:pPr indent="0" lvl="0" marL="0" rtl="0" algn="l">
              <a:lnSpc>
                <a:spcPct val="120000"/>
              </a:lnSpc>
              <a:spcBef>
                <a:spcPts val="600"/>
              </a:spcBef>
              <a:spcAft>
                <a:spcPts val="0"/>
              </a:spcAft>
              <a:buSzPts val="1870"/>
              <a:buNone/>
            </a:pPr>
            <a:r>
              <a:t/>
            </a:r>
            <a:endParaRPr b="1" sz="2200" cap="small">
              <a:latin typeface="Arial"/>
              <a:ea typeface="Arial"/>
              <a:cs typeface="Arial"/>
              <a:sym typeface="Arial"/>
            </a:endParaRPr>
          </a:p>
        </p:txBody>
      </p:sp>
      <p:graphicFrame>
        <p:nvGraphicFramePr>
          <p:cNvPr id="1441" name="Google Shape;1441;p118"/>
          <p:cNvGraphicFramePr/>
          <p:nvPr/>
        </p:nvGraphicFramePr>
        <p:xfrm>
          <a:off x="936752" y="2651760"/>
          <a:ext cx="3000000" cy="3000000"/>
        </p:xfrm>
        <a:graphic>
          <a:graphicData uri="http://schemas.openxmlformats.org/drawingml/2006/table">
            <a:tbl>
              <a:tblPr bandRow="1" firstRow="1">
                <a:noFill/>
                <a:tableStyleId>{F1A6E2CB-A2E3-4B44-80BD-BE348380F28F}</a:tableStyleId>
              </a:tblPr>
              <a:tblGrid>
                <a:gridCol w="2540000"/>
                <a:gridCol w="2540000"/>
                <a:gridCol w="2540000"/>
                <a:gridCol w="2540000"/>
              </a:tblGrid>
              <a:tr h="602650">
                <a:tc>
                  <a:txBody>
                    <a:bodyPr/>
                    <a:lstStyle/>
                    <a:p>
                      <a:pPr indent="0" lvl="0" marL="0" marR="0" rtl="0" algn="l">
                        <a:spcBef>
                          <a:spcPts val="0"/>
                        </a:spcBef>
                        <a:spcAft>
                          <a:spcPts val="0"/>
                        </a:spcAft>
                        <a:buNone/>
                      </a:pPr>
                      <a:r>
                        <a:rPr lang="en-US" sz="2000"/>
                        <a:t>Công nghệ</a:t>
                      </a:r>
                      <a:endParaRPr/>
                    </a:p>
                  </a:txBody>
                  <a:tcPr marT="45725" marB="45725" marR="91450" marL="91450"/>
                </a:tc>
                <a:tc>
                  <a:txBody>
                    <a:bodyPr/>
                    <a:lstStyle/>
                    <a:p>
                      <a:pPr indent="0" lvl="0" marL="0" marR="0" rtl="0" algn="l">
                        <a:spcBef>
                          <a:spcPts val="0"/>
                        </a:spcBef>
                        <a:spcAft>
                          <a:spcPts val="0"/>
                        </a:spcAft>
                        <a:buNone/>
                      </a:pPr>
                      <a:r>
                        <a:rPr lang="en-US" sz="2000"/>
                        <a:t>Chi phí</a:t>
                      </a:r>
                      <a:endParaRPr/>
                    </a:p>
                  </a:txBody>
                  <a:tcPr marT="45725" marB="45725" marR="91450" marL="91450"/>
                </a:tc>
                <a:tc>
                  <a:txBody>
                    <a:bodyPr/>
                    <a:lstStyle/>
                    <a:p>
                      <a:pPr indent="0" lvl="0" marL="0" marR="0" rtl="0" algn="l">
                        <a:spcBef>
                          <a:spcPts val="0"/>
                        </a:spcBef>
                        <a:spcAft>
                          <a:spcPts val="0"/>
                        </a:spcAft>
                        <a:buNone/>
                      </a:pPr>
                      <a:r>
                        <a:rPr lang="en-US" sz="2000"/>
                        <a:t>Hiệu quả xử lý</a:t>
                      </a:r>
                      <a:endParaRPr/>
                    </a:p>
                  </a:txBody>
                  <a:tcPr marT="45725" marB="45725" marR="91450" marL="91450"/>
                </a:tc>
                <a:tc>
                  <a:txBody>
                    <a:bodyPr/>
                    <a:lstStyle/>
                    <a:p>
                      <a:pPr indent="0" lvl="0" marL="0" marR="0" rtl="0" algn="l">
                        <a:spcBef>
                          <a:spcPts val="0"/>
                        </a:spcBef>
                        <a:spcAft>
                          <a:spcPts val="0"/>
                        </a:spcAft>
                        <a:buNone/>
                      </a:pPr>
                      <a:r>
                        <a:rPr lang="en-US" sz="2000"/>
                        <a:t>Tính bền vững</a:t>
                      </a:r>
                      <a:endParaRPr/>
                    </a:p>
                  </a:txBody>
                  <a:tcPr marT="45725" marB="45725" marR="91450" marL="91450"/>
                </a:tc>
              </a:tr>
              <a:tr h="602650">
                <a:tc>
                  <a:txBody>
                    <a:bodyPr/>
                    <a:lstStyle/>
                    <a:p>
                      <a:pPr indent="0" lvl="0" marL="0" marR="0" rtl="0" algn="l">
                        <a:spcBef>
                          <a:spcPts val="0"/>
                        </a:spcBef>
                        <a:spcAft>
                          <a:spcPts val="0"/>
                        </a:spcAft>
                        <a:buNone/>
                      </a:pPr>
                      <a:r>
                        <a:rPr lang="en-US" sz="2000"/>
                        <a:t>SBR</a:t>
                      </a:r>
                      <a:endParaRPr/>
                    </a:p>
                  </a:txBody>
                  <a:tcPr marT="45725" marB="45725" marR="91450" marL="91450"/>
                </a:tc>
                <a:tc>
                  <a:txBody>
                    <a:bodyPr/>
                    <a:lstStyle/>
                    <a:p>
                      <a:pPr indent="0" lvl="0" marL="0" marR="0" rtl="0" algn="l">
                        <a:spcBef>
                          <a:spcPts val="0"/>
                        </a:spcBef>
                        <a:spcAft>
                          <a:spcPts val="0"/>
                        </a:spcAft>
                        <a:buNone/>
                      </a:pPr>
                      <a:r>
                        <a:rPr lang="en-US" sz="2000"/>
                        <a:t>Thấp</a:t>
                      </a:r>
                      <a:endParaRPr/>
                    </a:p>
                  </a:txBody>
                  <a:tcPr marT="45725" marB="45725" marR="91450" marL="91450"/>
                </a:tc>
                <a:tc>
                  <a:txBody>
                    <a:bodyPr/>
                    <a:lstStyle/>
                    <a:p>
                      <a:pPr indent="0" lvl="0" marL="0" marR="0" rtl="0" algn="l">
                        <a:spcBef>
                          <a:spcPts val="0"/>
                        </a:spcBef>
                        <a:spcAft>
                          <a:spcPts val="0"/>
                        </a:spcAft>
                        <a:buNone/>
                      </a:pPr>
                      <a:r>
                        <a:rPr lang="en-US" sz="2000"/>
                        <a:t>BOD&gt;90%, N~70%</a:t>
                      </a:r>
                      <a:endParaRPr/>
                    </a:p>
                  </a:txBody>
                  <a:tcPr marT="45725" marB="45725" marR="91450" marL="91450"/>
                </a:tc>
                <a:tc>
                  <a:txBody>
                    <a:bodyPr/>
                    <a:lstStyle/>
                    <a:p>
                      <a:pPr indent="0" lvl="0" marL="0" marR="0" rtl="0" algn="l">
                        <a:spcBef>
                          <a:spcPts val="0"/>
                        </a:spcBef>
                        <a:spcAft>
                          <a:spcPts val="0"/>
                        </a:spcAft>
                        <a:buNone/>
                      </a:pPr>
                      <a:r>
                        <a:rPr lang="en-US" sz="2000"/>
                        <a:t>Tốt, dễ vận hành</a:t>
                      </a:r>
                      <a:endParaRPr/>
                    </a:p>
                  </a:txBody>
                  <a:tcPr marT="45725" marB="45725" marR="91450" marL="91450"/>
                </a:tc>
              </a:tr>
              <a:tr h="602650">
                <a:tc>
                  <a:txBody>
                    <a:bodyPr/>
                    <a:lstStyle/>
                    <a:p>
                      <a:pPr indent="0" lvl="0" marL="0" marR="0" rtl="0" algn="l">
                        <a:spcBef>
                          <a:spcPts val="0"/>
                        </a:spcBef>
                        <a:spcAft>
                          <a:spcPts val="0"/>
                        </a:spcAft>
                        <a:buNone/>
                      </a:pPr>
                      <a:r>
                        <a:rPr lang="en-US" sz="2000"/>
                        <a:t>MBBR</a:t>
                      </a:r>
                      <a:endParaRPr/>
                    </a:p>
                  </a:txBody>
                  <a:tcPr marT="45725" marB="45725" marR="91450" marL="91450"/>
                </a:tc>
                <a:tc>
                  <a:txBody>
                    <a:bodyPr/>
                    <a:lstStyle/>
                    <a:p>
                      <a:pPr indent="0" lvl="0" marL="0" marR="0" rtl="0" algn="l">
                        <a:spcBef>
                          <a:spcPts val="0"/>
                        </a:spcBef>
                        <a:spcAft>
                          <a:spcPts val="0"/>
                        </a:spcAft>
                        <a:buNone/>
                      </a:pPr>
                      <a:r>
                        <a:rPr lang="en-US" sz="2000"/>
                        <a:t>Trung bình</a:t>
                      </a:r>
                      <a:endParaRPr/>
                    </a:p>
                  </a:txBody>
                  <a:tcPr marT="45725" marB="45725" marR="91450" marL="91450"/>
                </a:tc>
                <a:tc>
                  <a:txBody>
                    <a:bodyPr/>
                    <a:lstStyle/>
                    <a:p>
                      <a:pPr indent="0" lvl="0" marL="0" marR="0" rtl="0" algn="l">
                        <a:spcBef>
                          <a:spcPts val="0"/>
                        </a:spcBef>
                        <a:spcAft>
                          <a:spcPts val="0"/>
                        </a:spcAft>
                        <a:buNone/>
                      </a:pPr>
                      <a:r>
                        <a:rPr lang="en-US" sz="2000"/>
                        <a:t>BOD&gt;85%, N~75%</a:t>
                      </a:r>
                      <a:endParaRPr/>
                    </a:p>
                  </a:txBody>
                  <a:tcPr marT="45725" marB="45725" marR="91450" marL="91450"/>
                </a:tc>
                <a:tc>
                  <a:txBody>
                    <a:bodyPr/>
                    <a:lstStyle/>
                    <a:p>
                      <a:pPr indent="0" lvl="0" marL="0" marR="0" rtl="0" algn="l">
                        <a:spcBef>
                          <a:spcPts val="0"/>
                        </a:spcBef>
                        <a:spcAft>
                          <a:spcPts val="0"/>
                        </a:spcAft>
                        <a:buNone/>
                      </a:pPr>
                      <a:r>
                        <a:rPr lang="en-US" sz="2000"/>
                        <a:t>Thích nghi cao</a:t>
                      </a:r>
                      <a:endParaRPr/>
                    </a:p>
                  </a:txBody>
                  <a:tcPr marT="45725" marB="45725" marR="91450" marL="91450"/>
                </a:tc>
              </a:tr>
              <a:tr h="602650">
                <a:tc>
                  <a:txBody>
                    <a:bodyPr/>
                    <a:lstStyle/>
                    <a:p>
                      <a:pPr indent="0" lvl="0" marL="0" marR="0" rtl="0" algn="l">
                        <a:spcBef>
                          <a:spcPts val="0"/>
                        </a:spcBef>
                        <a:spcAft>
                          <a:spcPts val="0"/>
                        </a:spcAft>
                        <a:buNone/>
                      </a:pPr>
                      <a:r>
                        <a:rPr lang="en-US" sz="2000"/>
                        <a:t>MBR</a:t>
                      </a:r>
                      <a:endParaRPr/>
                    </a:p>
                  </a:txBody>
                  <a:tcPr marT="45725" marB="45725" marR="91450" marL="91450"/>
                </a:tc>
                <a:tc>
                  <a:txBody>
                    <a:bodyPr/>
                    <a:lstStyle/>
                    <a:p>
                      <a:pPr indent="0" lvl="0" marL="0" marR="0" rtl="0" algn="l">
                        <a:spcBef>
                          <a:spcPts val="0"/>
                        </a:spcBef>
                        <a:spcAft>
                          <a:spcPts val="0"/>
                        </a:spcAft>
                        <a:buNone/>
                      </a:pPr>
                      <a:r>
                        <a:rPr lang="en-US" sz="2000"/>
                        <a:t>Cao</a:t>
                      </a:r>
                      <a:endParaRPr/>
                    </a:p>
                  </a:txBody>
                  <a:tcPr marT="45725" marB="45725" marR="91450" marL="91450"/>
                </a:tc>
                <a:tc>
                  <a:txBody>
                    <a:bodyPr/>
                    <a:lstStyle/>
                    <a:p>
                      <a:pPr indent="0" lvl="0" marL="0" marR="0" rtl="0" algn="l">
                        <a:spcBef>
                          <a:spcPts val="0"/>
                        </a:spcBef>
                        <a:spcAft>
                          <a:spcPts val="0"/>
                        </a:spcAft>
                        <a:buNone/>
                      </a:pPr>
                      <a:r>
                        <a:rPr lang="en-US" sz="2000"/>
                        <a:t>BOD, SS, Coliform ~99%</a:t>
                      </a:r>
                      <a:endParaRPr/>
                    </a:p>
                  </a:txBody>
                  <a:tcPr marT="45725" marB="45725" marR="91450" marL="91450"/>
                </a:tc>
                <a:tc>
                  <a:txBody>
                    <a:bodyPr/>
                    <a:lstStyle/>
                    <a:p>
                      <a:pPr indent="0" lvl="0" marL="0" marR="0" rtl="0" algn="l">
                        <a:spcBef>
                          <a:spcPts val="0"/>
                        </a:spcBef>
                        <a:spcAft>
                          <a:spcPts val="0"/>
                        </a:spcAft>
                        <a:buNone/>
                      </a:pPr>
                      <a:r>
                        <a:rPr lang="en-US" sz="2000"/>
                        <a:t>Bền vững nếu bảo trì tốt</a:t>
                      </a:r>
                      <a:endParaRPr/>
                    </a:p>
                  </a:txBody>
                  <a:tcPr marT="45725" marB="45725" marR="91450" marL="91450"/>
                </a:tc>
              </a:tr>
              <a:tr h="602650">
                <a:tc>
                  <a:txBody>
                    <a:bodyPr/>
                    <a:lstStyle/>
                    <a:p>
                      <a:pPr indent="0" lvl="0" marL="0" marR="0" rtl="0" algn="l">
                        <a:spcBef>
                          <a:spcPts val="0"/>
                        </a:spcBef>
                        <a:spcAft>
                          <a:spcPts val="0"/>
                        </a:spcAft>
                        <a:buNone/>
                      </a:pPr>
                      <a:r>
                        <a:rPr lang="en-US" sz="2000"/>
                        <a:t>AOPs</a:t>
                      </a:r>
                      <a:endParaRPr/>
                    </a:p>
                  </a:txBody>
                  <a:tcPr marT="45725" marB="45725" marR="91450" marL="91450"/>
                </a:tc>
                <a:tc>
                  <a:txBody>
                    <a:bodyPr/>
                    <a:lstStyle/>
                    <a:p>
                      <a:pPr indent="0" lvl="0" marL="0" marR="0" rtl="0" algn="l">
                        <a:spcBef>
                          <a:spcPts val="0"/>
                        </a:spcBef>
                        <a:spcAft>
                          <a:spcPts val="0"/>
                        </a:spcAft>
                        <a:buNone/>
                      </a:pPr>
                      <a:r>
                        <a:rPr lang="en-US" sz="2000"/>
                        <a:t>Cao</a:t>
                      </a:r>
                      <a:endParaRPr/>
                    </a:p>
                  </a:txBody>
                  <a:tcPr marT="45725" marB="45725" marR="91450" marL="91450"/>
                </a:tc>
                <a:tc>
                  <a:txBody>
                    <a:bodyPr/>
                    <a:lstStyle/>
                    <a:p>
                      <a:pPr indent="0" lvl="0" marL="0" marR="0" rtl="0" algn="l">
                        <a:spcBef>
                          <a:spcPts val="0"/>
                        </a:spcBef>
                        <a:spcAft>
                          <a:spcPts val="0"/>
                        </a:spcAft>
                        <a:buNone/>
                      </a:pPr>
                      <a:r>
                        <a:rPr lang="en-US" sz="2000"/>
                        <a:t>Xử lý vi chất khó phân hủy</a:t>
                      </a:r>
                      <a:endParaRPr/>
                    </a:p>
                  </a:txBody>
                  <a:tcPr marT="45725" marB="45725" marR="91450" marL="91450"/>
                </a:tc>
                <a:tc>
                  <a:txBody>
                    <a:bodyPr/>
                    <a:lstStyle/>
                    <a:p>
                      <a:pPr indent="0" lvl="0" marL="0" marR="0" rtl="0" algn="l">
                        <a:spcBef>
                          <a:spcPts val="0"/>
                        </a:spcBef>
                        <a:spcAft>
                          <a:spcPts val="0"/>
                        </a:spcAft>
                        <a:buNone/>
                      </a:pPr>
                      <a:r>
                        <a:rPr lang="en-US" sz="2000"/>
                        <a:t>Tiêu thụ điện lớn</a:t>
                      </a:r>
                      <a:endParaRPr/>
                    </a:p>
                  </a:txBody>
                  <a:tcPr marT="45725" marB="45725" marR="91450" marL="91450"/>
                </a:tc>
              </a:tr>
              <a:tr h="602650">
                <a:tc>
                  <a:txBody>
                    <a:bodyPr/>
                    <a:lstStyle/>
                    <a:p>
                      <a:pPr indent="0" lvl="0" marL="0" marR="0" rtl="0" algn="l">
                        <a:spcBef>
                          <a:spcPts val="0"/>
                        </a:spcBef>
                        <a:spcAft>
                          <a:spcPts val="0"/>
                        </a:spcAft>
                        <a:buNone/>
                      </a:pPr>
                      <a:r>
                        <a:rPr lang="en-US" sz="2000"/>
                        <a:t>CW</a:t>
                      </a:r>
                      <a:endParaRPr/>
                    </a:p>
                  </a:txBody>
                  <a:tcPr marT="45725" marB="45725" marR="91450" marL="91450"/>
                </a:tc>
                <a:tc>
                  <a:txBody>
                    <a:bodyPr/>
                    <a:lstStyle/>
                    <a:p>
                      <a:pPr indent="0" lvl="0" marL="0" marR="0" rtl="0" algn="l">
                        <a:spcBef>
                          <a:spcPts val="0"/>
                        </a:spcBef>
                        <a:spcAft>
                          <a:spcPts val="0"/>
                        </a:spcAft>
                        <a:buNone/>
                      </a:pPr>
                      <a:r>
                        <a:rPr lang="en-US" sz="2000"/>
                        <a:t>Rất thấp</a:t>
                      </a:r>
                      <a:endParaRPr/>
                    </a:p>
                  </a:txBody>
                  <a:tcPr marT="45725" marB="45725" marR="91450" marL="91450"/>
                </a:tc>
                <a:tc>
                  <a:txBody>
                    <a:bodyPr/>
                    <a:lstStyle/>
                    <a:p>
                      <a:pPr indent="0" lvl="0" marL="0" marR="0" rtl="0" algn="l">
                        <a:spcBef>
                          <a:spcPts val="0"/>
                        </a:spcBef>
                        <a:spcAft>
                          <a:spcPts val="0"/>
                        </a:spcAft>
                        <a:buNone/>
                      </a:pPr>
                      <a:r>
                        <a:rPr lang="en-US" sz="2000"/>
                        <a:t>BOD 70–85%</a:t>
                      </a:r>
                      <a:endParaRPr/>
                    </a:p>
                  </a:txBody>
                  <a:tcPr marT="45725" marB="45725" marR="91450" marL="91450"/>
                </a:tc>
                <a:tc>
                  <a:txBody>
                    <a:bodyPr/>
                    <a:lstStyle/>
                    <a:p>
                      <a:pPr indent="0" lvl="0" marL="0" marR="0" rtl="0" algn="l">
                        <a:spcBef>
                          <a:spcPts val="0"/>
                        </a:spcBef>
                        <a:spcAft>
                          <a:spcPts val="0"/>
                        </a:spcAft>
                        <a:buNone/>
                      </a:pPr>
                      <a:r>
                        <a:rPr lang="en-US" sz="2000"/>
                        <a:t>Rất bền vững, thân thiện</a:t>
                      </a:r>
                      <a:endParaRPr sz="2000"/>
                    </a:p>
                  </a:txBody>
                  <a:tcPr marT="45725" marB="45725" marR="91450" marL="91450"/>
                </a:tc>
              </a:tr>
            </a:tbl>
          </a:graphicData>
        </a:graphic>
      </p:graphicFrame>
      <p:sp>
        <p:nvSpPr>
          <p:cNvPr id="1442" name="Google Shape;1442;p118"/>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443" name="Google Shape;1443;p118"/>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444" name="Google Shape;1444;p118"/>
          <p:cNvSpPr txBox="1"/>
          <p:nvPr>
            <p:ph type="title"/>
          </p:nvPr>
        </p:nvSpPr>
        <p:spPr>
          <a:xfrm>
            <a:off x="800100" y="109725"/>
            <a:ext cx="11279400" cy="111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Font typeface="Arial"/>
              <a:buNone/>
            </a:pPr>
            <a:r>
              <a:rPr b="1" lang="en-US" sz="3000" cap="small"/>
              <a:t>5</a:t>
            </a:r>
            <a:r>
              <a:rPr b="1" lang="en-US" sz="3000" cap="small">
                <a:latin typeface="Arial"/>
                <a:ea typeface="Arial"/>
                <a:cs typeface="Arial"/>
                <a:sym typeface="Arial"/>
              </a:rPr>
              <a:t>.</a:t>
            </a:r>
            <a:r>
              <a:rPr b="1" lang="en-US" sz="3000" cap="small"/>
              <a:t>2. MỘT SỐ CÔNG NGHỆ XLNT TIÊN TIẾN TRONG XỬ LÝ NTSH VÀ XU HƯỚNG THU HỒI TÀI NGUYÊN TỪ XLNT</a:t>
            </a:r>
            <a:endParaRPr sz="3000"/>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p119"/>
          <p:cNvSpPr txBox="1"/>
          <p:nvPr>
            <p:ph idx="1" type="body"/>
          </p:nvPr>
        </p:nvSpPr>
        <p:spPr>
          <a:xfrm>
            <a:off x="930725" y="1335025"/>
            <a:ext cx="10450200" cy="4837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20000"/>
              </a:lnSpc>
              <a:spcBef>
                <a:spcPts val="0"/>
              </a:spcBef>
              <a:spcAft>
                <a:spcPts val="0"/>
              </a:spcAft>
              <a:buClr>
                <a:srgbClr val="CC0000"/>
              </a:buClr>
              <a:buSzPct val="100000"/>
              <a:buNone/>
            </a:pPr>
            <a:r>
              <a:rPr b="1" lang="en-US" sz="2600">
                <a:solidFill>
                  <a:srgbClr val="CC0000"/>
                </a:solidFill>
                <a:latin typeface="Arial"/>
                <a:ea typeface="Arial"/>
                <a:cs typeface="Arial"/>
                <a:sym typeface="Arial"/>
              </a:rPr>
              <a:t>Giải pháp công nghệ thông minh &amp; số hóa trong vận hành hệ thống XLNT</a:t>
            </a:r>
            <a:endParaRPr b="1" sz="2600">
              <a:solidFill>
                <a:srgbClr val="CC0000"/>
              </a:solidFill>
              <a:latin typeface="Arial"/>
              <a:ea typeface="Arial"/>
              <a:cs typeface="Arial"/>
              <a:sym typeface="Arial"/>
            </a:endParaRPr>
          </a:p>
          <a:p>
            <a:pPr indent="0" lvl="0" marL="0" rtl="0" algn="l">
              <a:lnSpc>
                <a:spcPct val="120000"/>
              </a:lnSpc>
              <a:spcBef>
                <a:spcPts val="600"/>
              </a:spcBef>
              <a:spcAft>
                <a:spcPts val="0"/>
              </a:spcAft>
              <a:buClr>
                <a:schemeClr val="dk1"/>
              </a:buClr>
              <a:buSzPct val="100000"/>
              <a:buNone/>
            </a:pPr>
            <a:r>
              <a:rPr b="1" lang="en-US" sz="2200">
                <a:latin typeface="Arial"/>
                <a:ea typeface="Arial"/>
                <a:cs typeface="Arial"/>
                <a:sym typeface="Arial"/>
              </a:rPr>
              <a:t>SCADA &amp; Giám sát từ xa</a:t>
            </a:r>
            <a:endParaRPr sz="2200">
              <a:latin typeface="Arial"/>
              <a:ea typeface="Arial"/>
              <a:cs typeface="Arial"/>
              <a:sym typeface="Arial"/>
            </a:endParaRPr>
          </a:p>
          <a:p>
            <a:pPr indent="-117475" lvl="1" marL="274320" rtl="0" algn="l">
              <a:lnSpc>
                <a:spcPct val="120000"/>
              </a:lnSpc>
              <a:spcBef>
                <a:spcPts val="600"/>
              </a:spcBef>
              <a:spcAft>
                <a:spcPts val="0"/>
              </a:spcAft>
              <a:buClr>
                <a:schemeClr val="dk1"/>
              </a:buClr>
              <a:buSzPct val="100000"/>
              <a:buFont typeface="Arial"/>
              <a:buChar char="•"/>
            </a:pPr>
            <a:r>
              <a:rPr lang="en-US" sz="2000">
                <a:latin typeface="Arial"/>
                <a:ea typeface="Arial"/>
                <a:cs typeface="Arial"/>
                <a:sym typeface="Arial"/>
              </a:rPr>
              <a:t> Chức năng: giám sát, cảnh báo, tối ưu vận hành.</a:t>
            </a:r>
            <a:endParaRPr/>
          </a:p>
          <a:p>
            <a:pPr indent="0" lvl="0" marL="0" rtl="0" algn="l">
              <a:lnSpc>
                <a:spcPct val="120000"/>
              </a:lnSpc>
              <a:spcBef>
                <a:spcPts val="600"/>
              </a:spcBef>
              <a:spcAft>
                <a:spcPts val="0"/>
              </a:spcAft>
              <a:buClr>
                <a:schemeClr val="dk1"/>
              </a:buClr>
              <a:buSzPct val="100000"/>
              <a:buNone/>
            </a:pPr>
            <a:r>
              <a:rPr b="1" lang="en-US" sz="2200">
                <a:latin typeface="Arial"/>
                <a:ea typeface="Arial"/>
                <a:cs typeface="Arial"/>
                <a:sym typeface="Arial"/>
              </a:rPr>
              <a:t>IoT + AI</a:t>
            </a:r>
            <a:endParaRPr sz="2200">
              <a:latin typeface="Arial"/>
              <a:ea typeface="Arial"/>
              <a:cs typeface="Arial"/>
              <a:sym typeface="Arial"/>
            </a:endParaRPr>
          </a:p>
          <a:p>
            <a:pPr indent="-117475" lvl="1" marL="274320" rtl="0" algn="l">
              <a:lnSpc>
                <a:spcPct val="120000"/>
              </a:lnSpc>
              <a:spcBef>
                <a:spcPts val="600"/>
              </a:spcBef>
              <a:spcAft>
                <a:spcPts val="0"/>
              </a:spcAft>
              <a:buClr>
                <a:schemeClr val="dk1"/>
              </a:buClr>
              <a:buSzPct val="100000"/>
              <a:buFont typeface="Arial"/>
              <a:buChar char="•"/>
            </a:pPr>
            <a:r>
              <a:rPr lang="en-US" sz="2000">
                <a:latin typeface="Arial"/>
                <a:ea typeface="Arial"/>
                <a:cs typeface="Arial"/>
                <a:sym typeface="Arial"/>
              </a:rPr>
              <a:t> Cảm biến IoT thu thập dữ liệu, AI dự báo tải lượng &amp; tối ưu hóa.</a:t>
            </a:r>
            <a:endParaRPr/>
          </a:p>
          <a:p>
            <a:pPr indent="0" lvl="0" marL="0" rtl="0" algn="l">
              <a:lnSpc>
                <a:spcPct val="120000"/>
              </a:lnSpc>
              <a:spcBef>
                <a:spcPts val="600"/>
              </a:spcBef>
              <a:spcAft>
                <a:spcPts val="0"/>
              </a:spcAft>
              <a:buClr>
                <a:schemeClr val="dk1"/>
              </a:buClr>
              <a:buSzPct val="100000"/>
              <a:buNone/>
            </a:pPr>
            <a:r>
              <a:rPr b="1" lang="en-US" sz="2200">
                <a:latin typeface="Arial"/>
                <a:ea typeface="Arial"/>
                <a:cs typeface="Arial"/>
                <a:sym typeface="Arial"/>
              </a:rPr>
              <a:t>Digital Twin</a:t>
            </a:r>
            <a:endParaRPr sz="2200">
              <a:latin typeface="Arial"/>
              <a:ea typeface="Arial"/>
              <a:cs typeface="Arial"/>
              <a:sym typeface="Arial"/>
            </a:endParaRPr>
          </a:p>
          <a:p>
            <a:pPr indent="-117475" lvl="1" marL="274320" rtl="0" algn="l">
              <a:lnSpc>
                <a:spcPct val="120000"/>
              </a:lnSpc>
              <a:spcBef>
                <a:spcPts val="600"/>
              </a:spcBef>
              <a:spcAft>
                <a:spcPts val="0"/>
              </a:spcAft>
              <a:buClr>
                <a:schemeClr val="dk1"/>
              </a:buClr>
              <a:buSzPct val="100000"/>
              <a:buFont typeface="Arial"/>
              <a:buChar char="•"/>
            </a:pPr>
            <a:r>
              <a:rPr lang="en-US" sz="2000">
                <a:latin typeface="Arial"/>
                <a:ea typeface="Arial"/>
                <a:cs typeface="Arial"/>
                <a:sym typeface="Arial"/>
              </a:rPr>
              <a:t> Bản sao số của NMXL, mô phỏng &amp; huấn luyện nhân lực.</a:t>
            </a:r>
            <a:endParaRPr/>
          </a:p>
          <a:p>
            <a:pPr indent="0" lvl="0" marL="0" rtl="0" algn="l">
              <a:lnSpc>
                <a:spcPct val="120000"/>
              </a:lnSpc>
              <a:spcBef>
                <a:spcPts val="600"/>
              </a:spcBef>
              <a:spcAft>
                <a:spcPts val="0"/>
              </a:spcAft>
              <a:buClr>
                <a:schemeClr val="dk1"/>
              </a:buClr>
              <a:buSzPct val="100000"/>
              <a:buNone/>
            </a:pPr>
            <a:r>
              <a:rPr b="1" lang="en-US" sz="2200">
                <a:latin typeface="Arial"/>
                <a:ea typeface="Arial"/>
                <a:cs typeface="Arial"/>
                <a:sym typeface="Arial"/>
              </a:rPr>
              <a:t>Blockchain &amp; Dữ liệu minh bạch</a:t>
            </a:r>
            <a:endParaRPr sz="2200">
              <a:latin typeface="Arial"/>
              <a:ea typeface="Arial"/>
              <a:cs typeface="Arial"/>
              <a:sym typeface="Arial"/>
            </a:endParaRPr>
          </a:p>
          <a:p>
            <a:pPr indent="-117475" lvl="1" marL="274320" rtl="0" algn="l">
              <a:lnSpc>
                <a:spcPct val="120000"/>
              </a:lnSpc>
              <a:spcBef>
                <a:spcPts val="600"/>
              </a:spcBef>
              <a:spcAft>
                <a:spcPts val="0"/>
              </a:spcAft>
              <a:buClr>
                <a:schemeClr val="dk1"/>
              </a:buClr>
              <a:buSzPct val="100000"/>
              <a:buFont typeface="Arial"/>
              <a:buChar char="•"/>
            </a:pPr>
            <a:r>
              <a:rPr lang="en-US" sz="2000">
                <a:latin typeface="Arial"/>
                <a:ea typeface="Arial"/>
                <a:cs typeface="Arial"/>
                <a:sym typeface="Arial"/>
              </a:rPr>
              <a:t> Lưu trữ dữ liệu đầu ra, giám sát PPP, nâng cao niềm tin cộng đồng.</a:t>
            </a:r>
            <a:endParaRPr/>
          </a:p>
          <a:p>
            <a:pPr indent="0" lvl="0" marL="0" rtl="0" algn="l">
              <a:lnSpc>
                <a:spcPct val="120000"/>
              </a:lnSpc>
              <a:spcBef>
                <a:spcPts val="600"/>
              </a:spcBef>
              <a:spcAft>
                <a:spcPts val="0"/>
              </a:spcAft>
              <a:buClr>
                <a:schemeClr val="dk1"/>
              </a:buClr>
              <a:buSzPct val="100000"/>
              <a:buNone/>
            </a:pPr>
            <a:r>
              <a:rPr b="1" lang="en-US" sz="2200">
                <a:latin typeface="Arial"/>
                <a:ea typeface="Arial"/>
                <a:cs typeface="Arial"/>
                <a:sym typeface="Arial"/>
              </a:rPr>
              <a:t>Cảm biến nano &amp; Big Data</a:t>
            </a:r>
            <a:endParaRPr sz="2200">
              <a:latin typeface="Arial"/>
              <a:ea typeface="Arial"/>
              <a:cs typeface="Arial"/>
              <a:sym typeface="Arial"/>
            </a:endParaRPr>
          </a:p>
          <a:p>
            <a:pPr indent="-117475" lvl="1" marL="274320" rtl="0" algn="l">
              <a:lnSpc>
                <a:spcPct val="120000"/>
              </a:lnSpc>
              <a:spcBef>
                <a:spcPts val="600"/>
              </a:spcBef>
              <a:spcAft>
                <a:spcPts val="0"/>
              </a:spcAft>
              <a:buClr>
                <a:schemeClr val="dk1"/>
              </a:buClr>
              <a:buSzPct val="100000"/>
              <a:buFont typeface="Arial"/>
              <a:buChar char="•"/>
            </a:pPr>
            <a:r>
              <a:rPr lang="en-US" sz="2000">
                <a:latin typeface="Arial"/>
                <a:ea typeface="Arial"/>
                <a:cs typeface="Arial"/>
                <a:sym typeface="Arial"/>
              </a:rPr>
              <a:t> Phát hiện vi lượng ô nhiễm, phân tích dữ liệu lớn hỗ trợ quyết định</a:t>
            </a:r>
            <a:endParaRPr b="1" sz="2200" cap="small">
              <a:latin typeface="Arial"/>
              <a:ea typeface="Arial"/>
              <a:cs typeface="Arial"/>
              <a:sym typeface="Arial"/>
            </a:endParaRPr>
          </a:p>
        </p:txBody>
      </p:sp>
      <p:sp>
        <p:nvSpPr>
          <p:cNvPr id="1451" name="Google Shape;1451;p119"/>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452" name="Google Shape;1452;p119"/>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453" name="Google Shape;1453;p119"/>
          <p:cNvSpPr txBox="1"/>
          <p:nvPr>
            <p:ph type="title"/>
          </p:nvPr>
        </p:nvSpPr>
        <p:spPr>
          <a:xfrm>
            <a:off x="800100" y="109725"/>
            <a:ext cx="11279400" cy="111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Font typeface="Arial"/>
              <a:buNone/>
            </a:pPr>
            <a:r>
              <a:rPr b="1" lang="en-US" sz="3000" cap="small"/>
              <a:t>5</a:t>
            </a:r>
            <a:r>
              <a:rPr b="1" lang="en-US" sz="3000" cap="small">
                <a:latin typeface="Arial"/>
                <a:ea typeface="Arial"/>
                <a:cs typeface="Arial"/>
                <a:sym typeface="Arial"/>
              </a:rPr>
              <a:t>.</a:t>
            </a:r>
            <a:r>
              <a:rPr b="1" lang="en-US" sz="3000" cap="small"/>
              <a:t>2. MỘT SỐ CÔNG NGHỆ XLNT TIÊN TIẾN TRONG XỬ LÝ NTSH VÀ XU HƯỚNG THU HỒI TÀI NGUYÊN TỪ XLNT</a:t>
            </a:r>
            <a:endParaRPr sz="3000"/>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7" name="Shape 1457"/>
        <p:cNvGrpSpPr/>
        <p:nvPr/>
      </p:nvGrpSpPr>
      <p:grpSpPr>
        <a:xfrm>
          <a:off x="0" y="0"/>
          <a:ext cx="0" cy="0"/>
          <a:chOff x="0" y="0"/>
          <a:chExt cx="0" cy="0"/>
        </a:xfrm>
      </p:grpSpPr>
      <p:graphicFrame>
        <p:nvGraphicFramePr>
          <p:cNvPr id="1458" name="Google Shape;1458;p120"/>
          <p:cNvGraphicFramePr/>
          <p:nvPr/>
        </p:nvGraphicFramePr>
        <p:xfrm>
          <a:off x="269367" y="560835"/>
          <a:ext cx="3000000" cy="3000000"/>
        </p:xfrm>
        <a:graphic>
          <a:graphicData uri="http://schemas.openxmlformats.org/drawingml/2006/table">
            <a:tbl>
              <a:tblPr bandRow="1" firstCol="1" firstRow="1">
                <a:noFill/>
                <a:tableStyleId>{B2F93D6B-20D0-4253-B3B1-D04A2150CED5}</a:tableStyleId>
              </a:tblPr>
              <a:tblGrid>
                <a:gridCol w="2646075"/>
                <a:gridCol w="3794750"/>
                <a:gridCol w="5084425"/>
              </a:tblGrid>
              <a:tr h="355950">
                <a:tc>
                  <a:txBody>
                    <a:bodyPr/>
                    <a:lstStyle/>
                    <a:p>
                      <a:pPr indent="0" lvl="0" marL="0" marR="0" rtl="0" algn="ctr">
                        <a:lnSpc>
                          <a:spcPct val="130000"/>
                        </a:lnSpc>
                        <a:spcBef>
                          <a:spcPts val="0"/>
                        </a:spcBef>
                        <a:spcAft>
                          <a:spcPts val="0"/>
                        </a:spcAft>
                        <a:buClr>
                          <a:schemeClr val="dk1"/>
                        </a:buClr>
                        <a:buSzPts val="1900"/>
                        <a:buFont typeface="Arial"/>
                        <a:buNone/>
                      </a:pPr>
                      <a:r>
                        <a:rPr lang="en-US" sz="1900"/>
                        <a:t>Nhóm công nghệ</a:t>
                      </a:r>
                      <a:endParaRPr sz="1900">
                        <a:latin typeface="Arial"/>
                        <a:ea typeface="Arial"/>
                        <a:cs typeface="Arial"/>
                        <a:sym typeface="Arial"/>
                      </a:endParaRPr>
                    </a:p>
                  </a:txBody>
                  <a:tcPr marT="0" marB="0" marR="68575" marL="68575"/>
                </a:tc>
                <a:tc>
                  <a:txBody>
                    <a:bodyPr/>
                    <a:lstStyle/>
                    <a:p>
                      <a:pPr indent="0" lvl="0" marL="0" marR="0" rtl="0" algn="ctr">
                        <a:lnSpc>
                          <a:spcPct val="130000"/>
                        </a:lnSpc>
                        <a:spcBef>
                          <a:spcPts val="0"/>
                        </a:spcBef>
                        <a:spcAft>
                          <a:spcPts val="0"/>
                        </a:spcAft>
                        <a:buClr>
                          <a:schemeClr val="dk1"/>
                        </a:buClr>
                        <a:buSzPts val="1900"/>
                        <a:buFont typeface="Arial"/>
                        <a:buNone/>
                      </a:pPr>
                      <a:r>
                        <a:rPr lang="en-US" sz="1900"/>
                        <a:t>Công nghệ đại diện</a:t>
                      </a:r>
                      <a:endParaRPr sz="1900">
                        <a:latin typeface="Arial"/>
                        <a:ea typeface="Arial"/>
                        <a:cs typeface="Arial"/>
                        <a:sym typeface="Arial"/>
                      </a:endParaRPr>
                    </a:p>
                  </a:txBody>
                  <a:tcPr marT="0" marB="0" marR="68575" marL="68575"/>
                </a:tc>
                <a:tc>
                  <a:txBody>
                    <a:bodyPr/>
                    <a:lstStyle/>
                    <a:p>
                      <a:pPr indent="0" lvl="0" marL="0" marR="0" rtl="0" algn="ctr">
                        <a:lnSpc>
                          <a:spcPct val="130000"/>
                        </a:lnSpc>
                        <a:spcBef>
                          <a:spcPts val="0"/>
                        </a:spcBef>
                        <a:spcAft>
                          <a:spcPts val="0"/>
                        </a:spcAft>
                        <a:buClr>
                          <a:schemeClr val="dk1"/>
                        </a:buClr>
                        <a:buSzPts val="1900"/>
                        <a:buFont typeface="Arial"/>
                        <a:buNone/>
                      </a:pPr>
                      <a:r>
                        <a:rPr lang="en-US" sz="1900"/>
                        <a:t>Ứng dụng cụ thể</a:t>
                      </a:r>
                      <a:endParaRPr sz="1900">
                        <a:latin typeface="Arial"/>
                        <a:ea typeface="Arial"/>
                        <a:cs typeface="Arial"/>
                        <a:sym typeface="Arial"/>
                      </a:endParaRPr>
                    </a:p>
                  </a:txBody>
                  <a:tcPr marT="0" marB="0" marR="68575" marL="68575"/>
                </a:tc>
              </a:tr>
              <a:tr h="742650">
                <a:tc>
                  <a:txBody>
                    <a:bodyPr/>
                    <a:lstStyle/>
                    <a:p>
                      <a:pPr indent="0" lvl="0" marL="0" marR="0" rtl="0" algn="l">
                        <a:lnSpc>
                          <a:spcPct val="130000"/>
                        </a:lnSpc>
                        <a:spcBef>
                          <a:spcPts val="0"/>
                        </a:spcBef>
                        <a:spcAft>
                          <a:spcPts val="0"/>
                        </a:spcAft>
                        <a:buClr>
                          <a:schemeClr val="dk1"/>
                        </a:buClr>
                        <a:buSzPts val="1900"/>
                        <a:buFont typeface="Arial"/>
                        <a:buNone/>
                      </a:pPr>
                      <a:r>
                        <a:rPr lang="en-US" sz="1900"/>
                        <a:t>AI (Trí tuệ nhân tạo)</a:t>
                      </a:r>
                      <a:endParaRPr sz="1900">
                        <a:latin typeface="Arial"/>
                        <a:ea typeface="Arial"/>
                        <a:cs typeface="Arial"/>
                        <a:sym typeface="Arial"/>
                      </a:endParaRPr>
                    </a:p>
                  </a:txBody>
                  <a:tcPr marT="0" marB="0" marR="68575" marL="68575"/>
                </a:tc>
                <a:tc>
                  <a:txBody>
                    <a:bodyPr/>
                    <a:lstStyle/>
                    <a:p>
                      <a:pPr indent="0" lvl="0" marL="0" marR="0" rtl="0" algn="l">
                        <a:lnSpc>
                          <a:spcPct val="130000"/>
                        </a:lnSpc>
                        <a:spcBef>
                          <a:spcPts val="0"/>
                        </a:spcBef>
                        <a:spcAft>
                          <a:spcPts val="0"/>
                        </a:spcAft>
                        <a:buClr>
                          <a:schemeClr val="dk1"/>
                        </a:buClr>
                        <a:buSzPts val="1900"/>
                        <a:buFont typeface="Arial"/>
                        <a:buNone/>
                      </a:pPr>
                      <a:r>
                        <a:rPr lang="en-US" sz="1900"/>
                        <a:t>Machine Learning, Deep Learning</a:t>
                      </a:r>
                      <a:endParaRPr sz="1900">
                        <a:latin typeface="Arial"/>
                        <a:ea typeface="Arial"/>
                        <a:cs typeface="Arial"/>
                        <a:sym typeface="Arial"/>
                      </a:endParaRPr>
                    </a:p>
                  </a:txBody>
                  <a:tcPr marT="0" marB="0" marR="68575" marL="68575"/>
                </a:tc>
                <a:tc>
                  <a:txBody>
                    <a:bodyPr/>
                    <a:lstStyle/>
                    <a:p>
                      <a:pPr indent="0" lvl="0" marL="0" marR="0" rtl="0" algn="l">
                        <a:lnSpc>
                          <a:spcPct val="130000"/>
                        </a:lnSpc>
                        <a:spcBef>
                          <a:spcPts val="0"/>
                        </a:spcBef>
                        <a:spcAft>
                          <a:spcPts val="0"/>
                        </a:spcAft>
                        <a:buClr>
                          <a:schemeClr val="dk1"/>
                        </a:buClr>
                        <a:buSzPts val="1900"/>
                        <a:buFont typeface="Arial"/>
                        <a:buNone/>
                      </a:pPr>
                      <a:r>
                        <a:rPr lang="en-US" sz="1900"/>
                        <a:t>Dự báo tải lượng, tự động điều chỉnh vận hành, phát hiện bất thường</a:t>
                      </a:r>
                      <a:endParaRPr sz="1900">
                        <a:latin typeface="Arial"/>
                        <a:ea typeface="Arial"/>
                        <a:cs typeface="Arial"/>
                        <a:sym typeface="Arial"/>
                      </a:endParaRPr>
                    </a:p>
                  </a:txBody>
                  <a:tcPr marT="0" marB="0" marR="68575" marL="68575"/>
                </a:tc>
              </a:tr>
              <a:tr h="742650">
                <a:tc>
                  <a:txBody>
                    <a:bodyPr/>
                    <a:lstStyle/>
                    <a:p>
                      <a:pPr indent="0" lvl="0" marL="0" marR="0" rtl="0" algn="l">
                        <a:lnSpc>
                          <a:spcPct val="130000"/>
                        </a:lnSpc>
                        <a:spcBef>
                          <a:spcPts val="0"/>
                        </a:spcBef>
                        <a:spcAft>
                          <a:spcPts val="0"/>
                        </a:spcAft>
                        <a:buClr>
                          <a:schemeClr val="dk1"/>
                        </a:buClr>
                        <a:buSzPts val="1900"/>
                        <a:buFont typeface="Arial"/>
                        <a:buNone/>
                      </a:pPr>
                      <a:r>
                        <a:rPr lang="en-US" sz="1900"/>
                        <a:t>IoT (Internet of Things)</a:t>
                      </a:r>
                      <a:endParaRPr sz="1900">
                        <a:latin typeface="Arial"/>
                        <a:ea typeface="Arial"/>
                        <a:cs typeface="Arial"/>
                        <a:sym typeface="Arial"/>
                      </a:endParaRPr>
                    </a:p>
                  </a:txBody>
                  <a:tcPr marT="0" marB="0" marR="68575" marL="68575"/>
                </a:tc>
                <a:tc>
                  <a:txBody>
                    <a:bodyPr/>
                    <a:lstStyle/>
                    <a:p>
                      <a:pPr indent="0" lvl="0" marL="0" marR="0" rtl="0" algn="l">
                        <a:lnSpc>
                          <a:spcPct val="130000"/>
                        </a:lnSpc>
                        <a:spcBef>
                          <a:spcPts val="0"/>
                        </a:spcBef>
                        <a:spcAft>
                          <a:spcPts val="0"/>
                        </a:spcAft>
                        <a:buClr>
                          <a:schemeClr val="dk1"/>
                        </a:buClr>
                        <a:buSzPts val="1900"/>
                        <a:buFont typeface="Arial"/>
                        <a:buNone/>
                      </a:pPr>
                      <a:r>
                        <a:rPr lang="en-US" sz="1900"/>
                        <a:t>Cảm biến kết nối mạng, Gateway truyền dữ liệu</a:t>
                      </a:r>
                      <a:endParaRPr sz="1900">
                        <a:latin typeface="Arial"/>
                        <a:ea typeface="Arial"/>
                        <a:cs typeface="Arial"/>
                        <a:sym typeface="Arial"/>
                      </a:endParaRPr>
                    </a:p>
                  </a:txBody>
                  <a:tcPr marT="0" marB="0" marR="68575" marL="68575"/>
                </a:tc>
                <a:tc>
                  <a:txBody>
                    <a:bodyPr/>
                    <a:lstStyle/>
                    <a:p>
                      <a:pPr indent="0" lvl="0" marL="0" marR="0" rtl="0" algn="l">
                        <a:lnSpc>
                          <a:spcPct val="130000"/>
                        </a:lnSpc>
                        <a:spcBef>
                          <a:spcPts val="0"/>
                        </a:spcBef>
                        <a:spcAft>
                          <a:spcPts val="0"/>
                        </a:spcAft>
                        <a:buClr>
                          <a:schemeClr val="dk1"/>
                        </a:buClr>
                        <a:buSzPts val="1900"/>
                        <a:buFont typeface="Arial"/>
                        <a:buNone/>
                      </a:pPr>
                      <a:r>
                        <a:rPr lang="en-US" sz="1900"/>
                        <a:t>Giám sát thông số nước thải theo thời gian thực, cảnh báo sự cố</a:t>
                      </a:r>
                      <a:endParaRPr sz="1900">
                        <a:latin typeface="Arial"/>
                        <a:ea typeface="Arial"/>
                        <a:cs typeface="Arial"/>
                        <a:sym typeface="Arial"/>
                      </a:endParaRPr>
                    </a:p>
                  </a:txBody>
                  <a:tcPr marT="0" marB="0" marR="68575" marL="68575"/>
                </a:tc>
              </a:tr>
              <a:tr h="742650">
                <a:tc>
                  <a:txBody>
                    <a:bodyPr/>
                    <a:lstStyle/>
                    <a:p>
                      <a:pPr indent="0" lvl="0" marL="0" marR="0" rtl="0" algn="l">
                        <a:lnSpc>
                          <a:spcPct val="130000"/>
                        </a:lnSpc>
                        <a:spcBef>
                          <a:spcPts val="0"/>
                        </a:spcBef>
                        <a:spcAft>
                          <a:spcPts val="0"/>
                        </a:spcAft>
                        <a:buClr>
                          <a:schemeClr val="dk1"/>
                        </a:buClr>
                        <a:buSzPts val="1900"/>
                        <a:buFont typeface="Arial"/>
                        <a:buNone/>
                      </a:pPr>
                      <a:r>
                        <a:rPr lang="en-US" sz="1900"/>
                        <a:t>Giám sát từ xa</a:t>
                      </a:r>
                      <a:endParaRPr sz="1900">
                        <a:latin typeface="Arial"/>
                        <a:ea typeface="Arial"/>
                        <a:cs typeface="Arial"/>
                        <a:sym typeface="Arial"/>
                      </a:endParaRPr>
                    </a:p>
                  </a:txBody>
                  <a:tcPr marT="0" marB="0" marR="68575" marL="68575"/>
                </a:tc>
                <a:tc>
                  <a:txBody>
                    <a:bodyPr/>
                    <a:lstStyle/>
                    <a:p>
                      <a:pPr indent="0" lvl="0" marL="0" marR="0" rtl="0" algn="l">
                        <a:lnSpc>
                          <a:spcPct val="130000"/>
                        </a:lnSpc>
                        <a:spcBef>
                          <a:spcPts val="0"/>
                        </a:spcBef>
                        <a:spcAft>
                          <a:spcPts val="0"/>
                        </a:spcAft>
                        <a:buClr>
                          <a:schemeClr val="dk1"/>
                        </a:buClr>
                        <a:buSzPts val="1900"/>
                        <a:buFont typeface="Arial"/>
                        <a:buNone/>
                      </a:pPr>
                      <a:r>
                        <a:rPr lang="en-US" sz="1900"/>
                        <a:t>Hệ thống Cloud, phần mềm dashboard</a:t>
                      </a:r>
                      <a:endParaRPr sz="1900">
                        <a:latin typeface="Arial"/>
                        <a:ea typeface="Arial"/>
                        <a:cs typeface="Arial"/>
                        <a:sym typeface="Arial"/>
                      </a:endParaRPr>
                    </a:p>
                  </a:txBody>
                  <a:tcPr marT="0" marB="0" marR="68575" marL="68575"/>
                </a:tc>
                <a:tc>
                  <a:txBody>
                    <a:bodyPr/>
                    <a:lstStyle/>
                    <a:p>
                      <a:pPr indent="0" lvl="0" marL="0" marR="0" rtl="0" algn="l">
                        <a:lnSpc>
                          <a:spcPct val="130000"/>
                        </a:lnSpc>
                        <a:spcBef>
                          <a:spcPts val="0"/>
                        </a:spcBef>
                        <a:spcAft>
                          <a:spcPts val="0"/>
                        </a:spcAft>
                        <a:buClr>
                          <a:schemeClr val="dk1"/>
                        </a:buClr>
                        <a:buSzPts val="1900"/>
                        <a:buFont typeface="Arial"/>
                        <a:buNone/>
                      </a:pPr>
                      <a:r>
                        <a:rPr lang="en-US" sz="1900"/>
                        <a:t>Quản lý hệ thống từ xa, tiết kiệm chi phí nhân lực và thời gian phản hồi</a:t>
                      </a:r>
                      <a:endParaRPr sz="1900">
                        <a:latin typeface="Arial"/>
                        <a:ea typeface="Arial"/>
                        <a:cs typeface="Arial"/>
                        <a:sym typeface="Arial"/>
                      </a:endParaRPr>
                    </a:p>
                  </a:txBody>
                  <a:tcPr marT="0" marB="0" marR="68575" marL="68575"/>
                </a:tc>
              </a:tr>
              <a:tr h="742650">
                <a:tc>
                  <a:txBody>
                    <a:bodyPr/>
                    <a:lstStyle/>
                    <a:p>
                      <a:pPr indent="0" lvl="0" marL="0" marR="0" rtl="0" algn="l">
                        <a:lnSpc>
                          <a:spcPct val="130000"/>
                        </a:lnSpc>
                        <a:spcBef>
                          <a:spcPts val="0"/>
                        </a:spcBef>
                        <a:spcAft>
                          <a:spcPts val="0"/>
                        </a:spcAft>
                        <a:buClr>
                          <a:schemeClr val="dk1"/>
                        </a:buClr>
                        <a:buSzPts val="1900"/>
                        <a:buFont typeface="Arial"/>
                        <a:buNone/>
                      </a:pPr>
                      <a:r>
                        <a:rPr lang="en-US" sz="1900"/>
                        <a:t>SCADA &amp; PLC</a:t>
                      </a:r>
                      <a:endParaRPr sz="1900">
                        <a:latin typeface="Arial"/>
                        <a:ea typeface="Arial"/>
                        <a:cs typeface="Arial"/>
                        <a:sym typeface="Arial"/>
                      </a:endParaRPr>
                    </a:p>
                  </a:txBody>
                  <a:tcPr marT="0" marB="0" marR="68575" marL="68575"/>
                </a:tc>
                <a:tc>
                  <a:txBody>
                    <a:bodyPr/>
                    <a:lstStyle/>
                    <a:p>
                      <a:pPr indent="0" lvl="0" marL="0" marR="0" rtl="0" algn="l">
                        <a:lnSpc>
                          <a:spcPct val="130000"/>
                        </a:lnSpc>
                        <a:spcBef>
                          <a:spcPts val="0"/>
                        </a:spcBef>
                        <a:spcAft>
                          <a:spcPts val="0"/>
                        </a:spcAft>
                        <a:buClr>
                          <a:schemeClr val="dk1"/>
                        </a:buClr>
                        <a:buSzPts val="1900"/>
                        <a:buFont typeface="Arial"/>
                        <a:buNone/>
                      </a:pPr>
                      <a:r>
                        <a:rPr lang="en-US" sz="1900"/>
                        <a:t>Siemens, Schneider Electric, Honeywell, ...</a:t>
                      </a:r>
                      <a:endParaRPr sz="1900">
                        <a:latin typeface="Arial"/>
                        <a:ea typeface="Arial"/>
                        <a:cs typeface="Arial"/>
                        <a:sym typeface="Arial"/>
                      </a:endParaRPr>
                    </a:p>
                  </a:txBody>
                  <a:tcPr marT="0" marB="0" marR="68575" marL="68575"/>
                </a:tc>
                <a:tc>
                  <a:txBody>
                    <a:bodyPr/>
                    <a:lstStyle/>
                    <a:p>
                      <a:pPr indent="0" lvl="0" marL="0" marR="0" rtl="0" algn="l">
                        <a:lnSpc>
                          <a:spcPct val="130000"/>
                        </a:lnSpc>
                        <a:spcBef>
                          <a:spcPts val="0"/>
                        </a:spcBef>
                        <a:spcAft>
                          <a:spcPts val="0"/>
                        </a:spcAft>
                        <a:buClr>
                          <a:schemeClr val="dk1"/>
                        </a:buClr>
                        <a:buSzPts val="1900"/>
                        <a:buFont typeface="Arial"/>
                        <a:buNone/>
                      </a:pPr>
                      <a:r>
                        <a:rPr lang="en-US" sz="1900"/>
                        <a:t>Tự động hóa quy trình vận hành, điều khiển thiết bị hiệu quả</a:t>
                      </a:r>
                      <a:endParaRPr sz="1900">
                        <a:latin typeface="Arial"/>
                        <a:ea typeface="Arial"/>
                        <a:cs typeface="Arial"/>
                        <a:sym typeface="Arial"/>
                      </a:endParaRPr>
                    </a:p>
                  </a:txBody>
                  <a:tcPr marT="0" marB="0" marR="68575" marL="68575"/>
                </a:tc>
              </a:tr>
              <a:tr h="742650">
                <a:tc>
                  <a:txBody>
                    <a:bodyPr/>
                    <a:lstStyle/>
                    <a:p>
                      <a:pPr indent="0" lvl="0" marL="0" marR="0" rtl="0" algn="l">
                        <a:lnSpc>
                          <a:spcPct val="130000"/>
                        </a:lnSpc>
                        <a:spcBef>
                          <a:spcPts val="0"/>
                        </a:spcBef>
                        <a:spcAft>
                          <a:spcPts val="0"/>
                        </a:spcAft>
                        <a:buClr>
                          <a:schemeClr val="dk1"/>
                        </a:buClr>
                        <a:buSzPts val="1900"/>
                        <a:buFont typeface="Arial"/>
                        <a:buNone/>
                      </a:pPr>
                      <a:r>
                        <a:rPr lang="en-US" sz="1900"/>
                        <a:t>Blockchain</a:t>
                      </a:r>
                      <a:endParaRPr sz="1900">
                        <a:latin typeface="Arial"/>
                        <a:ea typeface="Arial"/>
                        <a:cs typeface="Arial"/>
                        <a:sym typeface="Arial"/>
                      </a:endParaRPr>
                    </a:p>
                  </a:txBody>
                  <a:tcPr marT="0" marB="0" marR="68575" marL="68575"/>
                </a:tc>
                <a:tc>
                  <a:txBody>
                    <a:bodyPr/>
                    <a:lstStyle/>
                    <a:p>
                      <a:pPr indent="0" lvl="0" marL="0" marR="0" rtl="0" algn="l">
                        <a:lnSpc>
                          <a:spcPct val="130000"/>
                        </a:lnSpc>
                        <a:spcBef>
                          <a:spcPts val="0"/>
                        </a:spcBef>
                        <a:spcAft>
                          <a:spcPts val="0"/>
                        </a:spcAft>
                        <a:buClr>
                          <a:schemeClr val="dk1"/>
                        </a:buClr>
                        <a:buSzPts val="1900"/>
                        <a:buFont typeface="Arial"/>
                        <a:buNone/>
                      </a:pPr>
                      <a:r>
                        <a:rPr lang="en-US" sz="1900"/>
                        <a:t>Hyperledger, Ethereum...</a:t>
                      </a:r>
                      <a:endParaRPr sz="1900">
                        <a:latin typeface="Arial"/>
                        <a:ea typeface="Arial"/>
                        <a:cs typeface="Arial"/>
                        <a:sym typeface="Arial"/>
                      </a:endParaRPr>
                    </a:p>
                  </a:txBody>
                  <a:tcPr marT="0" marB="0" marR="68575" marL="68575"/>
                </a:tc>
                <a:tc>
                  <a:txBody>
                    <a:bodyPr/>
                    <a:lstStyle/>
                    <a:p>
                      <a:pPr indent="0" lvl="0" marL="0" marR="0" rtl="0" algn="l">
                        <a:lnSpc>
                          <a:spcPct val="130000"/>
                        </a:lnSpc>
                        <a:spcBef>
                          <a:spcPts val="0"/>
                        </a:spcBef>
                        <a:spcAft>
                          <a:spcPts val="0"/>
                        </a:spcAft>
                        <a:buClr>
                          <a:schemeClr val="dk1"/>
                        </a:buClr>
                        <a:buSzPts val="1900"/>
                        <a:buFont typeface="Arial"/>
                        <a:buNone/>
                      </a:pPr>
                      <a:r>
                        <a:rPr lang="en-US" sz="1900"/>
                        <a:t>Đảm bảo tính minh bạch và an toàn trong quản lý dữ liệu vận hành hệ thống</a:t>
                      </a:r>
                      <a:endParaRPr sz="1900">
                        <a:latin typeface="Arial"/>
                        <a:ea typeface="Arial"/>
                        <a:cs typeface="Arial"/>
                        <a:sym typeface="Arial"/>
                      </a:endParaRPr>
                    </a:p>
                  </a:txBody>
                  <a:tcPr marT="0" marB="0" marR="68575" marL="68575"/>
                </a:tc>
              </a:tr>
              <a:tr h="742650">
                <a:tc>
                  <a:txBody>
                    <a:bodyPr/>
                    <a:lstStyle/>
                    <a:p>
                      <a:pPr indent="0" lvl="0" marL="0" marR="0" rtl="0" algn="l">
                        <a:lnSpc>
                          <a:spcPct val="130000"/>
                        </a:lnSpc>
                        <a:spcBef>
                          <a:spcPts val="0"/>
                        </a:spcBef>
                        <a:spcAft>
                          <a:spcPts val="0"/>
                        </a:spcAft>
                        <a:buClr>
                          <a:schemeClr val="dk1"/>
                        </a:buClr>
                        <a:buSzPts val="1900"/>
                        <a:buFont typeface="Arial"/>
                        <a:buNone/>
                      </a:pPr>
                      <a:r>
                        <a:rPr lang="en-US" sz="1900"/>
                        <a:t>Digital Twin</a:t>
                      </a:r>
                      <a:endParaRPr sz="1900">
                        <a:latin typeface="Arial"/>
                        <a:ea typeface="Arial"/>
                        <a:cs typeface="Arial"/>
                        <a:sym typeface="Arial"/>
                      </a:endParaRPr>
                    </a:p>
                  </a:txBody>
                  <a:tcPr marT="0" marB="0" marR="68575" marL="68575"/>
                </a:tc>
                <a:tc>
                  <a:txBody>
                    <a:bodyPr/>
                    <a:lstStyle/>
                    <a:p>
                      <a:pPr indent="0" lvl="0" marL="0" marR="0" rtl="0" algn="l">
                        <a:lnSpc>
                          <a:spcPct val="130000"/>
                        </a:lnSpc>
                        <a:spcBef>
                          <a:spcPts val="0"/>
                        </a:spcBef>
                        <a:spcAft>
                          <a:spcPts val="0"/>
                        </a:spcAft>
                        <a:buClr>
                          <a:schemeClr val="dk1"/>
                        </a:buClr>
                        <a:buSzPts val="1900"/>
                        <a:buFont typeface="Arial"/>
                        <a:buNone/>
                      </a:pPr>
                      <a:r>
                        <a:rPr lang="en-US" sz="1900"/>
                        <a:t>ANSYS, Siemens Twins Builder, ...</a:t>
                      </a:r>
                      <a:endParaRPr sz="1900">
                        <a:latin typeface="Arial"/>
                        <a:ea typeface="Arial"/>
                        <a:cs typeface="Arial"/>
                        <a:sym typeface="Arial"/>
                      </a:endParaRPr>
                    </a:p>
                  </a:txBody>
                  <a:tcPr marT="0" marB="0" marR="68575" marL="68575"/>
                </a:tc>
                <a:tc>
                  <a:txBody>
                    <a:bodyPr/>
                    <a:lstStyle/>
                    <a:p>
                      <a:pPr indent="0" lvl="0" marL="0" marR="0" rtl="0" algn="l">
                        <a:lnSpc>
                          <a:spcPct val="130000"/>
                        </a:lnSpc>
                        <a:spcBef>
                          <a:spcPts val="0"/>
                        </a:spcBef>
                        <a:spcAft>
                          <a:spcPts val="0"/>
                        </a:spcAft>
                        <a:buClr>
                          <a:schemeClr val="dk1"/>
                        </a:buClr>
                        <a:buSzPts val="1900"/>
                        <a:buFont typeface="Arial"/>
                        <a:buNone/>
                      </a:pPr>
                      <a:r>
                        <a:rPr lang="en-US" sz="1900"/>
                        <a:t>Mô phỏng ảo để tối ưu hóa thiết kế, vận hành thử nghiệm</a:t>
                      </a:r>
                      <a:endParaRPr sz="1900">
                        <a:latin typeface="Arial"/>
                        <a:ea typeface="Arial"/>
                        <a:cs typeface="Arial"/>
                        <a:sym typeface="Arial"/>
                      </a:endParaRPr>
                    </a:p>
                  </a:txBody>
                  <a:tcPr marT="0" marB="0" marR="68575" marL="68575"/>
                </a:tc>
              </a:tr>
              <a:tr h="742650">
                <a:tc>
                  <a:txBody>
                    <a:bodyPr/>
                    <a:lstStyle/>
                    <a:p>
                      <a:pPr indent="0" lvl="0" marL="0" marR="0" rtl="0" algn="l">
                        <a:lnSpc>
                          <a:spcPct val="130000"/>
                        </a:lnSpc>
                        <a:spcBef>
                          <a:spcPts val="0"/>
                        </a:spcBef>
                        <a:spcAft>
                          <a:spcPts val="0"/>
                        </a:spcAft>
                        <a:buClr>
                          <a:schemeClr val="dk1"/>
                        </a:buClr>
                        <a:buSzPts val="1900"/>
                        <a:buFont typeface="Arial"/>
                        <a:buNone/>
                      </a:pPr>
                      <a:r>
                        <a:rPr lang="en-US" sz="1900"/>
                        <a:t>Big Data</a:t>
                      </a:r>
                      <a:endParaRPr sz="1900">
                        <a:latin typeface="Arial"/>
                        <a:ea typeface="Arial"/>
                        <a:cs typeface="Arial"/>
                        <a:sym typeface="Arial"/>
                      </a:endParaRPr>
                    </a:p>
                  </a:txBody>
                  <a:tcPr marT="0" marB="0" marR="68575" marL="68575"/>
                </a:tc>
                <a:tc>
                  <a:txBody>
                    <a:bodyPr/>
                    <a:lstStyle/>
                    <a:p>
                      <a:pPr indent="0" lvl="0" marL="0" marR="0" rtl="0" algn="l">
                        <a:lnSpc>
                          <a:spcPct val="130000"/>
                        </a:lnSpc>
                        <a:spcBef>
                          <a:spcPts val="0"/>
                        </a:spcBef>
                        <a:spcAft>
                          <a:spcPts val="0"/>
                        </a:spcAft>
                        <a:buClr>
                          <a:schemeClr val="dk1"/>
                        </a:buClr>
                        <a:buSzPts val="1900"/>
                        <a:buFont typeface="Arial"/>
                        <a:buNone/>
                      </a:pPr>
                      <a:r>
                        <a:rPr lang="en-US" sz="1900"/>
                        <a:t>Nền tảng phân tích dữ liệu (Hadoop, Azure, AWS, ...)</a:t>
                      </a:r>
                      <a:endParaRPr sz="1900">
                        <a:latin typeface="Arial"/>
                        <a:ea typeface="Arial"/>
                        <a:cs typeface="Arial"/>
                        <a:sym typeface="Arial"/>
                      </a:endParaRPr>
                    </a:p>
                  </a:txBody>
                  <a:tcPr marT="0" marB="0" marR="68575" marL="68575"/>
                </a:tc>
                <a:tc>
                  <a:txBody>
                    <a:bodyPr/>
                    <a:lstStyle/>
                    <a:p>
                      <a:pPr indent="0" lvl="0" marL="0" marR="0" rtl="0" algn="l">
                        <a:lnSpc>
                          <a:spcPct val="130000"/>
                        </a:lnSpc>
                        <a:spcBef>
                          <a:spcPts val="0"/>
                        </a:spcBef>
                        <a:spcAft>
                          <a:spcPts val="0"/>
                        </a:spcAft>
                        <a:buClr>
                          <a:schemeClr val="dk1"/>
                        </a:buClr>
                        <a:buSzPts val="1900"/>
                        <a:buFont typeface="Arial"/>
                        <a:buNone/>
                      </a:pPr>
                      <a:r>
                        <a:rPr lang="en-US" sz="1900"/>
                        <a:t>Phân tích dữ liệu vận hành, hỗ trợ ra quyết định và tối ưu bảo trì</a:t>
                      </a:r>
                      <a:endParaRPr sz="1900">
                        <a:latin typeface="Arial"/>
                        <a:ea typeface="Arial"/>
                        <a:cs typeface="Arial"/>
                        <a:sym typeface="Arial"/>
                      </a:endParaRPr>
                    </a:p>
                  </a:txBody>
                  <a:tcPr marT="0" marB="0" marR="68575" marL="68575"/>
                </a:tc>
              </a:tr>
              <a:tr h="742650">
                <a:tc>
                  <a:txBody>
                    <a:bodyPr/>
                    <a:lstStyle/>
                    <a:p>
                      <a:pPr indent="0" lvl="0" marL="0" marR="0" rtl="0" algn="l">
                        <a:lnSpc>
                          <a:spcPct val="130000"/>
                        </a:lnSpc>
                        <a:spcBef>
                          <a:spcPts val="0"/>
                        </a:spcBef>
                        <a:spcAft>
                          <a:spcPts val="0"/>
                        </a:spcAft>
                        <a:buClr>
                          <a:schemeClr val="dk1"/>
                        </a:buClr>
                        <a:buSzPts val="1900"/>
                        <a:buFont typeface="Arial"/>
                        <a:buNone/>
                      </a:pPr>
                      <a:r>
                        <a:rPr lang="en-US" sz="1900"/>
                        <a:t>Cảm biến thông minh (Nano)</a:t>
                      </a:r>
                      <a:endParaRPr sz="1900">
                        <a:latin typeface="Arial"/>
                        <a:ea typeface="Arial"/>
                        <a:cs typeface="Arial"/>
                        <a:sym typeface="Arial"/>
                      </a:endParaRPr>
                    </a:p>
                  </a:txBody>
                  <a:tcPr marT="0" marB="0" marR="68575" marL="68575"/>
                </a:tc>
                <a:tc>
                  <a:txBody>
                    <a:bodyPr/>
                    <a:lstStyle/>
                    <a:p>
                      <a:pPr indent="0" lvl="0" marL="0" marR="0" rtl="0" algn="l">
                        <a:lnSpc>
                          <a:spcPct val="130000"/>
                        </a:lnSpc>
                        <a:spcBef>
                          <a:spcPts val="0"/>
                        </a:spcBef>
                        <a:spcAft>
                          <a:spcPts val="0"/>
                        </a:spcAft>
                        <a:buClr>
                          <a:schemeClr val="dk1"/>
                        </a:buClr>
                        <a:buSzPts val="1900"/>
                        <a:buFont typeface="Arial"/>
                        <a:buNone/>
                      </a:pPr>
                      <a:r>
                        <a:rPr lang="en-US" sz="1900"/>
                        <a:t>Sensor tích hợp công nghệ nano hoặc AI</a:t>
                      </a:r>
                      <a:endParaRPr sz="1900">
                        <a:latin typeface="Arial"/>
                        <a:ea typeface="Arial"/>
                        <a:cs typeface="Arial"/>
                        <a:sym typeface="Arial"/>
                      </a:endParaRPr>
                    </a:p>
                  </a:txBody>
                  <a:tcPr marT="0" marB="0" marR="68575" marL="68575"/>
                </a:tc>
                <a:tc>
                  <a:txBody>
                    <a:bodyPr/>
                    <a:lstStyle/>
                    <a:p>
                      <a:pPr indent="0" lvl="0" marL="0" marR="0" rtl="0" algn="l">
                        <a:lnSpc>
                          <a:spcPct val="130000"/>
                        </a:lnSpc>
                        <a:spcBef>
                          <a:spcPts val="0"/>
                        </a:spcBef>
                        <a:spcAft>
                          <a:spcPts val="0"/>
                        </a:spcAft>
                        <a:buClr>
                          <a:schemeClr val="dk1"/>
                        </a:buClr>
                        <a:buSzPts val="1900"/>
                        <a:buFont typeface="Arial"/>
                        <a:buNone/>
                      </a:pPr>
                      <a:r>
                        <a:rPr lang="en-US" sz="1900"/>
                        <a:t>Phát hiện chính xác chất ô nhiễm, nâng cao chất lượng kiểm soát</a:t>
                      </a:r>
                      <a:endParaRPr sz="1900">
                        <a:latin typeface="Arial"/>
                        <a:ea typeface="Arial"/>
                        <a:cs typeface="Arial"/>
                        <a:sym typeface="Arial"/>
                      </a:endParaRPr>
                    </a:p>
                  </a:txBody>
                  <a:tcPr marT="0" marB="0" marR="68575" marL="68575"/>
                </a:tc>
              </a:tr>
            </a:tbl>
          </a:graphicData>
        </a:graphic>
      </p:graphicFrame>
      <p:sp>
        <p:nvSpPr>
          <p:cNvPr id="1459" name="Google Shape;1459;p120"/>
          <p:cNvSpPr txBox="1"/>
          <p:nvPr/>
        </p:nvSpPr>
        <p:spPr>
          <a:xfrm>
            <a:off x="131635" y="0"/>
            <a:ext cx="11928729"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rgbClr val="C00000"/>
                </a:solidFill>
                <a:latin typeface="Arial"/>
                <a:ea typeface="Arial"/>
                <a:cs typeface="Arial"/>
                <a:sym typeface="Arial"/>
              </a:rPr>
              <a:t>Ứng dụng tiềm năng của các CN thông minh phổ biến và CN dẫn dắt xu thế trong XLNT</a:t>
            </a:r>
            <a:endParaRPr b="1" sz="2200">
              <a:solidFill>
                <a:srgbClr val="C00000"/>
              </a:solidFill>
              <a:latin typeface="Arial"/>
              <a:ea typeface="Arial"/>
              <a:cs typeface="Arial"/>
              <a:sym typeface="Arial"/>
            </a:endParaRPr>
          </a:p>
        </p:txBody>
      </p:sp>
      <p:sp>
        <p:nvSpPr>
          <p:cNvPr id="1460" name="Google Shape;1460;p12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461" name="Google Shape;1461;p120"/>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6" name="Shape 1466"/>
        <p:cNvGrpSpPr/>
        <p:nvPr/>
      </p:nvGrpSpPr>
      <p:grpSpPr>
        <a:xfrm>
          <a:off x="0" y="0"/>
          <a:ext cx="0" cy="0"/>
          <a:chOff x="0" y="0"/>
          <a:chExt cx="0" cy="0"/>
        </a:xfrm>
      </p:grpSpPr>
      <p:sp>
        <p:nvSpPr>
          <p:cNvPr id="1467" name="Google Shape;1467;p121"/>
          <p:cNvSpPr txBox="1"/>
          <p:nvPr>
            <p:ph idx="1" type="body"/>
          </p:nvPr>
        </p:nvSpPr>
        <p:spPr>
          <a:xfrm>
            <a:off x="914400" y="1335025"/>
            <a:ext cx="10287000" cy="48372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CC0000"/>
              </a:buClr>
              <a:buSzPts val="2200"/>
              <a:buNone/>
            </a:pPr>
            <a:r>
              <a:rPr b="1" lang="en-US" sz="2200">
                <a:solidFill>
                  <a:srgbClr val="CC0000"/>
                </a:solidFill>
                <a:latin typeface="Arial"/>
                <a:ea typeface="Arial"/>
                <a:cs typeface="Arial"/>
                <a:sym typeface="Arial"/>
              </a:rPr>
              <a:t>Xu hướng thu hồi tài nguyên từ XLNTSH</a:t>
            </a:r>
            <a:r>
              <a:rPr b="1" lang="en-US" sz="2200">
                <a:latin typeface="Arial"/>
                <a:ea typeface="Arial"/>
                <a:cs typeface="Arial"/>
                <a:sym typeface="Arial"/>
              </a:rPr>
              <a:t> </a:t>
            </a:r>
            <a:endParaRPr b="1" sz="2200">
              <a:latin typeface="Arial"/>
              <a:ea typeface="Arial"/>
              <a:cs typeface="Arial"/>
              <a:sym typeface="Arial"/>
            </a:endParaRPr>
          </a:p>
          <a:p>
            <a:pPr indent="0" lvl="0" marL="0" rtl="0" algn="l">
              <a:lnSpc>
                <a:spcPct val="120000"/>
              </a:lnSpc>
              <a:spcBef>
                <a:spcPts val="600"/>
              </a:spcBef>
              <a:spcAft>
                <a:spcPts val="0"/>
              </a:spcAft>
              <a:buClr>
                <a:schemeClr val="dk1"/>
              </a:buClr>
              <a:buSzPts val="2200"/>
              <a:buNone/>
            </a:pPr>
            <a:r>
              <a:rPr b="1" lang="en-US" sz="2200">
                <a:latin typeface="Arial"/>
                <a:ea typeface="Arial"/>
                <a:cs typeface="Arial"/>
                <a:sym typeface="Arial"/>
              </a:rPr>
              <a:t>Nước tái sử dụng</a:t>
            </a:r>
            <a:endParaRPr sz="2200">
              <a:latin typeface="Arial"/>
              <a:ea typeface="Arial"/>
              <a:cs typeface="Arial"/>
              <a:sym typeface="Arial"/>
            </a:endParaRPr>
          </a:p>
          <a:p>
            <a:pPr indent="-127000" lvl="1" marL="274320" rtl="0" algn="l">
              <a:lnSpc>
                <a:spcPct val="120000"/>
              </a:lnSpc>
              <a:spcBef>
                <a:spcPts val="600"/>
              </a:spcBef>
              <a:spcAft>
                <a:spcPts val="0"/>
              </a:spcAft>
              <a:buClr>
                <a:schemeClr val="dk1"/>
              </a:buClr>
              <a:buSzPts val="2000"/>
              <a:buFont typeface="Arial"/>
              <a:buChar char="•"/>
            </a:pPr>
            <a:r>
              <a:rPr lang="en-US" sz="2000">
                <a:latin typeface="Arial"/>
                <a:ea typeface="Arial"/>
                <a:cs typeface="Arial"/>
                <a:sym typeface="Arial"/>
              </a:rPr>
              <a:t> Tưới cây, rửa đường, làm mát công nghiệp.</a:t>
            </a:r>
            <a:endParaRPr sz="2000">
              <a:latin typeface="Arial"/>
              <a:ea typeface="Arial"/>
              <a:cs typeface="Arial"/>
              <a:sym typeface="Arial"/>
            </a:endParaRPr>
          </a:p>
          <a:p>
            <a:pPr indent="0" lvl="0" marL="0" rtl="0" algn="l">
              <a:lnSpc>
                <a:spcPct val="120000"/>
              </a:lnSpc>
              <a:spcBef>
                <a:spcPts val="600"/>
              </a:spcBef>
              <a:spcAft>
                <a:spcPts val="0"/>
              </a:spcAft>
              <a:buClr>
                <a:schemeClr val="dk1"/>
              </a:buClr>
              <a:buSzPts val="2200"/>
              <a:buNone/>
            </a:pPr>
            <a:r>
              <a:rPr b="1" lang="en-US" sz="2200">
                <a:latin typeface="Arial"/>
                <a:ea typeface="Arial"/>
                <a:cs typeface="Arial"/>
                <a:sym typeface="Arial"/>
              </a:rPr>
              <a:t>Thu hồi dinh dưỡng</a:t>
            </a:r>
            <a:endParaRPr sz="2200">
              <a:latin typeface="Arial"/>
              <a:ea typeface="Arial"/>
              <a:cs typeface="Arial"/>
              <a:sym typeface="Arial"/>
            </a:endParaRPr>
          </a:p>
          <a:p>
            <a:pPr indent="-127000" lvl="1" marL="274320" rtl="0" algn="l">
              <a:lnSpc>
                <a:spcPct val="120000"/>
              </a:lnSpc>
              <a:spcBef>
                <a:spcPts val="600"/>
              </a:spcBef>
              <a:spcAft>
                <a:spcPts val="0"/>
              </a:spcAft>
              <a:buClr>
                <a:schemeClr val="dk1"/>
              </a:buClr>
              <a:buSzPts val="2000"/>
              <a:buFont typeface="Arial"/>
              <a:buChar char="•"/>
            </a:pPr>
            <a:r>
              <a:rPr lang="en-US" sz="2000">
                <a:latin typeface="Arial"/>
                <a:ea typeface="Arial"/>
                <a:cs typeface="Arial"/>
                <a:sym typeface="Arial"/>
              </a:rPr>
              <a:t> Nitơ &amp; Photpho → phân bón (struvite, vivianite).</a:t>
            </a:r>
            <a:endParaRPr/>
          </a:p>
          <a:p>
            <a:pPr indent="0" lvl="0" marL="0" rtl="0" algn="l">
              <a:lnSpc>
                <a:spcPct val="120000"/>
              </a:lnSpc>
              <a:spcBef>
                <a:spcPts val="600"/>
              </a:spcBef>
              <a:spcAft>
                <a:spcPts val="0"/>
              </a:spcAft>
              <a:buClr>
                <a:schemeClr val="dk1"/>
              </a:buClr>
              <a:buSzPts val="2200"/>
              <a:buNone/>
            </a:pPr>
            <a:r>
              <a:rPr b="1" lang="en-US" sz="2200">
                <a:latin typeface="Arial"/>
                <a:ea typeface="Arial"/>
                <a:cs typeface="Arial"/>
                <a:sym typeface="Arial"/>
              </a:rPr>
              <a:t>Năng lượng &amp; vật liệu</a:t>
            </a:r>
            <a:endParaRPr sz="2200">
              <a:latin typeface="Arial"/>
              <a:ea typeface="Arial"/>
              <a:cs typeface="Arial"/>
              <a:sym typeface="Arial"/>
            </a:endParaRPr>
          </a:p>
          <a:p>
            <a:pPr indent="-127000" lvl="1" marL="274320" rtl="0" algn="l">
              <a:lnSpc>
                <a:spcPct val="120000"/>
              </a:lnSpc>
              <a:spcBef>
                <a:spcPts val="600"/>
              </a:spcBef>
              <a:spcAft>
                <a:spcPts val="0"/>
              </a:spcAft>
              <a:buClr>
                <a:schemeClr val="dk1"/>
              </a:buClr>
              <a:buSzPts val="2000"/>
              <a:buFont typeface="Arial"/>
              <a:buChar char="•"/>
            </a:pPr>
            <a:r>
              <a:rPr lang="en-US" sz="2000">
                <a:latin typeface="Arial"/>
                <a:ea typeface="Arial"/>
                <a:cs typeface="Arial"/>
                <a:sym typeface="Arial"/>
              </a:rPr>
              <a:t> Khí sinh học (biogas), bùn → vật liệu xây dựng, compost.</a:t>
            </a:r>
            <a:endParaRPr/>
          </a:p>
          <a:p>
            <a:pPr indent="0" lvl="0" marL="0" rtl="0" algn="l">
              <a:lnSpc>
                <a:spcPct val="120000"/>
              </a:lnSpc>
              <a:spcBef>
                <a:spcPts val="600"/>
              </a:spcBef>
              <a:spcAft>
                <a:spcPts val="0"/>
              </a:spcAft>
              <a:buClr>
                <a:schemeClr val="dk1"/>
              </a:buClr>
              <a:buSzPts val="2200"/>
              <a:buNone/>
            </a:pPr>
            <a:r>
              <a:rPr b="1" lang="en-US" sz="2200">
                <a:latin typeface="Arial"/>
                <a:ea typeface="Arial"/>
                <a:cs typeface="Arial"/>
                <a:sym typeface="Arial"/>
              </a:rPr>
              <a:t>Mô hình tích hợp Anyang Saemul – Hàn Quốc</a:t>
            </a:r>
            <a:endParaRPr sz="2200">
              <a:latin typeface="Arial"/>
              <a:ea typeface="Arial"/>
              <a:cs typeface="Arial"/>
              <a:sym typeface="Arial"/>
            </a:endParaRPr>
          </a:p>
          <a:p>
            <a:pPr indent="-127000" lvl="1" marL="274320" rtl="0" algn="l">
              <a:lnSpc>
                <a:spcPct val="120000"/>
              </a:lnSpc>
              <a:spcBef>
                <a:spcPts val="600"/>
              </a:spcBef>
              <a:spcAft>
                <a:spcPts val="0"/>
              </a:spcAft>
              <a:buClr>
                <a:schemeClr val="dk1"/>
              </a:buClr>
              <a:buSzPts val="2000"/>
              <a:buFont typeface="Arial"/>
              <a:buChar char="•"/>
            </a:pPr>
            <a:r>
              <a:rPr lang="en-US" sz="2000">
                <a:latin typeface="Arial"/>
                <a:ea typeface="Arial"/>
                <a:cs typeface="Arial"/>
                <a:sym typeface="Arial"/>
              </a:rPr>
              <a:t> Nhà máy XLNT thành cơ sở năng lượng &amp; tài nguyên</a:t>
            </a:r>
            <a:endParaRPr b="1" sz="2200" cap="small">
              <a:latin typeface="Arial"/>
              <a:ea typeface="Arial"/>
              <a:cs typeface="Arial"/>
              <a:sym typeface="Arial"/>
            </a:endParaRPr>
          </a:p>
        </p:txBody>
      </p:sp>
      <p:sp>
        <p:nvSpPr>
          <p:cNvPr id="1468" name="Google Shape;1468;p121"/>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469" name="Google Shape;1469;p121"/>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470" name="Google Shape;1470;p121"/>
          <p:cNvSpPr txBox="1"/>
          <p:nvPr>
            <p:ph type="title"/>
          </p:nvPr>
        </p:nvSpPr>
        <p:spPr>
          <a:xfrm>
            <a:off x="800100" y="109725"/>
            <a:ext cx="11279400" cy="111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Font typeface="Arial"/>
              <a:buNone/>
            </a:pPr>
            <a:r>
              <a:rPr b="1" lang="en-US" sz="3000" cap="small"/>
              <a:t>5</a:t>
            </a:r>
            <a:r>
              <a:rPr b="1" lang="en-US" sz="3000" cap="small">
                <a:latin typeface="Arial"/>
                <a:ea typeface="Arial"/>
                <a:cs typeface="Arial"/>
                <a:sym typeface="Arial"/>
              </a:rPr>
              <a:t>.</a:t>
            </a:r>
            <a:r>
              <a:rPr b="1" lang="en-US" sz="3000" cap="small"/>
              <a:t>2. MỘT SỐ CÔNG NGHỆ XLNT TIÊN TIẾN TRONG XỬ LÝ NTSH VÀ XU HƯỚNG THU HỒI TÀI NGUYÊN TỪ XLNT</a:t>
            </a:r>
            <a:endParaRPr sz="3000"/>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5" name="Shape 1475"/>
        <p:cNvGrpSpPr/>
        <p:nvPr/>
      </p:nvGrpSpPr>
      <p:grpSpPr>
        <a:xfrm>
          <a:off x="0" y="0"/>
          <a:ext cx="0" cy="0"/>
          <a:chOff x="0" y="0"/>
          <a:chExt cx="0" cy="0"/>
        </a:xfrm>
      </p:grpSpPr>
      <p:pic>
        <p:nvPicPr>
          <p:cNvPr descr="A diagram of a factory&#10;&#10;AI-generated content may be incorrect." id="1476" name="Google Shape;1476;p122"/>
          <p:cNvPicPr preferRelativeResize="0"/>
          <p:nvPr/>
        </p:nvPicPr>
        <p:blipFill rotWithShape="1">
          <a:blip r:embed="rId3">
            <a:alphaModFix/>
          </a:blip>
          <a:srcRect b="0" l="0" r="0" t="0"/>
          <a:stretch/>
        </p:blipFill>
        <p:spPr>
          <a:xfrm>
            <a:off x="2697266" y="1449150"/>
            <a:ext cx="6507037" cy="4070355"/>
          </a:xfrm>
          <a:prstGeom prst="rect">
            <a:avLst/>
          </a:prstGeom>
          <a:noFill/>
          <a:ln>
            <a:noFill/>
          </a:ln>
        </p:spPr>
      </p:pic>
      <p:sp>
        <p:nvSpPr>
          <p:cNvPr id="1477" name="Google Shape;1477;p122"/>
          <p:cNvSpPr txBox="1"/>
          <p:nvPr/>
        </p:nvSpPr>
        <p:spPr>
          <a:xfrm>
            <a:off x="2253178" y="5782888"/>
            <a:ext cx="73953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200">
                <a:solidFill>
                  <a:schemeClr val="dk1"/>
                </a:solidFill>
                <a:latin typeface="Arial"/>
                <a:ea typeface="Arial"/>
                <a:cs typeface="Arial"/>
                <a:sym typeface="Arial"/>
              </a:rPr>
              <a:t>Mô hình xử lý kết hợp chất thải, thu hồi tài nguyên</a:t>
            </a:r>
            <a:br>
              <a:rPr lang="en-US" sz="2200">
                <a:solidFill>
                  <a:schemeClr val="dk1"/>
                </a:solidFill>
                <a:latin typeface="Arial"/>
                <a:ea typeface="Arial"/>
                <a:cs typeface="Arial"/>
                <a:sym typeface="Arial"/>
              </a:rPr>
            </a:br>
            <a:r>
              <a:rPr lang="en-US" sz="2200">
                <a:solidFill>
                  <a:schemeClr val="dk1"/>
                </a:solidFill>
                <a:latin typeface="Arial"/>
                <a:ea typeface="Arial"/>
                <a:cs typeface="Arial"/>
                <a:sym typeface="Arial"/>
              </a:rPr>
              <a:t>cho khu đô thị, công nghiệp </a:t>
            </a:r>
            <a:endParaRPr sz="2200">
              <a:solidFill>
                <a:schemeClr val="dk1"/>
              </a:solidFill>
              <a:latin typeface="Arial"/>
              <a:ea typeface="Arial"/>
              <a:cs typeface="Arial"/>
              <a:sym typeface="Arial"/>
            </a:endParaRPr>
          </a:p>
        </p:txBody>
      </p:sp>
      <p:sp>
        <p:nvSpPr>
          <p:cNvPr id="1478" name="Google Shape;1478;p122"/>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479" name="Google Shape;1479;p122"/>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480" name="Google Shape;1480;p122"/>
          <p:cNvSpPr txBox="1"/>
          <p:nvPr>
            <p:ph type="title"/>
          </p:nvPr>
        </p:nvSpPr>
        <p:spPr>
          <a:xfrm>
            <a:off x="800100" y="109725"/>
            <a:ext cx="11279400" cy="111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Font typeface="Arial"/>
              <a:buNone/>
            </a:pPr>
            <a:r>
              <a:rPr b="1" lang="en-US" sz="3000" cap="small"/>
              <a:t>5</a:t>
            </a:r>
            <a:r>
              <a:rPr b="1" lang="en-US" sz="3000" cap="small">
                <a:latin typeface="Arial"/>
                <a:ea typeface="Arial"/>
                <a:cs typeface="Arial"/>
                <a:sym typeface="Arial"/>
              </a:rPr>
              <a:t>.</a:t>
            </a:r>
            <a:r>
              <a:rPr b="1" lang="en-US" sz="3000" cap="small"/>
              <a:t>2. MỘT SỐ CÔNG NGHỆ XLNT TIÊN TIẾN TRONG XỬ LÝ NTSH VÀ XU HƯỚNG THU HỒI TÀI NGUYÊN TỪ XLNT</a:t>
            </a:r>
            <a:endParaRPr sz="3000"/>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4" name="Shape 1484"/>
        <p:cNvGrpSpPr/>
        <p:nvPr/>
      </p:nvGrpSpPr>
      <p:grpSpPr>
        <a:xfrm>
          <a:off x="0" y="0"/>
          <a:ext cx="0" cy="0"/>
          <a:chOff x="0" y="0"/>
          <a:chExt cx="0" cy="0"/>
        </a:xfrm>
      </p:grpSpPr>
      <p:sp>
        <p:nvSpPr>
          <p:cNvPr id="1485" name="Google Shape;1485;p123"/>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descr="Hình nền Powerpoint cảm ơn cuối slide đẹp mắt" id="1486" name="Google Shape;1486;p123"/>
          <p:cNvPicPr preferRelativeResize="0"/>
          <p:nvPr/>
        </p:nvPicPr>
        <p:blipFill rotWithShape="1">
          <a:blip r:embed="rId3">
            <a:alphaModFix/>
          </a:blip>
          <a:srcRect b="0" l="0" r="0" t="0"/>
          <a:stretch/>
        </p:blipFill>
        <p:spPr>
          <a:xfrm>
            <a:off x="0" y="0"/>
            <a:ext cx="12192000" cy="6858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2"/>
          <p:cNvSpPr txBox="1"/>
          <p:nvPr>
            <p:ph idx="1" type="body"/>
          </p:nvPr>
        </p:nvSpPr>
        <p:spPr>
          <a:xfrm>
            <a:off x="422532" y="1064305"/>
            <a:ext cx="11481000" cy="5661300"/>
          </a:xfrm>
          <a:prstGeom prst="rect">
            <a:avLst/>
          </a:prstGeom>
          <a:noFill/>
          <a:ln>
            <a:noFill/>
          </a:ln>
        </p:spPr>
        <p:txBody>
          <a:bodyPr anchorCtr="0" anchor="t" bIns="45700" lIns="91425" spcFirstLastPara="1" rIns="91425" wrap="square" tIns="45700">
            <a:normAutofit fontScale="92500"/>
          </a:bodyPr>
          <a:lstStyle/>
          <a:p>
            <a:pPr indent="-182880" lvl="0" marL="182880" rtl="0" algn="l">
              <a:lnSpc>
                <a:spcPct val="140000"/>
              </a:lnSpc>
              <a:spcBef>
                <a:spcPts val="0"/>
              </a:spcBef>
              <a:spcAft>
                <a:spcPts val="0"/>
              </a:spcAft>
              <a:buSzPct val="85000"/>
              <a:buNone/>
            </a:pPr>
            <a:r>
              <a:rPr b="1" lang="en-US" sz="2400">
                <a:latin typeface="Arial"/>
                <a:ea typeface="Arial"/>
                <a:cs typeface="Arial"/>
                <a:sym typeface="Arial"/>
              </a:rPr>
              <a:t>(5) Muối vô cơ hòa tan</a:t>
            </a:r>
            <a:endParaRPr/>
          </a:p>
          <a:p>
            <a:pPr indent="-182880" lvl="1" marL="457200" rtl="0" algn="l">
              <a:lnSpc>
                <a:spcPct val="140000"/>
              </a:lnSpc>
              <a:spcBef>
                <a:spcPts val="600"/>
              </a:spcBef>
              <a:spcAft>
                <a:spcPts val="0"/>
              </a:spcAft>
              <a:buSzPct val="85000"/>
              <a:buChar char="▪"/>
            </a:pPr>
            <a:r>
              <a:rPr lang="en-US" sz="2200">
                <a:latin typeface="Arial"/>
                <a:ea typeface="Arial"/>
                <a:cs typeface="Arial"/>
                <a:sym typeface="Arial"/>
              </a:rPr>
              <a:t>Các muối bị hòa tan trong nước được biểu thị dưới dạng TDS.  </a:t>
            </a:r>
            <a:endParaRPr/>
          </a:p>
          <a:p>
            <a:pPr indent="-182880" lvl="1" marL="457200" rtl="0" algn="l">
              <a:lnSpc>
                <a:spcPct val="140000"/>
              </a:lnSpc>
              <a:spcBef>
                <a:spcPts val="600"/>
              </a:spcBef>
              <a:spcAft>
                <a:spcPts val="0"/>
              </a:spcAft>
              <a:buSzPct val="85000"/>
              <a:buChar char="▪"/>
            </a:pPr>
            <a:r>
              <a:rPr lang="en-US" sz="2200">
                <a:latin typeface="Arial"/>
                <a:ea typeface="Arial"/>
                <a:cs typeface="Arial"/>
                <a:sym typeface="Arial"/>
              </a:rPr>
              <a:t>Giá trị tiêu chuẩn TDS tùy thuộc vào mục đích sử dụng</a:t>
            </a:r>
            <a:endParaRPr sz="2200">
              <a:latin typeface="Arial"/>
              <a:ea typeface="Arial"/>
              <a:cs typeface="Arial"/>
              <a:sym typeface="Arial"/>
            </a:endParaRPr>
          </a:p>
          <a:p>
            <a:pPr indent="-182880" lvl="1" marL="457200" rtl="0" algn="l">
              <a:lnSpc>
                <a:spcPct val="140000"/>
              </a:lnSpc>
              <a:spcBef>
                <a:spcPts val="600"/>
              </a:spcBef>
              <a:spcAft>
                <a:spcPts val="0"/>
              </a:spcAft>
              <a:buSzPct val="85000"/>
              <a:buChar char="▪"/>
            </a:pPr>
            <a:r>
              <a:rPr lang="en-US" sz="2200">
                <a:latin typeface="Arial"/>
                <a:ea typeface="Arial"/>
                <a:cs typeface="Arial"/>
                <a:sym typeface="Arial"/>
              </a:rPr>
              <a:t>Đất trồng trọt bị mặn hóa tại các vùng khô hạn do nước tưới bốc hơi làm tăng TDS cho đất.</a:t>
            </a:r>
            <a:endParaRPr sz="2200">
              <a:latin typeface="Arial"/>
              <a:ea typeface="Arial"/>
              <a:cs typeface="Arial"/>
              <a:sym typeface="Arial"/>
            </a:endParaRPr>
          </a:p>
          <a:p>
            <a:pPr indent="-182880" lvl="0" marL="182880" rtl="0" algn="l">
              <a:lnSpc>
                <a:spcPct val="140000"/>
              </a:lnSpc>
              <a:spcBef>
                <a:spcPts val="1500"/>
              </a:spcBef>
              <a:spcAft>
                <a:spcPts val="0"/>
              </a:spcAft>
              <a:buSzPct val="85000"/>
              <a:buNone/>
            </a:pPr>
            <a:r>
              <a:rPr b="1" lang="en-US" sz="2400">
                <a:latin typeface="Arial"/>
                <a:ea typeface="Arial"/>
                <a:cs typeface="Arial"/>
                <a:sym typeface="Arial"/>
              </a:rPr>
              <a:t>(6) Kim loại nặng</a:t>
            </a:r>
            <a:endParaRPr b="1" sz="2400">
              <a:latin typeface="Arial"/>
              <a:ea typeface="Arial"/>
              <a:cs typeface="Arial"/>
              <a:sym typeface="Arial"/>
            </a:endParaRPr>
          </a:p>
          <a:p>
            <a:pPr indent="-182880" lvl="1" marL="457200" rtl="0" algn="l">
              <a:lnSpc>
                <a:spcPct val="140000"/>
              </a:lnSpc>
              <a:spcBef>
                <a:spcPts val="600"/>
              </a:spcBef>
              <a:spcAft>
                <a:spcPts val="0"/>
              </a:spcAft>
              <a:buSzPct val="85000"/>
              <a:buChar char="▪"/>
            </a:pPr>
            <a:r>
              <a:rPr lang="en-US" sz="2200">
                <a:latin typeface="Arial"/>
                <a:ea typeface="Arial"/>
                <a:cs typeface="Arial"/>
                <a:sym typeface="Arial"/>
              </a:rPr>
              <a:t>KL nặng là kim loại có tỷ trọng lớn hơn khoảng 4-5. </a:t>
            </a:r>
            <a:endParaRPr/>
          </a:p>
          <a:p>
            <a:pPr indent="-182880" lvl="1" marL="457200" rtl="0" algn="l">
              <a:lnSpc>
                <a:spcPct val="140000"/>
              </a:lnSpc>
              <a:spcBef>
                <a:spcPts val="600"/>
              </a:spcBef>
              <a:spcAft>
                <a:spcPts val="0"/>
              </a:spcAft>
              <a:buSzPct val="85000"/>
              <a:buChar char="▪"/>
            </a:pPr>
            <a:r>
              <a:rPr lang="en-US" sz="2200">
                <a:latin typeface="Arial"/>
                <a:ea typeface="Arial"/>
                <a:cs typeface="Arial"/>
                <a:sym typeface="Arial"/>
              </a:rPr>
              <a:t>Kim loại có độc tính cao đối với con người: As, Hg, Cd, Cu, Pb, Ni, Se, Sr, Th, Sn, Ti, Zn. </a:t>
            </a:r>
            <a:endParaRPr/>
          </a:p>
          <a:p>
            <a:pPr indent="-182880" lvl="1" marL="457200" rtl="0" algn="l">
              <a:lnSpc>
                <a:spcPct val="140000"/>
              </a:lnSpc>
              <a:spcBef>
                <a:spcPts val="600"/>
              </a:spcBef>
              <a:spcAft>
                <a:spcPts val="0"/>
              </a:spcAft>
              <a:buSzPct val="85000"/>
              <a:buChar char="▪"/>
            </a:pPr>
            <a:r>
              <a:rPr lang="en-US" sz="2200">
                <a:latin typeface="Arial"/>
                <a:ea typeface="Arial"/>
                <a:cs typeface="Arial"/>
                <a:sym typeface="Arial"/>
              </a:rPr>
              <a:t>Dạng tồn tại trong nước : </a:t>
            </a:r>
            <a:endParaRPr/>
          </a:p>
          <a:p>
            <a:pPr indent="-182879" lvl="3" marL="798195" rtl="0" algn="l">
              <a:lnSpc>
                <a:spcPct val="140000"/>
              </a:lnSpc>
              <a:spcBef>
                <a:spcPts val="600"/>
              </a:spcBef>
              <a:spcAft>
                <a:spcPts val="0"/>
              </a:spcAft>
              <a:buSzPct val="85000"/>
              <a:buChar char="▪"/>
            </a:pPr>
            <a:r>
              <a:rPr lang="en-US" sz="2200">
                <a:latin typeface="Arial"/>
                <a:ea typeface="Arial"/>
                <a:cs typeface="Arial"/>
                <a:sym typeface="Arial"/>
              </a:rPr>
              <a:t>dạng muối hoà tan vào nước</a:t>
            </a:r>
            <a:endParaRPr sz="2200">
              <a:latin typeface="Arial"/>
              <a:ea typeface="Arial"/>
              <a:cs typeface="Arial"/>
              <a:sym typeface="Arial"/>
            </a:endParaRPr>
          </a:p>
          <a:p>
            <a:pPr indent="-182879" lvl="3" marL="798195" rtl="0" algn="l">
              <a:lnSpc>
                <a:spcPct val="130000"/>
              </a:lnSpc>
              <a:spcBef>
                <a:spcPts val="600"/>
              </a:spcBef>
              <a:spcAft>
                <a:spcPts val="0"/>
              </a:spcAft>
              <a:buSzPct val="85000"/>
              <a:buChar char="▪"/>
            </a:pPr>
            <a:r>
              <a:rPr lang="en-US" sz="2200">
                <a:latin typeface="Arial"/>
                <a:ea typeface="Arial"/>
                <a:cs typeface="Arial"/>
                <a:sym typeface="Arial"/>
              </a:rPr>
              <a:t>dạng phức</a:t>
            </a:r>
            <a:endParaRPr sz="2200">
              <a:latin typeface="Arial"/>
              <a:ea typeface="Arial"/>
              <a:cs typeface="Arial"/>
              <a:sym typeface="Arial"/>
            </a:endParaRPr>
          </a:p>
          <a:p>
            <a:pPr indent="-73040" lvl="1" marL="457200" rtl="0" algn="l">
              <a:lnSpc>
                <a:spcPct val="140000"/>
              </a:lnSpc>
              <a:spcBef>
                <a:spcPts val="600"/>
              </a:spcBef>
              <a:spcAft>
                <a:spcPts val="0"/>
              </a:spcAft>
              <a:buSzPct val="85000"/>
              <a:buNone/>
            </a:pPr>
            <a:r>
              <a:t/>
            </a:r>
            <a:endParaRPr sz="2200">
              <a:latin typeface="Arial"/>
              <a:ea typeface="Arial"/>
              <a:cs typeface="Arial"/>
              <a:sym typeface="Arial"/>
            </a:endParaRPr>
          </a:p>
          <a:p>
            <a:pPr indent="0" lvl="0" marL="0" rtl="0" algn="l">
              <a:lnSpc>
                <a:spcPct val="130000"/>
              </a:lnSpc>
              <a:spcBef>
                <a:spcPts val="600"/>
              </a:spcBef>
              <a:spcAft>
                <a:spcPts val="0"/>
              </a:spcAft>
              <a:buSzPct val="85000"/>
              <a:buNone/>
            </a:pPr>
            <a:r>
              <a:t/>
            </a:r>
            <a:endParaRPr sz="2800">
              <a:solidFill>
                <a:srgbClr val="216521"/>
              </a:solidFill>
              <a:latin typeface="Arial"/>
              <a:ea typeface="Arial"/>
              <a:cs typeface="Arial"/>
              <a:sym typeface="Arial"/>
            </a:endParaRPr>
          </a:p>
          <a:p>
            <a:pPr indent="-43084" lvl="0" marL="182880" rtl="0" algn="l">
              <a:lnSpc>
                <a:spcPct val="130000"/>
              </a:lnSpc>
              <a:spcBef>
                <a:spcPts val="600"/>
              </a:spcBef>
              <a:spcAft>
                <a:spcPts val="0"/>
              </a:spcAft>
              <a:buSzPct val="85000"/>
              <a:buNone/>
            </a:pPr>
            <a:r>
              <a:t/>
            </a:r>
            <a:endParaRPr sz="2800">
              <a:latin typeface="Arial"/>
              <a:ea typeface="Arial"/>
              <a:cs typeface="Arial"/>
              <a:sym typeface="Arial"/>
            </a:endParaRPr>
          </a:p>
        </p:txBody>
      </p:sp>
      <p:sp>
        <p:nvSpPr>
          <p:cNvPr id="284" name="Google Shape;284;p12"/>
          <p:cNvSpPr/>
          <p:nvPr/>
        </p:nvSpPr>
        <p:spPr>
          <a:xfrm>
            <a:off x="6541023" y="5227717"/>
            <a:ext cx="3048000" cy="1335687"/>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i="1" lang="en-US" sz="2000">
                <a:solidFill>
                  <a:schemeClr val="dk1"/>
                </a:solidFill>
                <a:latin typeface="Arial"/>
                <a:ea typeface="Arial"/>
                <a:cs typeface="Arial"/>
                <a:sym typeface="Arial"/>
              </a:rPr>
              <a:t>đi vào cơ thể con người trực tiếp hoặc gián tiếp qua chuỗi thức ăn.</a:t>
            </a:r>
            <a:endParaRPr/>
          </a:p>
        </p:txBody>
      </p:sp>
      <p:sp>
        <p:nvSpPr>
          <p:cNvPr id="285" name="Google Shape;285;p12"/>
          <p:cNvSpPr/>
          <p:nvPr/>
        </p:nvSpPr>
        <p:spPr>
          <a:xfrm>
            <a:off x="5046059" y="5400260"/>
            <a:ext cx="228600" cy="990600"/>
          </a:xfrm>
          <a:prstGeom prst="rightBrace">
            <a:avLst>
              <a:gd fmla="val 8333" name="adj1"/>
              <a:gd fmla="val 50000" name="adj2"/>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86" name="Google Shape;286;p12"/>
          <p:cNvSpPr/>
          <p:nvPr/>
        </p:nvSpPr>
        <p:spPr>
          <a:xfrm>
            <a:off x="5474357" y="5599958"/>
            <a:ext cx="1066800" cy="533400"/>
          </a:xfrm>
          <a:prstGeom prst="stripedRightArrow">
            <a:avLst>
              <a:gd fmla="val 50000" name="adj1"/>
              <a:gd fmla="val 50000" name="adj2"/>
            </a:avLst>
          </a:prstGeom>
          <a:solidFill>
            <a:schemeClr val="accent1"/>
          </a:solidFill>
          <a:ln cap="flat" cmpd="sng" w="12700">
            <a:solidFill>
              <a:srgbClr val="9934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 name="Google Shape;287;p12"/>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88" name="Google Shape;288;p12"/>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289" name="Google Shape;289;p12"/>
          <p:cNvSpPr txBox="1"/>
          <p:nvPr>
            <p:ph type="title"/>
          </p:nvPr>
        </p:nvSpPr>
        <p:spPr>
          <a:xfrm>
            <a:off x="112426" y="76708"/>
            <a:ext cx="11967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200"/>
              <a:buFont typeface="Arial"/>
              <a:buNone/>
            </a:pPr>
            <a:r>
              <a:rPr b="1" lang="en-US" sz="3000" cap="small"/>
              <a:t>1.1. Ô NHIỄM MÔI TRƯỜNG NƯỚC – </a:t>
            </a:r>
            <a:r>
              <a:rPr b="1" lang="en-US" sz="3000" cap="none"/>
              <a:t>Các tác nhân gây ô nhiễm</a:t>
            </a:r>
            <a:endParaRPr b="1" sz="3000" cap="none"/>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3"/>
          <p:cNvSpPr txBox="1"/>
          <p:nvPr>
            <p:ph idx="1" type="body"/>
          </p:nvPr>
        </p:nvSpPr>
        <p:spPr>
          <a:xfrm>
            <a:off x="422532" y="1064305"/>
            <a:ext cx="11481000" cy="5661300"/>
          </a:xfrm>
          <a:prstGeom prst="rect">
            <a:avLst/>
          </a:prstGeom>
          <a:noFill/>
          <a:ln>
            <a:noFill/>
          </a:ln>
        </p:spPr>
        <p:txBody>
          <a:bodyPr anchorCtr="0" anchor="t" bIns="45700" lIns="91425" spcFirstLastPara="1" rIns="91425" wrap="square" tIns="45700">
            <a:normAutofit/>
          </a:bodyPr>
          <a:lstStyle/>
          <a:p>
            <a:pPr indent="-182880" lvl="0" marL="182880" rtl="0" algn="l">
              <a:lnSpc>
                <a:spcPct val="140000"/>
              </a:lnSpc>
              <a:spcBef>
                <a:spcPts val="0"/>
              </a:spcBef>
              <a:spcAft>
                <a:spcPts val="0"/>
              </a:spcAft>
              <a:buSzPts val="2040"/>
              <a:buNone/>
            </a:pPr>
            <a:r>
              <a:rPr b="1" lang="en-US" sz="2400">
                <a:latin typeface="Arial"/>
                <a:ea typeface="Arial"/>
                <a:cs typeface="Arial"/>
                <a:sym typeface="Arial"/>
              </a:rPr>
              <a:t>(7) Hợp chất hữu cơ - </a:t>
            </a:r>
            <a:r>
              <a:rPr b="1" lang="en-US" sz="2400">
                <a:solidFill>
                  <a:srgbClr val="000000"/>
                </a:solidFill>
              </a:rPr>
              <a:t>Hóa chất bảo vệ thực vật:</a:t>
            </a:r>
            <a:endParaRPr/>
          </a:p>
          <a:p>
            <a:pPr indent="-182880" lvl="1" marL="457200" rtl="0" algn="just">
              <a:lnSpc>
                <a:spcPct val="120000"/>
              </a:lnSpc>
              <a:spcBef>
                <a:spcPts val="1500"/>
              </a:spcBef>
              <a:spcAft>
                <a:spcPts val="0"/>
              </a:spcAft>
              <a:buSzPts val="1530"/>
              <a:buChar char="▪"/>
            </a:pPr>
            <a:r>
              <a:rPr lang="en-US">
                <a:solidFill>
                  <a:srgbClr val="000000"/>
                </a:solidFill>
              </a:rPr>
              <a:t>Gồm hơn 10.000 chất khác nhau: thuốc trừ sâu, thuốc diệt cỏ, thuốc diệt nấm mốc, thuốc trừ côn trùng, thuốc diệt loài gặm nhấm.</a:t>
            </a:r>
            <a:endParaRPr/>
          </a:p>
          <a:p>
            <a:pPr indent="-182880" lvl="1" marL="457200" rtl="0" algn="just">
              <a:lnSpc>
                <a:spcPct val="120000"/>
              </a:lnSpc>
              <a:spcBef>
                <a:spcPts val="1500"/>
              </a:spcBef>
              <a:spcAft>
                <a:spcPts val="0"/>
              </a:spcAft>
              <a:buSzPts val="1530"/>
              <a:buChar char="▪"/>
            </a:pPr>
            <a:r>
              <a:rPr lang="en-US">
                <a:solidFill>
                  <a:srgbClr val="000000"/>
                </a:solidFill>
              </a:rPr>
              <a:t>0.1% tổng các chất bảo vệ thực vật có tác dụng độc hại với người và vật nuôi.</a:t>
            </a:r>
            <a:endParaRPr/>
          </a:p>
          <a:p>
            <a:pPr indent="-182880" lvl="1" marL="457200" rtl="0" algn="just">
              <a:lnSpc>
                <a:spcPct val="120000"/>
              </a:lnSpc>
              <a:spcBef>
                <a:spcPts val="960"/>
              </a:spcBef>
              <a:spcAft>
                <a:spcPts val="0"/>
              </a:spcAft>
              <a:buSzPts val="1530"/>
              <a:buChar char="▪"/>
            </a:pPr>
            <a:r>
              <a:rPr lang="en-US">
                <a:solidFill>
                  <a:srgbClr val="000000"/>
                </a:solidFill>
              </a:rPr>
              <a:t>Phân loại các loại thuốc BVTV theo quan điểm hóa học:</a:t>
            </a:r>
            <a:endParaRPr/>
          </a:p>
          <a:p>
            <a:pPr indent="-182879" lvl="2" marL="731520" rtl="0" algn="just">
              <a:lnSpc>
                <a:spcPct val="120000"/>
              </a:lnSpc>
              <a:spcBef>
                <a:spcPts val="960"/>
              </a:spcBef>
              <a:spcAft>
                <a:spcPts val="0"/>
              </a:spcAft>
              <a:buSzPts val="1530"/>
              <a:buChar char="▪"/>
            </a:pPr>
            <a:r>
              <a:rPr lang="en-US" sz="1800">
                <a:solidFill>
                  <a:srgbClr val="000000"/>
                </a:solidFill>
              </a:rPr>
              <a:t>Các hợp chất hữu cơ halogen</a:t>
            </a:r>
            <a:endParaRPr/>
          </a:p>
          <a:p>
            <a:pPr indent="-182879" lvl="2" marL="731520" rtl="0" algn="just">
              <a:lnSpc>
                <a:spcPct val="120000"/>
              </a:lnSpc>
              <a:spcBef>
                <a:spcPts val="960"/>
              </a:spcBef>
              <a:spcAft>
                <a:spcPts val="0"/>
              </a:spcAft>
              <a:buSzPts val="1530"/>
              <a:buChar char="▪"/>
            </a:pPr>
            <a:r>
              <a:rPr lang="en-US" sz="1800">
                <a:solidFill>
                  <a:srgbClr val="000000"/>
                </a:solidFill>
              </a:rPr>
              <a:t>Các hợp chất hữu cơ photpho</a:t>
            </a:r>
            <a:endParaRPr/>
          </a:p>
          <a:p>
            <a:pPr indent="-182879" lvl="2" marL="731520" rtl="0" algn="just">
              <a:lnSpc>
                <a:spcPct val="120000"/>
              </a:lnSpc>
              <a:spcBef>
                <a:spcPts val="960"/>
              </a:spcBef>
              <a:spcAft>
                <a:spcPts val="0"/>
              </a:spcAft>
              <a:buSzPts val="1530"/>
              <a:buChar char="▪"/>
            </a:pPr>
            <a:r>
              <a:rPr lang="en-US" sz="1800">
                <a:solidFill>
                  <a:srgbClr val="000000"/>
                </a:solidFill>
              </a:rPr>
              <a:t>Các cacbamat (loại ít độc đối với động vật có vú)</a:t>
            </a:r>
            <a:endParaRPr/>
          </a:p>
          <a:p>
            <a:pPr indent="-182879" lvl="2" marL="731520" rtl="0" algn="just">
              <a:lnSpc>
                <a:spcPct val="120000"/>
              </a:lnSpc>
              <a:spcBef>
                <a:spcPts val="960"/>
              </a:spcBef>
              <a:spcAft>
                <a:spcPts val="0"/>
              </a:spcAft>
              <a:buSzPts val="1530"/>
              <a:buChar char="▪"/>
            </a:pPr>
            <a:r>
              <a:rPr lang="en-US" sz="1800">
                <a:solidFill>
                  <a:srgbClr val="000000"/>
                </a:solidFill>
              </a:rPr>
              <a:t>Các clorophenoxyaxit (thuốc diệt cỏ)</a:t>
            </a:r>
            <a:endParaRPr sz="2400">
              <a:solidFill>
                <a:srgbClr val="000000"/>
              </a:solidFill>
              <a:latin typeface="Arial"/>
              <a:ea typeface="Arial"/>
              <a:cs typeface="Arial"/>
              <a:sym typeface="Arial"/>
            </a:endParaRPr>
          </a:p>
          <a:p>
            <a:pPr indent="-64134" lvl="1" marL="457200" rtl="0" algn="l">
              <a:lnSpc>
                <a:spcPct val="140000"/>
              </a:lnSpc>
              <a:spcBef>
                <a:spcPts val="600"/>
              </a:spcBef>
              <a:spcAft>
                <a:spcPts val="0"/>
              </a:spcAft>
              <a:buSzPts val="1870"/>
              <a:buNone/>
            </a:pPr>
            <a:r>
              <a:t/>
            </a:r>
            <a:endParaRPr sz="2200">
              <a:latin typeface="Arial"/>
              <a:ea typeface="Arial"/>
              <a:cs typeface="Arial"/>
              <a:sym typeface="Arial"/>
            </a:endParaRPr>
          </a:p>
          <a:p>
            <a:pPr indent="-31750" lvl="0" marL="182880" rtl="0" algn="l">
              <a:lnSpc>
                <a:spcPct val="130000"/>
              </a:lnSpc>
              <a:spcBef>
                <a:spcPts val="600"/>
              </a:spcBef>
              <a:spcAft>
                <a:spcPts val="0"/>
              </a:spcAft>
              <a:buSzPts val="2380"/>
              <a:buNone/>
            </a:pPr>
            <a:r>
              <a:t/>
            </a:r>
            <a:endParaRPr sz="2800">
              <a:solidFill>
                <a:srgbClr val="216521"/>
              </a:solidFill>
              <a:latin typeface="Arial"/>
              <a:ea typeface="Arial"/>
              <a:cs typeface="Arial"/>
              <a:sym typeface="Arial"/>
            </a:endParaRPr>
          </a:p>
          <a:p>
            <a:pPr indent="-31750" lvl="0" marL="182880" rtl="0" algn="l">
              <a:lnSpc>
                <a:spcPct val="130000"/>
              </a:lnSpc>
              <a:spcBef>
                <a:spcPts val="600"/>
              </a:spcBef>
              <a:spcAft>
                <a:spcPts val="0"/>
              </a:spcAft>
              <a:buSzPts val="2380"/>
              <a:buNone/>
            </a:pPr>
            <a:r>
              <a:t/>
            </a:r>
            <a:endParaRPr sz="2800">
              <a:latin typeface="Arial"/>
              <a:ea typeface="Arial"/>
              <a:cs typeface="Arial"/>
              <a:sym typeface="Arial"/>
            </a:endParaRPr>
          </a:p>
        </p:txBody>
      </p:sp>
      <p:sp>
        <p:nvSpPr>
          <p:cNvPr id="296" name="Google Shape;296;p13"/>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97" name="Google Shape;297;p13"/>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298" name="Google Shape;298;p13"/>
          <p:cNvSpPr txBox="1"/>
          <p:nvPr>
            <p:ph type="title"/>
          </p:nvPr>
        </p:nvSpPr>
        <p:spPr>
          <a:xfrm>
            <a:off x="112426" y="76708"/>
            <a:ext cx="11967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200"/>
              <a:buFont typeface="Arial"/>
              <a:buNone/>
            </a:pPr>
            <a:r>
              <a:rPr b="1" lang="en-US" sz="3000" cap="small"/>
              <a:t>1.1. Ô NHIỄM MÔI TRƯỜNG NƯỚC – </a:t>
            </a:r>
            <a:r>
              <a:rPr b="1" lang="en-US" sz="3000" cap="none"/>
              <a:t>Các tác nhân gây ô nhiễm</a:t>
            </a:r>
            <a:endParaRPr b="1" sz="3000" cap="none"/>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4"/>
          <p:cNvSpPr txBox="1"/>
          <p:nvPr>
            <p:ph idx="1" type="body"/>
          </p:nvPr>
        </p:nvSpPr>
        <p:spPr>
          <a:xfrm>
            <a:off x="422532" y="1064305"/>
            <a:ext cx="11481000" cy="5661300"/>
          </a:xfrm>
          <a:prstGeom prst="rect">
            <a:avLst/>
          </a:prstGeom>
          <a:noFill/>
          <a:ln>
            <a:noFill/>
          </a:ln>
        </p:spPr>
        <p:txBody>
          <a:bodyPr anchorCtr="0" anchor="t" bIns="45700" lIns="91425" spcFirstLastPara="1" rIns="91425" wrap="square" tIns="45700">
            <a:normAutofit/>
          </a:bodyPr>
          <a:lstStyle/>
          <a:p>
            <a:pPr indent="-182880" lvl="0" marL="182880" rtl="0" algn="l">
              <a:lnSpc>
                <a:spcPct val="120000"/>
              </a:lnSpc>
              <a:spcBef>
                <a:spcPts val="0"/>
              </a:spcBef>
              <a:spcAft>
                <a:spcPts val="0"/>
              </a:spcAft>
              <a:buSzPts val="2040"/>
              <a:buNone/>
            </a:pPr>
            <a:r>
              <a:rPr b="1" i="1" lang="en-US" sz="2400"/>
              <a:t>Ô nhiễm nhiệt</a:t>
            </a:r>
            <a:endParaRPr b="1" i="1" sz="2400"/>
          </a:p>
          <a:p>
            <a:pPr indent="-182880" lvl="1" marL="457200" rtl="0" algn="just">
              <a:lnSpc>
                <a:spcPct val="120000"/>
              </a:lnSpc>
              <a:spcBef>
                <a:spcPts val="600"/>
              </a:spcBef>
              <a:spcAft>
                <a:spcPts val="0"/>
              </a:spcAft>
              <a:buSzPts val="1870"/>
              <a:buChar char="▪"/>
            </a:pPr>
            <a:r>
              <a:rPr lang="en-US" sz="2200">
                <a:solidFill>
                  <a:srgbClr val="000000"/>
                </a:solidFill>
              </a:rPr>
              <a:t>Do hoạt động xả </a:t>
            </a:r>
            <a:r>
              <a:rPr lang="en-US" sz="2200"/>
              <a:t>nước làm mát từ các cơ sở CN đặc biệt là nhiệt điện</a:t>
            </a:r>
            <a:endParaRPr sz="2200"/>
          </a:p>
          <a:p>
            <a:pPr indent="-182880" lvl="1" marL="457200" rtl="0" algn="just">
              <a:lnSpc>
                <a:spcPct val="120000"/>
              </a:lnSpc>
              <a:spcBef>
                <a:spcPts val="600"/>
              </a:spcBef>
              <a:spcAft>
                <a:spcPts val="0"/>
              </a:spcAft>
              <a:buSzPts val="1870"/>
              <a:buChar char="▪"/>
            </a:pPr>
            <a:r>
              <a:rPr lang="en-US" sz="2200"/>
              <a:t>Một nhà máy phát điện lớn có thể sử dụng tới 40-100 m</a:t>
            </a:r>
            <a:r>
              <a:rPr baseline="30000" lang="en-US" sz="2200"/>
              <a:t>3</a:t>
            </a:r>
            <a:r>
              <a:rPr lang="en-US" sz="2200"/>
              <a:t>/s nước để làm nguội các thiết bị → quá trình thải nước làm nguội này có thể nâng nhiệt độ nước nguồn tiếp nhận lên 8-9</a:t>
            </a:r>
            <a:r>
              <a:rPr baseline="30000" lang="en-US" sz="2200"/>
              <a:t>o</a:t>
            </a:r>
            <a:r>
              <a:rPr lang="en-US" sz="2200"/>
              <a:t>C. </a:t>
            </a:r>
            <a:endParaRPr/>
          </a:p>
          <a:p>
            <a:pPr indent="-182880" lvl="1" marL="457200" rtl="0" algn="just">
              <a:lnSpc>
                <a:spcPct val="120000"/>
              </a:lnSpc>
              <a:spcBef>
                <a:spcPts val="600"/>
              </a:spcBef>
              <a:spcAft>
                <a:spcPts val="0"/>
              </a:spcAft>
              <a:buSzPts val="1870"/>
              <a:buChar char="▪"/>
            </a:pPr>
            <a:r>
              <a:rPr lang="en-US" sz="2200"/>
              <a:t>Ô nhiễm nhiệt cho nguồn tiếp nhận dẫn tới tác động xấu đến hệ sinh thái nước </a:t>
            </a:r>
            <a:endParaRPr/>
          </a:p>
          <a:p>
            <a:pPr indent="-64134" lvl="1" marL="457200" rtl="0" algn="l">
              <a:lnSpc>
                <a:spcPct val="120000"/>
              </a:lnSpc>
              <a:spcBef>
                <a:spcPts val="600"/>
              </a:spcBef>
              <a:spcAft>
                <a:spcPts val="0"/>
              </a:spcAft>
              <a:buSzPts val="1870"/>
              <a:buNone/>
            </a:pPr>
            <a:r>
              <a:t/>
            </a:r>
            <a:endParaRPr sz="2200"/>
          </a:p>
          <a:p>
            <a:pPr indent="-64134" lvl="1" marL="457200" rtl="0" algn="l">
              <a:lnSpc>
                <a:spcPct val="140000"/>
              </a:lnSpc>
              <a:spcBef>
                <a:spcPts val="600"/>
              </a:spcBef>
              <a:spcAft>
                <a:spcPts val="0"/>
              </a:spcAft>
              <a:buSzPts val="1870"/>
              <a:buNone/>
            </a:pPr>
            <a:r>
              <a:t/>
            </a:r>
            <a:endParaRPr sz="2200">
              <a:latin typeface="Arial"/>
              <a:ea typeface="Arial"/>
              <a:cs typeface="Arial"/>
              <a:sym typeface="Arial"/>
            </a:endParaRPr>
          </a:p>
          <a:p>
            <a:pPr indent="-31750" lvl="0" marL="182880" rtl="0" algn="l">
              <a:lnSpc>
                <a:spcPct val="130000"/>
              </a:lnSpc>
              <a:spcBef>
                <a:spcPts val="600"/>
              </a:spcBef>
              <a:spcAft>
                <a:spcPts val="0"/>
              </a:spcAft>
              <a:buSzPts val="2380"/>
              <a:buNone/>
            </a:pPr>
            <a:r>
              <a:t/>
            </a:r>
            <a:endParaRPr sz="2800">
              <a:solidFill>
                <a:srgbClr val="216521"/>
              </a:solidFill>
              <a:latin typeface="Arial"/>
              <a:ea typeface="Arial"/>
              <a:cs typeface="Arial"/>
              <a:sym typeface="Arial"/>
            </a:endParaRPr>
          </a:p>
          <a:p>
            <a:pPr indent="-31750" lvl="0" marL="182880" rtl="0" algn="l">
              <a:lnSpc>
                <a:spcPct val="130000"/>
              </a:lnSpc>
              <a:spcBef>
                <a:spcPts val="600"/>
              </a:spcBef>
              <a:spcAft>
                <a:spcPts val="0"/>
              </a:spcAft>
              <a:buSzPts val="2380"/>
              <a:buNone/>
            </a:pPr>
            <a:r>
              <a:t/>
            </a:r>
            <a:endParaRPr sz="2800">
              <a:latin typeface="Arial"/>
              <a:ea typeface="Arial"/>
              <a:cs typeface="Arial"/>
              <a:sym typeface="Arial"/>
            </a:endParaRPr>
          </a:p>
        </p:txBody>
      </p:sp>
      <p:sp>
        <p:nvSpPr>
          <p:cNvPr id="305" name="Google Shape;305;p14"/>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06" name="Google Shape;306;p14"/>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307" name="Google Shape;307;p14"/>
          <p:cNvSpPr txBox="1"/>
          <p:nvPr>
            <p:ph type="title"/>
          </p:nvPr>
        </p:nvSpPr>
        <p:spPr>
          <a:xfrm>
            <a:off x="112426" y="76708"/>
            <a:ext cx="11967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200"/>
              <a:buFont typeface="Arial"/>
              <a:buNone/>
            </a:pPr>
            <a:r>
              <a:rPr b="1" lang="en-US" sz="3000" cap="small"/>
              <a:t>1.1. Ô NHIỄM MÔI TRƯỜNG NƯỚC – </a:t>
            </a:r>
            <a:r>
              <a:rPr b="1" lang="en-US" sz="3000" cap="none"/>
              <a:t>Các tác nhân gây ô nhiễm</a:t>
            </a:r>
            <a:endParaRPr b="1" sz="3000" cap="none"/>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5"/>
          <p:cNvSpPr txBox="1"/>
          <p:nvPr>
            <p:ph idx="1" type="body"/>
          </p:nvPr>
        </p:nvSpPr>
        <p:spPr>
          <a:xfrm>
            <a:off x="422532" y="1064305"/>
            <a:ext cx="11481000" cy="5661300"/>
          </a:xfrm>
          <a:prstGeom prst="rect">
            <a:avLst/>
          </a:prstGeom>
          <a:noFill/>
          <a:ln>
            <a:noFill/>
          </a:ln>
        </p:spPr>
        <p:txBody>
          <a:bodyPr anchorCtr="0" anchor="t" bIns="45700" lIns="91425" spcFirstLastPara="1" rIns="91425" wrap="square" tIns="45700">
            <a:normAutofit/>
          </a:bodyPr>
          <a:lstStyle/>
          <a:p>
            <a:pPr indent="-182880" lvl="0" marL="182880" rtl="0" algn="l">
              <a:lnSpc>
                <a:spcPct val="120000"/>
              </a:lnSpc>
              <a:spcBef>
                <a:spcPts val="0"/>
              </a:spcBef>
              <a:spcAft>
                <a:spcPts val="0"/>
              </a:spcAft>
              <a:buSzPts val="1870"/>
              <a:buNone/>
            </a:pPr>
            <a:r>
              <a:t/>
            </a:r>
            <a:endParaRPr sz="2200"/>
          </a:p>
          <a:p>
            <a:pPr indent="-64134" lvl="1" marL="457200" rtl="0" algn="l">
              <a:lnSpc>
                <a:spcPct val="140000"/>
              </a:lnSpc>
              <a:spcBef>
                <a:spcPts val="600"/>
              </a:spcBef>
              <a:spcAft>
                <a:spcPts val="0"/>
              </a:spcAft>
              <a:buSzPts val="1870"/>
              <a:buNone/>
            </a:pPr>
            <a:r>
              <a:t/>
            </a:r>
            <a:endParaRPr sz="2200">
              <a:latin typeface="Arial"/>
              <a:ea typeface="Arial"/>
              <a:cs typeface="Arial"/>
              <a:sym typeface="Arial"/>
            </a:endParaRPr>
          </a:p>
          <a:p>
            <a:pPr indent="-31750" lvl="0" marL="182880" rtl="0" algn="l">
              <a:lnSpc>
                <a:spcPct val="130000"/>
              </a:lnSpc>
              <a:spcBef>
                <a:spcPts val="600"/>
              </a:spcBef>
              <a:spcAft>
                <a:spcPts val="0"/>
              </a:spcAft>
              <a:buSzPts val="2380"/>
              <a:buNone/>
            </a:pPr>
            <a:r>
              <a:t/>
            </a:r>
            <a:endParaRPr sz="2800">
              <a:solidFill>
                <a:srgbClr val="216521"/>
              </a:solidFill>
              <a:latin typeface="Arial"/>
              <a:ea typeface="Arial"/>
              <a:cs typeface="Arial"/>
              <a:sym typeface="Arial"/>
            </a:endParaRPr>
          </a:p>
          <a:p>
            <a:pPr indent="-31750" lvl="0" marL="182880" rtl="0" algn="l">
              <a:lnSpc>
                <a:spcPct val="130000"/>
              </a:lnSpc>
              <a:spcBef>
                <a:spcPts val="600"/>
              </a:spcBef>
              <a:spcAft>
                <a:spcPts val="0"/>
              </a:spcAft>
              <a:buSzPts val="2380"/>
              <a:buNone/>
            </a:pPr>
            <a:r>
              <a:t/>
            </a:r>
            <a:endParaRPr sz="2800">
              <a:latin typeface="Arial"/>
              <a:ea typeface="Arial"/>
              <a:cs typeface="Arial"/>
              <a:sym typeface="Arial"/>
            </a:endParaRPr>
          </a:p>
        </p:txBody>
      </p:sp>
      <p:pic>
        <p:nvPicPr>
          <p:cNvPr id="314" name="Google Shape;314;p15"/>
          <p:cNvPicPr preferRelativeResize="0"/>
          <p:nvPr/>
        </p:nvPicPr>
        <p:blipFill rotWithShape="1">
          <a:blip r:embed="rId3">
            <a:alphaModFix/>
          </a:blip>
          <a:srcRect b="0" l="0" r="0" t="0"/>
          <a:stretch/>
        </p:blipFill>
        <p:spPr>
          <a:xfrm>
            <a:off x="3218488" y="1204841"/>
            <a:ext cx="4724398" cy="5380256"/>
          </a:xfrm>
          <a:prstGeom prst="rect">
            <a:avLst/>
          </a:prstGeom>
          <a:noFill/>
          <a:ln>
            <a:noFill/>
          </a:ln>
        </p:spPr>
      </p:pic>
      <p:sp>
        <p:nvSpPr>
          <p:cNvPr id="315" name="Google Shape;315;p15"/>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16" name="Google Shape;316;p15"/>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317" name="Google Shape;317;p15"/>
          <p:cNvSpPr txBox="1"/>
          <p:nvPr>
            <p:ph type="title"/>
          </p:nvPr>
        </p:nvSpPr>
        <p:spPr>
          <a:xfrm>
            <a:off x="112426" y="76708"/>
            <a:ext cx="11967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200"/>
              <a:buFont typeface="Arial"/>
              <a:buNone/>
            </a:pPr>
            <a:r>
              <a:rPr b="1" lang="en-US" sz="3000" cap="small"/>
              <a:t>1.1. Ô NHIỄM MÔI TRƯỜNG NƯỚC – </a:t>
            </a:r>
            <a:r>
              <a:rPr b="1" lang="en-US" sz="3000" cap="none"/>
              <a:t>Các tác nhân gây ô nhiễm</a:t>
            </a:r>
            <a:endParaRPr b="1" sz="3000" cap="none"/>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6"/>
          <p:cNvSpPr txBox="1"/>
          <p:nvPr>
            <p:ph idx="1" type="body"/>
          </p:nvPr>
        </p:nvSpPr>
        <p:spPr>
          <a:xfrm>
            <a:off x="1159325" y="1064300"/>
            <a:ext cx="10744200" cy="5661300"/>
          </a:xfrm>
          <a:prstGeom prst="rect">
            <a:avLst/>
          </a:prstGeom>
          <a:noFill/>
          <a:ln>
            <a:noFill/>
          </a:ln>
        </p:spPr>
        <p:txBody>
          <a:bodyPr anchorCtr="0" anchor="t" bIns="45700" lIns="91425" spcFirstLastPara="1" rIns="91425" wrap="square" tIns="45700">
            <a:normAutofit/>
          </a:bodyPr>
          <a:lstStyle/>
          <a:p>
            <a:pPr indent="-182880" lvl="0" marL="182880" rtl="0" algn="l">
              <a:lnSpc>
                <a:spcPct val="140000"/>
              </a:lnSpc>
              <a:spcBef>
                <a:spcPts val="0"/>
              </a:spcBef>
              <a:spcAft>
                <a:spcPts val="0"/>
              </a:spcAft>
              <a:buSzPts val="2380"/>
              <a:buNone/>
            </a:pPr>
            <a:r>
              <a:rPr b="1" lang="en-US" sz="2800">
                <a:solidFill>
                  <a:srgbClr val="C00000"/>
                </a:solidFill>
                <a:latin typeface="Arial"/>
                <a:ea typeface="Arial"/>
                <a:cs typeface="Arial"/>
                <a:sym typeface="Arial"/>
              </a:rPr>
              <a:t>Các chỉ tiêu chất lượng nước và nước thải</a:t>
            </a:r>
            <a:endParaRPr b="1" sz="2800">
              <a:solidFill>
                <a:srgbClr val="C00000"/>
              </a:solidFill>
            </a:endParaRPr>
          </a:p>
          <a:p>
            <a:pPr indent="-182880" lvl="1" marL="457200" rtl="0" algn="l">
              <a:lnSpc>
                <a:spcPct val="120000"/>
              </a:lnSpc>
              <a:spcBef>
                <a:spcPts val="600"/>
              </a:spcBef>
              <a:spcAft>
                <a:spcPts val="0"/>
              </a:spcAft>
              <a:buSzPts val="1870"/>
              <a:buChar char="▪"/>
            </a:pPr>
            <a:r>
              <a:rPr lang="en-US" sz="2200">
                <a:latin typeface="Arial"/>
                <a:ea typeface="Arial"/>
                <a:cs typeface="Arial"/>
                <a:sym typeface="Arial"/>
              </a:rPr>
              <a:t>Nhóm các chỉ tiêu vật lý, hóa lý</a:t>
            </a:r>
            <a:endParaRPr sz="2200">
              <a:latin typeface="Arial"/>
              <a:ea typeface="Arial"/>
              <a:cs typeface="Arial"/>
              <a:sym typeface="Arial"/>
            </a:endParaRPr>
          </a:p>
          <a:p>
            <a:pPr indent="-182880" lvl="1" marL="457200" rtl="0" algn="l">
              <a:lnSpc>
                <a:spcPct val="120000"/>
              </a:lnSpc>
              <a:spcBef>
                <a:spcPts val="600"/>
              </a:spcBef>
              <a:spcAft>
                <a:spcPts val="0"/>
              </a:spcAft>
              <a:buSzPts val="1870"/>
              <a:buChar char="▪"/>
            </a:pPr>
            <a:r>
              <a:rPr lang="en-US" sz="2200">
                <a:latin typeface="Arial"/>
                <a:ea typeface="Arial"/>
                <a:cs typeface="Arial"/>
                <a:sym typeface="Arial"/>
              </a:rPr>
              <a:t>DO, BOD, COD;</a:t>
            </a:r>
            <a:endParaRPr/>
          </a:p>
          <a:p>
            <a:pPr indent="-182880" lvl="1" marL="457200" rtl="0" algn="l">
              <a:lnSpc>
                <a:spcPct val="120000"/>
              </a:lnSpc>
              <a:spcBef>
                <a:spcPts val="600"/>
              </a:spcBef>
              <a:spcAft>
                <a:spcPts val="0"/>
              </a:spcAft>
              <a:buSzPts val="1870"/>
              <a:buChar char="▪"/>
            </a:pPr>
            <a:r>
              <a:rPr lang="en-US" sz="2200">
                <a:latin typeface="Arial"/>
                <a:ea typeface="Arial"/>
                <a:cs typeface="Arial"/>
                <a:sym typeface="Arial"/>
              </a:rPr>
              <a:t>Các chất dinh dưỡng: N, P;</a:t>
            </a:r>
            <a:endParaRPr/>
          </a:p>
          <a:p>
            <a:pPr indent="-182880" lvl="1" marL="457200" rtl="0" algn="l">
              <a:lnSpc>
                <a:spcPct val="120000"/>
              </a:lnSpc>
              <a:spcBef>
                <a:spcPts val="600"/>
              </a:spcBef>
              <a:spcAft>
                <a:spcPts val="0"/>
              </a:spcAft>
              <a:buSzPts val="1870"/>
              <a:buChar char="▪"/>
            </a:pPr>
            <a:r>
              <a:rPr lang="en-US" sz="2200">
                <a:latin typeface="Arial"/>
                <a:ea typeface="Arial"/>
                <a:cs typeface="Arial"/>
                <a:sym typeface="Arial"/>
              </a:rPr>
              <a:t>Các chỉ tiêu vi sinh;</a:t>
            </a:r>
            <a:endParaRPr/>
          </a:p>
          <a:p>
            <a:pPr indent="-182880" lvl="1" marL="457200" rtl="0" algn="l">
              <a:lnSpc>
                <a:spcPct val="120000"/>
              </a:lnSpc>
              <a:spcBef>
                <a:spcPts val="600"/>
              </a:spcBef>
              <a:spcAft>
                <a:spcPts val="0"/>
              </a:spcAft>
              <a:buSzPts val="1870"/>
              <a:buChar char="▪"/>
            </a:pPr>
            <a:r>
              <a:rPr lang="en-US" sz="2200">
                <a:latin typeface="Arial"/>
                <a:ea typeface="Arial"/>
                <a:cs typeface="Arial"/>
                <a:sym typeface="Arial"/>
              </a:rPr>
              <a:t>Các chất độc.</a:t>
            </a:r>
            <a:endParaRPr sz="2200">
              <a:latin typeface="Arial"/>
              <a:ea typeface="Arial"/>
              <a:cs typeface="Arial"/>
              <a:sym typeface="Arial"/>
            </a:endParaRPr>
          </a:p>
          <a:p>
            <a:pPr indent="-31750" lvl="0" marL="182880" rtl="0" algn="l">
              <a:lnSpc>
                <a:spcPct val="130000"/>
              </a:lnSpc>
              <a:spcBef>
                <a:spcPts val="600"/>
              </a:spcBef>
              <a:spcAft>
                <a:spcPts val="0"/>
              </a:spcAft>
              <a:buSzPts val="2380"/>
              <a:buNone/>
            </a:pPr>
            <a:r>
              <a:t/>
            </a:r>
            <a:endParaRPr sz="2800">
              <a:solidFill>
                <a:srgbClr val="216521"/>
              </a:solidFill>
              <a:latin typeface="Arial"/>
              <a:ea typeface="Arial"/>
              <a:cs typeface="Arial"/>
              <a:sym typeface="Arial"/>
            </a:endParaRPr>
          </a:p>
          <a:p>
            <a:pPr indent="-31750" lvl="0" marL="182880" rtl="0" algn="l">
              <a:lnSpc>
                <a:spcPct val="130000"/>
              </a:lnSpc>
              <a:spcBef>
                <a:spcPts val="600"/>
              </a:spcBef>
              <a:spcAft>
                <a:spcPts val="0"/>
              </a:spcAft>
              <a:buSzPts val="2380"/>
              <a:buNone/>
            </a:pPr>
            <a:r>
              <a:t/>
            </a:r>
            <a:endParaRPr sz="2800">
              <a:latin typeface="Arial"/>
              <a:ea typeface="Arial"/>
              <a:cs typeface="Arial"/>
              <a:sym typeface="Arial"/>
            </a:endParaRPr>
          </a:p>
        </p:txBody>
      </p:sp>
      <p:sp>
        <p:nvSpPr>
          <p:cNvPr id="324" name="Google Shape;324;p16"/>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25" name="Google Shape;325;p16"/>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326" name="Google Shape;326;p16"/>
          <p:cNvSpPr txBox="1"/>
          <p:nvPr>
            <p:ph type="title"/>
          </p:nvPr>
        </p:nvSpPr>
        <p:spPr>
          <a:xfrm>
            <a:off x="636825" y="219825"/>
            <a:ext cx="11198100" cy="931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Font typeface="Arial"/>
              <a:buNone/>
            </a:pPr>
            <a:r>
              <a:rPr b="1" lang="en-US" sz="3000" cap="small"/>
              <a:t>1.1 Ô NHIỄM MÔI TRƯỜNG NƯỚC (tiếp)</a:t>
            </a:r>
            <a:endParaRPr b="1" sz="3000" cap="small"/>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7"/>
          <p:cNvSpPr txBox="1"/>
          <p:nvPr>
            <p:ph idx="1" type="body"/>
          </p:nvPr>
        </p:nvSpPr>
        <p:spPr>
          <a:xfrm>
            <a:off x="705425" y="1064300"/>
            <a:ext cx="10414200" cy="5661300"/>
          </a:xfrm>
          <a:prstGeom prst="rect">
            <a:avLst/>
          </a:prstGeom>
          <a:noFill/>
          <a:ln>
            <a:noFill/>
          </a:ln>
        </p:spPr>
        <p:txBody>
          <a:bodyPr anchorCtr="0" anchor="t" bIns="45700" lIns="91425" spcFirstLastPara="1" rIns="91425" wrap="square" tIns="45700">
            <a:normAutofit/>
          </a:bodyPr>
          <a:lstStyle/>
          <a:p>
            <a:pPr indent="-1203325" lvl="0" marL="1203325" rtl="0" algn="l">
              <a:lnSpc>
                <a:spcPct val="120000"/>
              </a:lnSpc>
              <a:spcBef>
                <a:spcPts val="0"/>
              </a:spcBef>
              <a:spcAft>
                <a:spcPts val="0"/>
              </a:spcAft>
              <a:buSzPts val="2720"/>
              <a:buNone/>
            </a:pPr>
            <a:r>
              <a:rPr b="1" lang="en-US" sz="3200">
                <a:solidFill>
                  <a:srgbClr val="C00000"/>
                </a:solidFill>
              </a:rPr>
              <a:t>Các dạng nguồn tiếp nhận nước thải</a:t>
            </a:r>
            <a:endParaRPr b="1" sz="3200">
              <a:solidFill>
                <a:srgbClr val="C00000"/>
              </a:solidFill>
            </a:endParaRPr>
          </a:p>
          <a:p>
            <a:pPr indent="-182880" lvl="1" marL="457200" rtl="0" algn="l">
              <a:lnSpc>
                <a:spcPct val="120000"/>
              </a:lnSpc>
              <a:spcBef>
                <a:spcPts val="600"/>
              </a:spcBef>
              <a:spcAft>
                <a:spcPts val="0"/>
              </a:spcAft>
              <a:buSzPts val="2380"/>
              <a:buChar char="▪"/>
            </a:pPr>
            <a:r>
              <a:rPr lang="en-US" sz="2800"/>
              <a:t>Các nguồn nước mặt</a:t>
            </a:r>
            <a:endParaRPr sz="2800"/>
          </a:p>
          <a:p>
            <a:pPr indent="-182880" lvl="1" marL="457200" rtl="0" algn="l">
              <a:lnSpc>
                <a:spcPct val="120000"/>
              </a:lnSpc>
              <a:spcBef>
                <a:spcPts val="600"/>
              </a:spcBef>
              <a:spcAft>
                <a:spcPts val="0"/>
              </a:spcAft>
              <a:buSzPts val="2380"/>
              <a:buChar char="▪"/>
            </a:pPr>
            <a:r>
              <a:rPr lang="en-US" sz="2800"/>
              <a:t>Các nguồn nước dưới đất</a:t>
            </a:r>
            <a:endParaRPr sz="2800"/>
          </a:p>
          <a:p>
            <a:pPr indent="-182880" lvl="1" marL="457200" rtl="0" algn="l">
              <a:lnSpc>
                <a:spcPct val="120000"/>
              </a:lnSpc>
              <a:spcBef>
                <a:spcPts val="600"/>
              </a:spcBef>
              <a:spcAft>
                <a:spcPts val="0"/>
              </a:spcAft>
              <a:buSzPts val="2380"/>
              <a:buFont typeface="Noto Sans Symbols"/>
              <a:buChar char="🡪"/>
            </a:pPr>
            <a:r>
              <a:rPr lang="en-US" sz="2800"/>
              <a:t>Vấn đề pha loãng, phát tán và biến đổi các chất ô nhiễm trong môi trường tiếp nhận: </a:t>
            </a:r>
            <a:endParaRPr/>
          </a:p>
          <a:p>
            <a:pPr indent="-182879" lvl="2" marL="731520" rtl="0" algn="l">
              <a:lnSpc>
                <a:spcPct val="120000"/>
              </a:lnSpc>
              <a:spcBef>
                <a:spcPts val="600"/>
              </a:spcBef>
              <a:spcAft>
                <a:spcPts val="0"/>
              </a:spcAft>
              <a:buSzPts val="2040"/>
              <a:buFont typeface="Noto Sans Symbols"/>
              <a:buChar char="🡪"/>
            </a:pPr>
            <a:r>
              <a:rPr lang="en-US" sz="2400"/>
              <a:t>Các bài toán mô hình hóa CLN</a:t>
            </a:r>
            <a:endParaRPr/>
          </a:p>
          <a:p>
            <a:pPr indent="-182879" lvl="2" marL="731520" rtl="0" algn="l">
              <a:lnSpc>
                <a:spcPct val="120000"/>
              </a:lnSpc>
              <a:spcBef>
                <a:spcPts val="600"/>
              </a:spcBef>
              <a:spcAft>
                <a:spcPts val="0"/>
              </a:spcAft>
              <a:buSzPts val="2040"/>
              <a:buFont typeface="Noto Sans Symbols"/>
              <a:buChar char="🡪"/>
            </a:pPr>
            <a:r>
              <a:rPr lang="en-US" sz="2400"/>
              <a:t>Các bài toán mô hình hóa độc tố, sự phú dưỡng, sinh thái và HST (tiếp nối bài toán phát tán chất ô nhiễm trong môi trường tiếp nhận)</a:t>
            </a:r>
            <a:endParaRPr sz="2800"/>
          </a:p>
          <a:p>
            <a:pPr indent="-31750" lvl="0" marL="182880" rtl="0" algn="l">
              <a:lnSpc>
                <a:spcPct val="130000"/>
              </a:lnSpc>
              <a:spcBef>
                <a:spcPts val="600"/>
              </a:spcBef>
              <a:spcAft>
                <a:spcPts val="0"/>
              </a:spcAft>
              <a:buSzPts val="2380"/>
              <a:buNone/>
            </a:pPr>
            <a:r>
              <a:t/>
            </a:r>
            <a:endParaRPr sz="2800">
              <a:solidFill>
                <a:srgbClr val="216521"/>
              </a:solidFill>
              <a:latin typeface="Arial"/>
              <a:ea typeface="Arial"/>
              <a:cs typeface="Arial"/>
              <a:sym typeface="Arial"/>
            </a:endParaRPr>
          </a:p>
          <a:p>
            <a:pPr indent="-31750" lvl="0" marL="182880" rtl="0" algn="l">
              <a:lnSpc>
                <a:spcPct val="130000"/>
              </a:lnSpc>
              <a:spcBef>
                <a:spcPts val="600"/>
              </a:spcBef>
              <a:spcAft>
                <a:spcPts val="0"/>
              </a:spcAft>
              <a:buSzPts val="2380"/>
              <a:buNone/>
            </a:pPr>
            <a:r>
              <a:t/>
            </a:r>
            <a:endParaRPr sz="2800">
              <a:latin typeface="Arial"/>
              <a:ea typeface="Arial"/>
              <a:cs typeface="Arial"/>
              <a:sym typeface="Arial"/>
            </a:endParaRPr>
          </a:p>
        </p:txBody>
      </p:sp>
      <p:sp>
        <p:nvSpPr>
          <p:cNvPr id="333" name="Google Shape;333;p17"/>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34" name="Google Shape;334;p17"/>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335" name="Google Shape;335;p17"/>
          <p:cNvSpPr txBox="1"/>
          <p:nvPr>
            <p:ph type="title"/>
          </p:nvPr>
        </p:nvSpPr>
        <p:spPr>
          <a:xfrm>
            <a:off x="636825" y="219825"/>
            <a:ext cx="11198100" cy="931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Font typeface="Arial"/>
              <a:buNone/>
            </a:pPr>
            <a:r>
              <a:rPr b="1" lang="en-US" sz="3000" cap="small"/>
              <a:t>1.1 Ô NHIỄM MÔI TRƯỜNG NƯỚC (tiếp)</a:t>
            </a:r>
            <a:endParaRPr b="1" sz="3000" cap="small"/>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8"/>
          <p:cNvSpPr txBox="1"/>
          <p:nvPr>
            <p:ph idx="1" type="body"/>
          </p:nvPr>
        </p:nvSpPr>
        <p:spPr>
          <a:xfrm>
            <a:off x="705425" y="1064300"/>
            <a:ext cx="11198100" cy="5661300"/>
          </a:xfrm>
          <a:prstGeom prst="rect">
            <a:avLst/>
          </a:prstGeom>
          <a:noFill/>
          <a:ln>
            <a:noFill/>
          </a:ln>
        </p:spPr>
        <p:txBody>
          <a:bodyPr anchorCtr="0" anchor="t" bIns="45700" lIns="91425" spcFirstLastPara="1" rIns="91425" wrap="square" tIns="45700">
            <a:normAutofit/>
          </a:bodyPr>
          <a:lstStyle/>
          <a:p>
            <a:pPr indent="-1203325" lvl="0" marL="1203325" rtl="0" algn="l">
              <a:lnSpc>
                <a:spcPct val="120000"/>
              </a:lnSpc>
              <a:spcBef>
                <a:spcPts val="0"/>
              </a:spcBef>
              <a:spcAft>
                <a:spcPts val="0"/>
              </a:spcAft>
              <a:buSzPts val="2720"/>
              <a:buNone/>
            </a:pPr>
            <a:r>
              <a:rPr b="1" lang="en-US" sz="3200">
                <a:solidFill>
                  <a:srgbClr val="C00000"/>
                </a:solidFill>
              </a:rPr>
              <a:t>Các dạng nguồn tiếp nhận nước thải</a:t>
            </a:r>
            <a:endParaRPr b="1" sz="3200">
              <a:solidFill>
                <a:srgbClr val="C00000"/>
              </a:solidFill>
            </a:endParaRPr>
          </a:p>
          <a:p>
            <a:pPr indent="-182880" lvl="1" marL="457200" rtl="0" algn="l">
              <a:lnSpc>
                <a:spcPct val="120000"/>
              </a:lnSpc>
              <a:spcBef>
                <a:spcPts val="600"/>
              </a:spcBef>
              <a:spcAft>
                <a:spcPts val="0"/>
              </a:spcAft>
              <a:buSzPts val="2380"/>
              <a:buChar char="▪"/>
            </a:pPr>
            <a:r>
              <a:rPr lang="en-US" sz="2800"/>
              <a:t>Các nguồn nước mặt</a:t>
            </a:r>
            <a:endParaRPr sz="2800"/>
          </a:p>
          <a:p>
            <a:pPr indent="-182880" lvl="1" marL="457200" rtl="0" algn="l">
              <a:lnSpc>
                <a:spcPct val="120000"/>
              </a:lnSpc>
              <a:spcBef>
                <a:spcPts val="600"/>
              </a:spcBef>
              <a:spcAft>
                <a:spcPts val="0"/>
              </a:spcAft>
              <a:buSzPts val="2380"/>
              <a:buChar char="▪"/>
            </a:pPr>
            <a:r>
              <a:rPr lang="en-US" sz="2800"/>
              <a:t>Các nguồn nước dưới đất</a:t>
            </a:r>
            <a:endParaRPr sz="2800"/>
          </a:p>
          <a:p>
            <a:pPr indent="-182880" lvl="1" marL="457200" rtl="0" algn="l">
              <a:lnSpc>
                <a:spcPct val="120000"/>
              </a:lnSpc>
              <a:spcBef>
                <a:spcPts val="600"/>
              </a:spcBef>
              <a:spcAft>
                <a:spcPts val="0"/>
              </a:spcAft>
              <a:buSzPts val="2380"/>
              <a:buFont typeface="Noto Sans Symbols"/>
              <a:buChar char="🡪"/>
            </a:pPr>
            <a:r>
              <a:rPr lang="en-US" sz="2800"/>
              <a:t>Vấn đề pha loãng, phát tán và biến đổi các chất ô nhiễm trong môi trường tiếp nhận: </a:t>
            </a:r>
            <a:endParaRPr/>
          </a:p>
          <a:p>
            <a:pPr indent="-182879" lvl="2" marL="731520" rtl="0" algn="l">
              <a:lnSpc>
                <a:spcPct val="120000"/>
              </a:lnSpc>
              <a:spcBef>
                <a:spcPts val="600"/>
              </a:spcBef>
              <a:spcAft>
                <a:spcPts val="0"/>
              </a:spcAft>
              <a:buSzPts val="2040"/>
              <a:buFont typeface="Noto Sans Symbols"/>
              <a:buChar char="🡪"/>
            </a:pPr>
            <a:r>
              <a:rPr lang="en-US" sz="2400"/>
              <a:t>Các bài toán mô hình hóa CLN</a:t>
            </a:r>
            <a:endParaRPr/>
          </a:p>
          <a:p>
            <a:pPr indent="-182879" lvl="2" marL="731520" rtl="0" algn="l">
              <a:lnSpc>
                <a:spcPct val="120000"/>
              </a:lnSpc>
              <a:spcBef>
                <a:spcPts val="600"/>
              </a:spcBef>
              <a:spcAft>
                <a:spcPts val="0"/>
              </a:spcAft>
              <a:buSzPts val="2040"/>
              <a:buFont typeface="Noto Sans Symbols"/>
              <a:buChar char="🡪"/>
            </a:pPr>
            <a:r>
              <a:rPr lang="en-US" sz="2400"/>
              <a:t>Các bài toán mô hình hóa độc tố, sự phú dưỡng, sinh thái và HST (tiếp nối bài toán phát tán chất ô nhiễm trong môi trường tiếp nhận)</a:t>
            </a:r>
            <a:endParaRPr sz="2800"/>
          </a:p>
          <a:p>
            <a:pPr indent="-31750" lvl="0" marL="182880" rtl="0" algn="l">
              <a:lnSpc>
                <a:spcPct val="130000"/>
              </a:lnSpc>
              <a:spcBef>
                <a:spcPts val="600"/>
              </a:spcBef>
              <a:spcAft>
                <a:spcPts val="0"/>
              </a:spcAft>
              <a:buSzPts val="2380"/>
              <a:buNone/>
            </a:pPr>
            <a:r>
              <a:t/>
            </a:r>
            <a:endParaRPr sz="2800">
              <a:solidFill>
                <a:srgbClr val="216521"/>
              </a:solidFill>
              <a:latin typeface="Arial"/>
              <a:ea typeface="Arial"/>
              <a:cs typeface="Arial"/>
              <a:sym typeface="Arial"/>
            </a:endParaRPr>
          </a:p>
          <a:p>
            <a:pPr indent="-31750" lvl="0" marL="182880" rtl="0" algn="l">
              <a:lnSpc>
                <a:spcPct val="130000"/>
              </a:lnSpc>
              <a:spcBef>
                <a:spcPts val="600"/>
              </a:spcBef>
              <a:spcAft>
                <a:spcPts val="0"/>
              </a:spcAft>
              <a:buSzPts val="2380"/>
              <a:buNone/>
            </a:pPr>
            <a:r>
              <a:t/>
            </a:r>
            <a:endParaRPr sz="2800">
              <a:latin typeface="Arial"/>
              <a:ea typeface="Arial"/>
              <a:cs typeface="Arial"/>
              <a:sym typeface="Arial"/>
            </a:endParaRPr>
          </a:p>
        </p:txBody>
      </p:sp>
      <p:sp>
        <p:nvSpPr>
          <p:cNvPr id="342" name="Google Shape;342;p18"/>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43" name="Google Shape;343;p18"/>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344" name="Google Shape;344;p18"/>
          <p:cNvSpPr txBox="1"/>
          <p:nvPr>
            <p:ph type="title"/>
          </p:nvPr>
        </p:nvSpPr>
        <p:spPr>
          <a:xfrm>
            <a:off x="636825" y="219825"/>
            <a:ext cx="11198100" cy="931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Font typeface="Arial"/>
              <a:buNone/>
            </a:pPr>
            <a:r>
              <a:rPr b="1" lang="en-US" sz="3000" cap="small"/>
              <a:t>1.1 Ô NHIỄM MÔI TRƯỜNG NƯỚC (tiếp)</a:t>
            </a:r>
            <a:endParaRPr b="1" sz="3000" cap="small"/>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38ed243ce43_3_823"/>
          <p:cNvSpPr txBox="1"/>
          <p:nvPr>
            <p:ph idx="12" type="sldNum"/>
          </p:nvPr>
        </p:nvSpPr>
        <p:spPr>
          <a:xfrm>
            <a:off x="11311127" y="6270049"/>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pSp>
        <p:nvGrpSpPr>
          <p:cNvPr id="119" name="Google Shape;119;g38ed243ce43_3_823"/>
          <p:cNvGrpSpPr/>
          <p:nvPr/>
        </p:nvGrpSpPr>
        <p:grpSpPr>
          <a:xfrm>
            <a:off x="1588270" y="585038"/>
            <a:ext cx="10089619" cy="975576"/>
            <a:chOff x="444182" y="438789"/>
            <a:chExt cx="7567404" cy="731700"/>
          </a:xfrm>
        </p:grpSpPr>
        <p:sp>
          <p:nvSpPr>
            <p:cNvPr id="120" name="Google Shape;120;g38ed243ce43_3_823"/>
            <p:cNvSpPr txBox="1"/>
            <p:nvPr/>
          </p:nvSpPr>
          <p:spPr>
            <a:xfrm>
              <a:off x="444182" y="488975"/>
              <a:ext cx="2271000" cy="629700"/>
            </a:xfrm>
            <a:prstGeom prst="rect">
              <a:avLst/>
            </a:prstGeom>
            <a:noFill/>
            <a:ln>
              <a:noFill/>
            </a:ln>
          </p:spPr>
          <p:txBody>
            <a:bodyPr anchorCtr="0" anchor="ctr" bIns="60925" lIns="121900" spcFirstLastPara="1" rIns="121900" wrap="square" tIns="60925">
              <a:noAutofit/>
            </a:bodyPr>
            <a:lstStyle/>
            <a:p>
              <a:pPr indent="0" lvl="0" marL="0" rtl="0" algn="r">
                <a:lnSpc>
                  <a:spcPct val="90000"/>
                </a:lnSpc>
                <a:spcBef>
                  <a:spcPts val="0"/>
                </a:spcBef>
                <a:spcAft>
                  <a:spcPts val="0"/>
                </a:spcAft>
                <a:buNone/>
              </a:pPr>
              <a:r>
                <a:rPr lang="en-US" sz="5600">
                  <a:solidFill>
                    <a:srgbClr val="801F17"/>
                  </a:solidFill>
                  <a:latin typeface="Roboto Medium"/>
                  <a:ea typeface="Roboto Medium"/>
                  <a:cs typeface="Roboto Medium"/>
                  <a:sym typeface="Roboto Medium"/>
                </a:rPr>
                <a:t>1</a:t>
              </a:r>
              <a:endParaRPr sz="5600">
                <a:solidFill>
                  <a:srgbClr val="801F17"/>
                </a:solidFill>
                <a:latin typeface="Roboto Medium"/>
                <a:ea typeface="Roboto Medium"/>
                <a:cs typeface="Roboto Medium"/>
                <a:sym typeface="Roboto Medium"/>
              </a:endParaRPr>
            </a:p>
          </p:txBody>
        </p:sp>
        <p:sp>
          <p:nvSpPr>
            <p:cNvPr id="121" name="Google Shape;121;g38ed243ce43_3_823"/>
            <p:cNvSpPr/>
            <p:nvPr/>
          </p:nvSpPr>
          <p:spPr>
            <a:xfrm>
              <a:off x="2789785" y="438789"/>
              <a:ext cx="5221800" cy="731700"/>
            </a:xfrm>
            <a:prstGeom prst="rect">
              <a:avLst/>
            </a:prstGeom>
            <a:solidFill>
              <a:srgbClr val="801F17"/>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a:p>
          </p:txBody>
        </p:sp>
        <p:sp>
          <p:nvSpPr>
            <p:cNvPr id="122" name="Google Shape;122;g38ed243ce43_3_823"/>
            <p:cNvSpPr txBox="1"/>
            <p:nvPr/>
          </p:nvSpPr>
          <p:spPr>
            <a:xfrm>
              <a:off x="2914389" y="523065"/>
              <a:ext cx="4765800" cy="575400"/>
            </a:xfrm>
            <a:prstGeom prst="rect">
              <a:avLst/>
            </a:prstGeom>
            <a:no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lang="en-US" sz="2400">
                  <a:solidFill>
                    <a:srgbClr val="FFFFFF"/>
                  </a:solidFill>
                  <a:latin typeface="Roboto"/>
                  <a:ea typeface="Roboto"/>
                  <a:cs typeface="Roboto"/>
                  <a:sym typeface="Roboto"/>
                </a:rPr>
                <a:t>Tổng quan về bảo vệ môi trường nước</a:t>
              </a:r>
              <a:endParaRPr sz="2400">
                <a:solidFill>
                  <a:srgbClr val="FFFFFF"/>
                </a:solidFill>
                <a:latin typeface="Roboto"/>
                <a:ea typeface="Roboto"/>
                <a:cs typeface="Roboto"/>
                <a:sym typeface="Roboto"/>
              </a:endParaRPr>
            </a:p>
          </p:txBody>
        </p:sp>
      </p:grpSp>
      <p:grpSp>
        <p:nvGrpSpPr>
          <p:cNvPr id="123" name="Google Shape;123;g38ed243ce43_3_823"/>
          <p:cNvGrpSpPr/>
          <p:nvPr/>
        </p:nvGrpSpPr>
        <p:grpSpPr>
          <a:xfrm>
            <a:off x="1730394" y="1764156"/>
            <a:ext cx="9465511" cy="975576"/>
            <a:chOff x="550777" y="1323150"/>
            <a:chExt cx="7099310" cy="731700"/>
          </a:xfrm>
        </p:grpSpPr>
        <p:sp>
          <p:nvSpPr>
            <p:cNvPr id="124" name="Google Shape;124;g38ed243ce43_3_823"/>
            <p:cNvSpPr txBox="1"/>
            <p:nvPr/>
          </p:nvSpPr>
          <p:spPr>
            <a:xfrm>
              <a:off x="550777" y="1373350"/>
              <a:ext cx="2164500" cy="629700"/>
            </a:xfrm>
            <a:prstGeom prst="rect">
              <a:avLst/>
            </a:prstGeom>
            <a:noFill/>
            <a:ln>
              <a:noFill/>
            </a:ln>
          </p:spPr>
          <p:txBody>
            <a:bodyPr anchorCtr="0" anchor="ctr" bIns="60925" lIns="121900" spcFirstLastPara="1" rIns="121900" wrap="square" tIns="60925">
              <a:noAutofit/>
            </a:bodyPr>
            <a:lstStyle/>
            <a:p>
              <a:pPr indent="0" lvl="0" marL="0" rtl="0" algn="r">
                <a:lnSpc>
                  <a:spcPct val="90000"/>
                </a:lnSpc>
                <a:spcBef>
                  <a:spcPts val="0"/>
                </a:spcBef>
                <a:spcAft>
                  <a:spcPts val="0"/>
                </a:spcAft>
                <a:buNone/>
              </a:pPr>
              <a:r>
                <a:rPr lang="en-US" sz="5600">
                  <a:solidFill>
                    <a:srgbClr val="A7291E"/>
                  </a:solidFill>
                  <a:latin typeface="Roboto Medium"/>
                  <a:ea typeface="Roboto Medium"/>
                  <a:cs typeface="Roboto Medium"/>
                  <a:sym typeface="Roboto Medium"/>
                </a:rPr>
                <a:t>2</a:t>
              </a:r>
              <a:endParaRPr sz="5600">
                <a:solidFill>
                  <a:srgbClr val="A7291E"/>
                </a:solidFill>
                <a:latin typeface="Roboto Medium"/>
                <a:ea typeface="Roboto Medium"/>
                <a:cs typeface="Roboto Medium"/>
                <a:sym typeface="Roboto Medium"/>
              </a:endParaRPr>
            </a:p>
          </p:txBody>
        </p:sp>
        <p:sp>
          <p:nvSpPr>
            <p:cNvPr id="125" name="Google Shape;125;g38ed243ce43_3_823"/>
            <p:cNvSpPr/>
            <p:nvPr/>
          </p:nvSpPr>
          <p:spPr>
            <a:xfrm>
              <a:off x="2789787" y="1323150"/>
              <a:ext cx="4860300" cy="731700"/>
            </a:xfrm>
            <a:prstGeom prst="rect">
              <a:avLst/>
            </a:prstGeom>
            <a:solidFill>
              <a:srgbClr val="A7291E"/>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a:p>
          </p:txBody>
        </p:sp>
        <p:sp>
          <p:nvSpPr>
            <p:cNvPr id="126" name="Google Shape;126;g38ed243ce43_3_823"/>
            <p:cNvSpPr txBox="1"/>
            <p:nvPr/>
          </p:nvSpPr>
          <p:spPr>
            <a:xfrm>
              <a:off x="2914387" y="1529721"/>
              <a:ext cx="4373100" cy="330600"/>
            </a:xfrm>
            <a:prstGeom prst="rect">
              <a:avLst/>
            </a:prstGeom>
            <a:no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lang="en-US" sz="2200">
                  <a:solidFill>
                    <a:srgbClr val="FFFFFF"/>
                  </a:solidFill>
                  <a:latin typeface="Roboto"/>
                  <a:ea typeface="Roboto"/>
                  <a:cs typeface="Roboto"/>
                  <a:sym typeface="Roboto"/>
                </a:rPr>
                <a:t>Phương pháp quan trắc, phân tích, đánh giá chất lượng nước</a:t>
              </a:r>
              <a:endParaRPr sz="2200">
                <a:solidFill>
                  <a:srgbClr val="FFFFFF"/>
                </a:solidFill>
                <a:latin typeface="Roboto"/>
                <a:ea typeface="Roboto"/>
                <a:cs typeface="Roboto"/>
                <a:sym typeface="Roboto"/>
              </a:endParaRPr>
            </a:p>
          </p:txBody>
        </p:sp>
      </p:grpSp>
      <p:grpSp>
        <p:nvGrpSpPr>
          <p:cNvPr id="127" name="Google Shape;127;g38ed243ce43_3_823"/>
          <p:cNvGrpSpPr/>
          <p:nvPr/>
        </p:nvGrpSpPr>
        <p:grpSpPr>
          <a:xfrm>
            <a:off x="1813296" y="2938927"/>
            <a:ext cx="8899020" cy="975576"/>
            <a:chOff x="612955" y="2204250"/>
            <a:chExt cx="6674432" cy="731700"/>
          </a:xfrm>
        </p:grpSpPr>
        <p:sp>
          <p:nvSpPr>
            <p:cNvPr id="128" name="Google Shape;128;g38ed243ce43_3_823"/>
            <p:cNvSpPr txBox="1"/>
            <p:nvPr/>
          </p:nvSpPr>
          <p:spPr>
            <a:xfrm>
              <a:off x="612955" y="2254450"/>
              <a:ext cx="2102100" cy="629700"/>
            </a:xfrm>
            <a:prstGeom prst="rect">
              <a:avLst/>
            </a:prstGeom>
            <a:noFill/>
            <a:ln>
              <a:noFill/>
            </a:ln>
          </p:spPr>
          <p:txBody>
            <a:bodyPr anchorCtr="0" anchor="ctr" bIns="60925" lIns="121900" spcFirstLastPara="1" rIns="121900" wrap="square" tIns="60925">
              <a:noAutofit/>
            </a:bodyPr>
            <a:lstStyle/>
            <a:p>
              <a:pPr indent="0" lvl="0" marL="0" rtl="0" algn="r">
                <a:lnSpc>
                  <a:spcPct val="90000"/>
                </a:lnSpc>
                <a:spcBef>
                  <a:spcPts val="0"/>
                </a:spcBef>
                <a:spcAft>
                  <a:spcPts val="0"/>
                </a:spcAft>
                <a:buNone/>
              </a:pPr>
              <a:r>
                <a:rPr lang="en-US" sz="5600">
                  <a:solidFill>
                    <a:srgbClr val="B02B20"/>
                  </a:solidFill>
                  <a:latin typeface="Roboto Medium"/>
                  <a:ea typeface="Roboto Medium"/>
                  <a:cs typeface="Roboto Medium"/>
                  <a:sym typeface="Roboto Medium"/>
                </a:rPr>
                <a:t>3</a:t>
              </a:r>
              <a:endParaRPr sz="5600">
                <a:solidFill>
                  <a:srgbClr val="B02B20"/>
                </a:solidFill>
                <a:latin typeface="Roboto Medium"/>
                <a:ea typeface="Roboto Medium"/>
                <a:cs typeface="Roboto Medium"/>
                <a:sym typeface="Roboto Medium"/>
              </a:endParaRPr>
            </a:p>
          </p:txBody>
        </p:sp>
        <p:sp>
          <p:nvSpPr>
            <p:cNvPr id="129" name="Google Shape;129;g38ed243ce43_3_823"/>
            <p:cNvSpPr/>
            <p:nvPr/>
          </p:nvSpPr>
          <p:spPr>
            <a:xfrm>
              <a:off x="2789787" y="2204250"/>
              <a:ext cx="4497600" cy="731700"/>
            </a:xfrm>
            <a:prstGeom prst="rect">
              <a:avLst/>
            </a:prstGeom>
            <a:solidFill>
              <a:srgbClr val="B02B20"/>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a:p>
          </p:txBody>
        </p:sp>
        <p:sp>
          <p:nvSpPr>
            <p:cNvPr id="130" name="Google Shape;130;g38ed243ce43_3_823"/>
            <p:cNvSpPr txBox="1"/>
            <p:nvPr/>
          </p:nvSpPr>
          <p:spPr>
            <a:xfrm>
              <a:off x="2914388" y="2410805"/>
              <a:ext cx="3849900" cy="330600"/>
            </a:xfrm>
            <a:prstGeom prst="rect">
              <a:avLst/>
            </a:prstGeom>
            <a:no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lang="en-US" sz="2200">
                  <a:solidFill>
                    <a:schemeClr val="lt1"/>
                  </a:solidFill>
                  <a:latin typeface="Roboto"/>
                  <a:ea typeface="Roboto"/>
                  <a:cs typeface="Roboto"/>
                  <a:sym typeface="Roboto"/>
                </a:rPr>
                <a:t>Phương pháp kiểm kê, đánh giá nguồn thải vào môi trường nước</a:t>
              </a:r>
              <a:endParaRPr sz="1800">
                <a:solidFill>
                  <a:srgbClr val="FFFFFF"/>
                </a:solidFill>
                <a:latin typeface="Roboto"/>
                <a:ea typeface="Roboto"/>
                <a:cs typeface="Roboto"/>
                <a:sym typeface="Roboto"/>
              </a:endParaRPr>
            </a:p>
          </p:txBody>
        </p:sp>
      </p:grpSp>
      <p:grpSp>
        <p:nvGrpSpPr>
          <p:cNvPr id="131" name="Google Shape;131;g38ed243ce43_3_823"/>
          <p:cNvGrpSpPr/>
          <p:nvPr/>
        </p:nvGrpSpPr>
        <p:grpSpPr>
          <a:xfrm>
            <a:off x="2575252" y="4118064"/>
            <a:ext cx="7655077" cy="975576"/>
            <a:chOff x="1184436" y="3088625"/>
            <a:chExt cx="5741451" cy="731700"/>
          </a:xfrm>
        </p:grpSpPr>
        <p:sp>
          <p:nvSpPr>
            <p:cNvPr id="132" name="Google Shape;132;g38ed243ce43_3_823"/>
            <p:cNvSpPr txBox="1"/>
            <p:nvPr/>
          </p:nvSpPr>
          <p:spPr>
            <a:xfrm>
              <a:off x="1184436" y="3138814"/>
              <a:ext cx="1530600" cy="629700"/>
            </a:xfrm>
            <a:prstGeom prst="rect">
              <a:avLst/>
            </a:prstGeom>
            <a:noFill/>
            <a:ln>
              <a:noFill/>
            </a:ln>
          </p:spPr>
          <p:txBody>
            <a:bodyPr anchorCtr="0" anchor="ctr" bIns="60925" lIns="121900" spcFirstLastPara="1" rIns="121900" wrap="square" tIns="60925">
              <a:noAutofit/>
            </a:bodyPr>
            <a:lstStyle/>
            <a:p>
              <a:pPr indent="0" lvl="0" marL="0" rtl="0" algn="r">
                <a:lnSpc>
                  <a:spcPct val="90000"/>
                </a:lnSpc>
                <a:spcBef>
                  <a:spcPts val="0"/>
                </a:spcBef>
                <a:spcAft>
                  <a:spcPts val="0"/>
                </a:spcAft>
                <a:buNone/>
              </a:pPr>
              <a:r>
                <a:rPr lang="en-US" sz="5600">
                  <a:solidFill>
                    <a:srgbClr val="BE2F22"/>
                  </a:solidFill>
                  <a:latin typeface="Roboto Medium"/>
                  <a:ea typeface="Roboto Medium"/>
                  <a:cs typeface="Roboto Medium"/>
                  <a:sym typeface="Roboto Medium"/>
                </a:rPr>
                <a:t>4</a:t>
              </a:r>
              <a:endParaRPr sz="5600">
                <a:solidFill>
                  <a:srgbClr val="BE2F22"/>
                </a:solidFill>
                <a:latin typeface="Roboto Medium"/>
                <a:ea typeface="Roboto Medium"/>
                <a:cs typeface="Roboto Medium"/>
                <a:sym typeface="Roboto Medium"/>
              </a:endParaRPr>
            </a:p>
          </p:txBody>
        </p:sp>
        <p:sp>
          <p:nvSpPr>
            <p:cNvPr id="133" name="Google Shape;133;g38ed243ce43_3_823"/>
            <p:cNvSpPr/>
            <p:nvPr/>
          </p:nvSpPr>
          <p:spPr>
            <a:xfrm>
              <a:off x="2789787" y="3088625"/>
              <a:ext cx="4136100" cy="731700"/>
            </a:xfrm>
            <a:prstGeom prst="rect">
              <a:avLst/>
            </a:prstGeom>
            <a:solidFill>
              <a:srgbClr val="BE2F22"/>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a:p>
          </p:txBody>
        </p:sp>
        <p:sp>
          <p:nvSpPr>
            <p:cNvPr id="134" name="Google Shape;134;g38ed243ce43_3_823"/>
            <p:cNvSpPr txBox="1"/>
            <p:nvPr/>
          </p:nvSpPr>
          <p:spPr>
            <a:xfrm>
              <a:off x="2914388" y="3295179"/>
              <a:ext cx="3849900" cy="330600"/>
            </a:xfrm>
            <a:prstGeom prst="rect">
              <a:avLst/>
            </a:prstGeom>
            <a:no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lang="en-US" sz="1900">
                  <a:solidFill>
                    <a:schemeClr val="lt1"/>
                  </a:solidFill>
                  <a:latin typeface="Roboto"/>
                  <a:ea typeface="Roboto"/>
                  <a:cs typeface="Roboto"/>
                  <a:sym typeface="Roboto"/>
                </a:rPr>
                <a:t>Phương pháp đánh giá khả năng chịu tải của môi trường nước mặt để xác định  hạn ngạch xả nước thải vào từng đoạn sông</a:t>
              </a:r>
              <a:endParaRPr sz="1600">
                <a:solidFill>
                  <a:srgbClr val="FFFFFF"/>
                </a:solidFill>
                <a:latin typeface="Roboto"/>
                <a:ea typeface="Roboto"/>
                <a:cs typeface="Roboto"/>
                <a:sym typeface="Roboto"/>
              </a:endParaRPr>
            </a:p>
          </p:txBody>
        </p:sp>
      </p:grpSp>
      <p:grpSp>
        <p:nvGrpSpPr>
          <p:cNvPr id="135" name="Google Shape;135;g38ed243ce43_3_823"/>
          <p:cNvGrpSpPr/>
          <p:nvPr/>
        </p:nvGrpSpPr>
        <p:grpSpPr>
          <a:xfrm>
            <a:off x="2575252" y="5297201"/>
            <a:ext cx="7175089" cy="975576"/>
            <a:chOff x="1184436" y="3973000"/>
            <a:chExt cx="5381451" cy="731700"/>
          </a:xfrm>
        </p:grpSpPr>
        <p:sp>
          <p:nvSpPr>
            <p:cNvPr id="136" name="Google Shape;136;g38ed243ce43_3_823"/>
            <p:cNvSpPr txBox="1"/>
            <p:nvPr/>
          </p:nvSpPr>
          <p:spPr>
            <a:xfrm>
              <a:off x="1184436" y="4023189"/>
              <a:ext cx="1530600" cy="629700"/>
            </a:xfrm>
            <a:prstGeom prst="rect">
              <a:avLst/>
            </a:prstGeom>
            <a:noFill/>
            <a:ln>
              <a:noFill/>
            </a:ln>
          </p:spPr>
          <p:txBody>
            <a:bodyPr anchorCtr="0" anchor="ctr" bIns="60925" lIns="121900" spcFirstLastPara="1" rIns="121900" wrap="square" tIns="60925">
              <a:noAutofit/>
            </a:bodyPr>
            <a:lstStyle/>
            <a:p>
              <a:pPr indent="0" lvl="0" marL="0" rtl="0" algn="r">
                <a:lnSpc>
                  <a:spcPct val="90000"/>
                </a:lnSpc>
                <a:spcBef>
                  <a:spcPts val="0"/>
                </a:spcBef>
                <a:spcAft>
                  <a:spcPts val="0"/>
                </a:spcAft>
                <a:buNone/>
              </a:pPr>
              <a:r>
                <a:rPr lang="en-US" sz="5600">
                  <a:solidFill>
                    <a:srgbClr val="D83729"/>
                  </a:solidFill>
                  <a:latin typeface="Roboto Medium"/>
                  <a:ea typeface="Roboto Medium"/>
                  <a:cs typeface="Roboto Medium"/>
                  <a:sym typeface="Roboto Medium"/>
                </a:rPr>
                <a:t>5</a:t>
              </a:r>
              <a:endParaRPr sz="5600">
                <a:solidFill>
                  <a:srgbClr val="D83729"/>
                </a:solidFill>
                <a:latin typeface="Roboto Medium"/>
                <a:ea typeface="Roboto Medium"/>
                <a:cs typeface="Roboto Medium"/>
                <a:sym typeface="Roboto Medium"/>
              </a:endParaRPr>
            </a:p>
          </p:txBody>
        </p:sp>
        <p:sp>
          <p:nvSpPr>
            <p:cNvPr id="137" name="Google Shape;137;g38ed243ce43_3_823"/>
            <p:cNvSpPr/>
            <p:nvPr/>
          </p:nvSpPr>
          <p:spPr>
            <a:xfrm>
              <a:off x="2789787" y="3973000"/>
              <a:ext cx="3776100" cy="731700"/>
            </a:xfrm>
            <a:prstGeom prst="rect">
              <a:avLst/>
            </a:prstGeom>
            <a:solidFill>
              <a:srgbClr val="D83729"/>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a:p>
          </p:txBody>
        </p:sp>
        <p:sp>
          <p:nvSpPr>
            <p:cNvPr id="138" name="Google Shape;138;g38ed243ce43_3_823"/>
            <p:cNvSpPr txBox="1"/>
            <p:nvPr/>
          </p:nvSpPr>
          <p:spPr>
            <a:xfrm>
              <a:off x="2902988" y="4179560"/>
              <a:ext cx="3497700" cy="330600"/>
            </a:xfrm>
            <a:prstGeom prst="rect">
              <a:avLst/>
            </a:prstGeom>
            <a:no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lang="en-US" sz="1900">
                  <a:solidFill>
                    <a:srgbClr val="FFFFFF"/>
                  </a:solidFill>
                  <a:latin typeface="Roboto"/>
                  <a:ea typeface="Roboto"/>
                  <a:cs typeface="Roboto"/>
                  <a:sym typeface="Roboto"/>
                </a:rPr>
                <a:t>Nâng cao hiệu quả xử lý nước thải sinh hoạt bằng công nghệ tiên tiến</a:t>
              </a:r>
              <a:endParaRPr sz="1900">
                <a:solidFill>
                  <a:srgbClr val="FFFFFF"/>
                </a:solidFill>
                <a:latin typeface="Roboto"/>
                <a:ea typeface="Roboto"/>
                <a:cs typeface="Roboto"/>
                <a:sym typeface="Roboto"/>
              </a:endParaRPr>
            </a:p>
          </p:txBody>
        </p:sp>
      </p:grpSp>
      <p:sp>
        <p:nvSpPr>
          <p:cNvPr id="139" name="Google Shape;139;g38ed243ce43_3_823"/>
          <p:cNvSpPr txBox="1"/>
          <p:nvPr/>
        </p:nvSpPr>
        <p:spPr>
          <a:xfrm>
            <a:off x="510625" y="585050"/>
            <a:ext cx="3000000" cy="669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3500">
                <a:solidFill>
                  <a:srgbClr val="333333"/>
                </a:solidFill>
              </a:rPr>
              <a:t>NỘI DUNG</a:t>
            </a:r>
            <a:endParaRPr sz="900">
              <a:solidFill>
                <a:srgbClr val="33333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9"/>
          <p:cNvSpPr txBox="1"/>
          <p:nvPr>
            <p:ph type="title"/>
          </p:nvPr>
        </p:nvSpPr>
        <p:spPr>
          <a:xfrm>
            <a:off x="112426" y="76708"/>
            <a:ext cx="11967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500" cap="small"/>
              <a:t>1.1. Ô </a:t>
            </a:r>
            <a:r>
              <a:rPr b="1" lang="en-US" sz="3500" cap="small"/>
              <a:t>NHIỄM MÔI TRƯỜNG NƯỚC</a:t>
            </a:r>
            <a:r>
              <a:rPr b="1" lang="en-US" sz="3500" cap="small"/>
              <a:t> – </a:t>
            </a:r>
            <a:r>
              <a:rPr b="1" lang="en-US" sz="3500" cap="none">
                <a:solidFill>
                  <a:srgbClr val="C00000"/>
                </a:solidFill>
              </a:rPr>
              <a:t>Nguồn tiếp nhận</a:t>
            </a:r>
            <a:endParaRPr b="1" sz="3500" cap="none">
              <a:solidFill>
                <a:srgbClr val="C00000"/>
              </a:solidFill>
            </a:endParaRPr>
          </a:p>
        </p:txBody>
      </p:sp>
      <p:sp>
        <p:nvSpPr>
          <p:cNvPr id="351" name="Google Shape;351;p19"/>
          <p:cNvSpPr txBox="1"/>
          <p:nvPr>
            <p:ph idx="1" type="body"/>
          </p:nvPr>
        </p:nvSpPr>
        <p:spPr>
          <a:xfrm>
            <a:off x="422532" y="1064305"/>
            <a:ext cx="11481000" cy="56613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380"/>
              <a:buNone/>
            </a:pPr>
            <a:r>
              <a:rPr i="1" lang="en-US" sz="2800">
                <a:latin typeface="Arial"/>
                <a:ea typeface="Arial"/>
                <a:cs typeface="Arial"/>
                <a:sym typeface="Arial"/>
              </a:rPr>
              <a:t>Sự tiếp nhận thải của nguồn nước</a:t>
            </a:r>
            <a:endParaRPr i="1" sz="2800">
              <a:latin typeface="Arial"/>
              <a:ea typeface="Arial"/>
              <a:cs typeface="Arial"/>
              <a:sym typeface="Arial"/>
            </a:endParaRPr>
          </a:p>
          <a:p>
            <a:pPr indent="-182880" lvl="1" marL="457200" rtl="0" algn="l">
              <a:lnSpc>
                <a:spcPct val="120000"/>
              </a:lnSpc>
              <a:spcBef>
                <a:spcPts val="600"/>
              </a:spcBef>
              <a:spcAft>
                <a:spcPts val="0"/>
              </a:spcAft>
              <a:buSzPts val="1870"/>
              <a:buChar char="▪"/>
            </a:pPr>
            <a:r>
              <a:rPr lang="en-US" sz="2200">
                <a:latin typeface="Arial"/>
                <a:ea typeface="Arial"/>
                <a:cs typeface="Arial"/>
                <a:sym typeface="Arial"/>
              </a:rPr>
              <a:t>Nguồn thải</a:t>
            </a:r>
            <a:endParaRPr sz="2200">
              <a:latin typeface="Arial"/>
              <a:ea typeface="Arial"/>
              <a:cs typeface="Arial"/>
              <a:sym typeface="Arial"/>
            </a:endParaRPr>
          </a:p>
          <a:p>
            <a:pPr indent="-182880" lvl="1" marL="457200" rtl="0" algn="l">
              <a:lnSpc>
                <a:spcPct val="120000"/>
              </a:lnSpc>
              <a:spcBef>
                <a:spcPts val="600"/>
              </a:spcBef>
              <a:spcAft>
                <a:spcPts val="0"/>
              </a:spcAft>
              <a:buSzPts val="1870"/>
              <a:buChar char="▪"/>
            </a:pPr>
            <a:r>
              <a:rPr lang="en-US" sz="2200">
                <a:latin typeface="Arial"/>
                <a:ea typeface="Arial"/>
                <a:cs typeface="Arial"/>
                <a:sym typeface="Arial"/>
              </a:rPr>
              <a:t>Nguồn tiếp nhận</a:t>
            </a:r>
            <a:endParaRPr sz="2200">
              <a:latin typeface="Arial"/>
              <a:ea typeface="Arial"/>
              <a:cs typeface="Arial"/>
              <a:sym typeface="Arial"/>
            </a:endParaRPr>
          </a:p>
          <a:p>
            <a:pPr indent="-182880" lvl="1" marL="457200" rtl="0" algn="l">
              <a:lnSpc>
                <a:spcPct val="120000"/>
              </a:lnSpc>
              <a:spcBef>
                <a:spcPts val="600"/>
              </a:spcBef>
              <a:spcAft>
                <a:spcPts val="0"/>
              </a:spcAft>
              <a:buSzPts val="1870"/>
              <a:buChar char="▪"/>
            </a:pPr>
            <a:r>
              <a:rPr lang="en-US" sz="2200">
                <a:latin typeface="Arial"/>
                <a:ea typeface="Arial"/>
                <a:cs typeface="Arial"/>
                <a:sym typeface="Arial"/>
              </a:rPr>
              <a:t>Sự thay đổi chất ô nhiễm trong nguồn tiếp nhận</a:t>
            </a:r>
            <a:endParaRPr sz="2200">
              <a:latin typeface="Arial"/>
              <a:ea typeface="Arial"/>
              <a:cs typeface="Arial"/>
              <a:sym typeface="Arial"/>
            </a:endParaRPr>
          </a:p>
          <a:p>
            <a:pPr indent="-31750" lvl="0" marL="182880" rtl="0" algn="l">
              <a:lnSpc>
                <a:spcPct val="130000"/>
              </a:lnSpc>
              <a:spcBef>
                <a:spcPts val="600"/>
              </a:spcBef>
              <a:spcAft>
                <a:spcPts val="0"/>
              </a:spcAft>
              <a:buSzPts val="2380"/>
              <a:buNone/>
            </a:pPr>
            <a:r>
              <a:t/>
            </a:r>
            <a:endParaRPr sz="2800">
              <a:solidFill>
                <a:srgbClr val="216521"/>
              </a:solidFill>
              <a:latin typeface="Arial"/>
              <a:ea typeface="Arial"/>
              <a:cs typeface="Arial"/>
              <a:sym typeface="Arial"/>
            </a:endParaRPr>
          </a:p>
          <a:p>
            <a:pPr indent="-31750" lvl="0" marL="182880" rtl="0" algn="l">
              <a:lnSpc>
                <a:spcPct val="130000"/>
              </a:lnSpc>
              <a:spcBef>
                <a:spcPts val="600"/>
              </a:spcBef>
              <a:spcAft>
                <a:spcPts val="0"/>
              </a:spcAft>
              <a:buSzPts val="2380"/>
              <a:buNone/>
            </a:pPr>
            <a:r>
              <a:t/>
            </a:r>
            <a:endParaRPr sz="2800">
              <a:latin typeface="Arial"/>
              <a:ea typeface="Arial"/>
              <a:cs typeface="Arial"/>
              <a:sym typeface="Arial"/>
            </a:endParaRPr>
          </a:p>
        </p:txBody>
      </p:sp>
      <p:pic>
        <p:nvPicPr>
          <p:cNvPr id="352" name="Google Shape;352;p19"/>
          <p:cNvPicPr preferRelativeResize="0"/>
          <p:nvPr/>
        </p:nvPicPr>
        <p:blipFill rotWithShape="1">
          <a:blip r:embed="rId3">
            <a:alphaModFix/>
          </a:blip>
          <a:srcRect b="0" l="0" r="0" t="0"/>
          <a:stretch/>
        </p:blipFill>
        <p:spPr>
          <a:xfrm>
            <a:off x="3786809" y="3564835"/>
            <a:ext cx="3505944" cy="2639610"/>
          </a:xfrm>
          <a:prstGeom prst="rect">
            <a:avLst/>
          </a:prstGeom>
          <a:noFill/>
          <a:ln>
            <a:noFill/>
          </a:ln>
        </p:spPr>
      </p:pic>
      <p:sp>
        <p:nvSpPr>
          <p:cNvPr id="353" name="Google Shape;353;p19"/>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54" name="Google Shape;354;p19"/>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0"/>
          <p:cNvSpPr txBox="1"/>
          <p:nvPr>
            <p:ph idx="1" type="body"/>
          </p:nvPr>
        </p:nvSpPr>
        <p:spPr>
          <a:xfrm>
            <a:off x="422532" y="1064305"/>
            <a:ext cx="11481000" cy="56613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20000"/>
              </a:lnSpc>
              <a:spcBef>
                <a:spcPts val="0"/>
              </a:spcBef>
              <a:spcAft>
                <a:spcPts val="0"/>
              </a:spcAft>
              <a:buSzPct val="85000"/>
              <a:buNone/>
            </a:pPr>
            <a:r>
              <a:rPr i="1" lang="en-US" sz="2800">
                <a:latin typeface="Arial"/>
                <a:ea typeface="Arial"/>
                <a:cs typeface="Arial"/>
                <a:sym typeface="Arial"/>
              </a:rPr>
              <a:t>Sự tiếp nhận thải của nguồn nước</a:t>
            </a:r>
            <a:endParaRPr i="1" sz="2800">
              <a:latin typeface="Arial"/>
              <a:ea typeface="Arial"/>
              <a:cs typeface="Arial"/>
              <a:sym typeface="Arial"/>
            </a:endParaRPr>
          </a:p>
          <a:p>
            <a:pPr indent="-182880" lvl="1" marL="457200" rtl="0" algn="l">
              <a:lnSpc>
                <a:spcPct val="120000"/>
              </a:lnSpc>
              <a:spcBef>
                <a:spcPts val="600"/>
              </a:spcBef>
              <a:spcAft>
                <a:spcPts val="0"/>
              </a:spcAft>
              <a:buSzPct val="85000"/>
              <a:buChar char="▪"/>
            </a:pPr>
            <a:r>
              <a:rPr lang="en-US" sz="2400">
                <a:latin typeface="Arial"/>
                <a:ea typeface="Arial"/>
                <a:cs typeface="Arial"/>
                <a:sym typeface="Arial"/>
              </a:rPr>
              <a:t>Nguồn thải</a:t>
            </a:r>
            <a:endParaRPr sz="2400">
              <a:latin typeface="Arial"/>
              <a:ea typeface="Arial"/>
              <a:cs typeface="Arial"/>
              <a:sym typeface="Arial"/>
            </a:endParaRPr>
          </a:p>
          <a:p>
            <a:pPr indent="-182879" lvl="2" marL="731520" rtl="0" algn="l">
              <a:lnSpc>
                <a:spcPct val="120000"/>
              </a:lnSpc>
              <a:spcBef>
                <a:spcPts val="600"/>
              </a:spcBef>
              <a:spcAft>
                <a:spcPts val="0"/>
              </a:spcAft>
              <a:buSzPct val="85000"/>
              <a:buChar char="▪"/>
            </a:pPr>
            <a:r>
              <a:rPr lang="en-US" sz="2000">
                <a:latin typeface="Arial"/>
                <a:ea typeface="Arial"/>
                <a:cs typeface="Arial"/>
                <a:sym typeface="Arial"/>
              </a:rPr>
              <a:t>Loại nguồn thải: nguồn điểm, nguồn phân tán</a:t>
            </a:r>
            <a:endParaRPr sz="2000">
              <a:latin typeface="Arial"/>
              <a:ea typeface="Arial"/>
              <a:cs typeface="Arial"/>
              <a:sym typeface="Arial"/>
            </a:endParaRPr>
          </a:p>
          <a:p>
            <a:pPr indent="-182879" lvl="2" marL="731520" rtl="0" algn="l">
              <a:lnSpc>
                <a:spcPct val="120000"/>
              </a:lnSpc>
              <a:spcBef>
                <a:spcPts val="600"/>
              </a:spcBef>
              <a:spcAft>
                <a:spcPts val="0"/>
              </a:spcAft>
              <a:buSzPct val="85000"/>
              <a:buChar char="▪"/>
            </a:pPr>
            <a:r>
              <a:rPr lang="en-US" sz="2000">
                <a:latin typeface="Arial"/>
                <a:ea typeface="Arial"/>
                <a:cs typeface="Arial"/>
                <a:sym typeface="Arial"/>
              </a:rPr>
              <a:t>Đặc trưng ô nhiễm: loại chất ô nhiễm, nồng độ chất ô nhiễm</a:t>
            </a:r>
            <a:endParaRPr sz="2000">
              <a:latin typeface="Arial"/>
              <a:ea typeface="Arial"/>
              <a:cs typeface="Arial"/>
              <a:sym typeface="Arial"/>
            </a:endParaRPr>
          </a:p>
          <a:p>
            <a:pPr indent="-182879" lvl="2" marL="731520" rtl="0" algn="l">
              <a:lnSpc>
                <a:spcPct val="120000"/>
              </a:lnSpc>
              <a:spcBef>
                <a:spcPts val="600"/>
              </a:spcBef>
              <a:spcAft>
                <a:spcPts val="0"/>
              </a:spcAft>
              <a:buSzPct val="85000"/>
              <a:buChar char="▪"/>
            </a:pPr>
            <a:r>
              <a:rPr lang="en-US" sz="2000">
                <a:latin typeface="Arial"/>
                <a:ea typeface="Arial"/>
                <a:cs typeface="Arial"/>
                <a:sym typeface="Arial"/>
              </a:rPr>
              <a:t>Cách thức thải: liên tục / gián đoạn</a:t>
            </a:r>
            <a:endParaRPr sz="2000">
              <a:latin typeface="Arial"/>
              <a:ea typeface="Arial"/>
              <a:cs typeface="Arial"/>
              <a:sym typeface="Arial"/>
            </a:endParaRPr>
          </a:p>
          <a:p>
            <a:pPr indent="-182879" lvl="2" marL="731520" rtl="0" algn="l">
              <a:lnSpc>
                <a:spcPct val="120000"/>
              </a:lnSpc>
              <a:spcBef>
                <a:spcPts val="600"/>
              </a:spcBef>
              <a:spcAft>
                <a:spcPts val="0"/>
              </a:spcAft>
              <a:buSzPct val="85000"/>
              <a:buChar char="▪"/>
            </a:pPr>
            <a:r>
              <a:rPr lang="en-US" sz="2000">
                <a:latin typeface="Arial"/>
                <a:ea typeface="Arial"/>
                <a:cs typeface="Arial"/>
                <a:sym typeface="Arial"/>
              </a:rPr>
              <a:t>Lưu lượng dòng thải</a:t>
            </a:r>
            <a:endParaRPr sz="2000">
              <a:latin typeface="Arial"/>
              <a:ea typeface="Arial"/>
              <a:cs typeface="Arial"/>
              <a:sym typeface="Arial"/>
            </a:endParaRPr>
          </a:p>
          <a:p>
            <a:pPr indent="-182880" lvl="1" marL="457200" rtl="0" algn="l">
              <a:lnSpc>
                <a:spcPct val="120000"/>
              </a:lnSpc>
              <a:spcBef>
                <a:spcPts val="600"/>
              </a:spcBef>
              <a:spcAft>
                <a:spcPts val="0"/>
              </a:spcAft>
              <a:buSzPct val="85000"/>
              <a:buChar char="▪"/>
            </a:pPr>
            <a:r>
              <a:rPr lang="en-US" sz="2200">
                <a:latin typeface="Arial"/>
                <a:ea typeface="Arial"/>
                <a:cs typeface="Arial"/>
                <a:sym typeface="Arial"/>
              </a:rPr>
              <a:t>Nguồn tiếp nhận</a:t>
            </a:r>
            <a:endParaRPr sz="2200">
              <a:latin typeface="Arial"/>
              <a:ea typeface="Arial"/>
              <a:cs typeface="Arial"/>
              <a:sym typeface="Arial"/>
            </a:endParaRPr>
          </a:p>
          <a:p>
            <a:pPr indent="-182879" lvl="2" marL="731520" rtl="0" algn="l">
              <a:lnSpc>
                <a:spcPct val="120000"/>
              </a:lnSpc>
              <a:spcBef>
                <a:spcPts val="600"/>
              </a:spcBef>
              <a:spcAft>
                <a:spcPts val="0"/>
              </a:spcAft>
              <a:buSzPct val="85000"/>
              <a:buChar char="▪"/>
            </a:pPr>
            <a:r>
              <a:rPr lang="en-US" sz="2000">
                <a:latin typeface="Arial"/>
                <a:ea typeface="Arial"/>
                <a:cs typeface="Arial"/>
                <a:sym typeface="Arial"/>
              </a:rPr>
              <a:t>Kênh, mương, sông, suối: nước động → khả năng xáo trộn tốt </a:t>
            </a:r>
            <a:endParaRPr/>
          </a:p>
          <a:p>
            <a:pPr indent="-182879" lvl="3" marL="1005839" rtl="0" algn="l">
              <a:lnSpc>
                <a:spcPct val="120000"/>
              </a:lnSpc>
              <a:spcBef>
                <a:spcPts val="600"/>
              </a:spcBef>
              <a:spcAft>
                <a:spcPts val="0"/>
              </a:spcAft>
              <a:buSzPct val="85000"/>
              <a:buChar char="▪"/>
            </a:pPr>
            <a:r>
              <a:rPr lang="en-US" sz="2000">
                <a:latin typeface="Arial"/>
                <a:ea typeface="Arial"/>
                <a:cs typeface="Arial"/>
                <a:sym typeface="Arial"/>
              </a:rPr>
              <a:t>Vận tốc dòng chảy, lưu lượng dòng chảy</a:t>
            </a:r>
            <a:endParaRPr sz="2000">
              <a:latin typeface="Arial"/>
              <a:ea typeface="Arial"/>
              <a:cs typeface="Arial"/>
              <a:sym typeface="Arial"/>
            </a:endParaRPr>
          </a:p>
          <a:p>
            <a:pPr indent="-182879" lvl="3" marL="1005839" rtl="0" algn="l">
              <a:lnSpc>
                <a:spcPct val="120000"/>
              </a:lnSpc>
              <a:spcBef>
                <a:spcPts val="600"/>
              </a:spcBef>
              <a:spcAft>
                <a:spcPts val="0"/>
              </a:spcAft>
              <a:buSzPct val="85000"/>
              <a:buChar char="▪"/>
            </a:pPr>
            <a:r>
              <a:rPr lang="en-US" sz="2000">
                <a:latin typeface="Arial"/>
                <a:ea typeface="Arial"/>
                <a:cs typeface="Arial"/>
                <a:sym typeface="Arial"/>
              </a:rPr>
              <a:t>Chất lượng nền của nguồn nước</a:t>
            </a:r>
            <a:endParaRPr sz="2000">
              <a:latin typeface="Arial"/>
              <a:ea typeface="Arial"/>
              <a:cs typeface="Arial"/>
              <a:sym typeface="Arial"/>
            </a:endParaRPr>
          </a:p>
          <a:p>
            <a:pPr indent="-182879" lvl="2" marL="731520" rtl="0" algn="l">
              <a:lnSpc>
                <a:spcPct val="120000"/>
              </a:lnSpc>
              <a:spcBef>
                <a:spcPts val="600"/>
              </a:spcBef>
              <a:spcAft>
                <a:spcPts val="0"/>
              </a:spcAft>
              <a:buSzPct val="85000"/>
              <a:buChar char="▪"/>
            </a:pPr>
            <a:r>
              <a:rPr lang="en-US" sz="2000">
                <a:latin typeface="Arial"/>
                <a:ea typeface="Arial"/>
                <a:cs typeface="Arial"/>
                <a:sym typeface="Arial"/>
              </a:rPr>
              <a:t>Ao, hồ, vùng chứa: nước tù &amp; tĩnh</a:t>
            </a:r>
            <a:endParaRPr sz="2000">
              <a:latin typeface="Arial"/>
              <a:ea typeface="Arial"/>
              <a:cs typeface="Arial"/>
              <a:sym typeface="Arial"/>
            </a:endParaRPr>
          </a:p>
          <a:p>
            <a:pPr indent="-182879" lvl="3" marL="1005839" rtl="0" algn="l">
              <a:lnSpc>
                <a:spcPct val="120000"/>
              </a:lnSpc>
              <a:spcBef>
                <a:spcPts val="600"/>
              </a:spcBef>
              <a:spcAft>
                <a:spcPts val="0"/>
              </a:spcAft>
              <a:buSzPct val="85000"/>
              <a:buChar char="▪"/>
            </a:pPr>
            <a:r>
              <a:rPr lang="en-US" sz="2000">
                <a:latin typeface="Arial"/>
                <a:ea typeface="Arial"/>
                <a:cs typeface="Arial"/>
                <a:sym typeface="Arial"/>
              </a:rPr>
              <a:t>Diện tích mặt thoáng, độ sâu</a:t>
            </a:r>
            <a:endParaRPr sz="2000">
              <a:latin typeface="Arial"/>
              <a:ea typeface="Arial"/>
              <a:cs typeface="Arial"/>
              <a:sym typeface="Arial"/>
            </a:endParaRPr>
          </a:p>
          <a:p>
            <a:pPr indent="-182879" lvl="3" marL="1005839" rtl="0" algn="l">
              <a:lnSpc>
                <a:spcPct val="120000"/>
              </a:lnSpc>
              <a:spcBef>
                <a:spcPts val="600"/>
              </a:spcBef>
              <a:spcAft>
                <a:spcPts val="0"/>
              </a:spcAft>
              <a:buSzPct val="85000"/>
              <a:buChar char="▪"/>
            </a:pPr>
            <a:r>
              <a:rPr lang="en-US" sz="2000">
                <a:latin typeface="Arial"/>
                <a:ea typeface="Arial"/>
                <a:cs typeface="Arial"/>
                <a:sym typeface="Arial"/>
              </a:rPr>
              <a:t>Chất lượng nền của nguồn nước</a:t>
            </a:r>
            <a:endParaRPr sz="2000">
              <a:latin typeface="Arial"/>
              <a:ea typeface="Arial"/>
              <a:cs typeface="Arial"/>
              <a:sym typeface="Arial"/>
            </a:endParaRPr>
          </a:p>
          <a:p>
            <a:pPr indent="-43084" lvl="0" marL="182880" rtl="0" algn="l">
              <a:lnSpc>
                <a:spcPct val="130000"/>
              </a:lnSpc>
              <a:spcBef>
                <a:spcPts val="600"/>
              </a:spcBef>
              <a:spcAft>
                <a:spcPts val="0"/>
              </a:spcAft>
              <a:buSzPct val="85000"/>
              <a:buNone/>
            </a:pPr>
            <a:r>
              <a:t/>
            </a:r>
            <a:endParaRPr sz="2800">
              <a:latin typeface="Arial"/>
              <a:ea typeface="Arial"/>
              <a:cs typeface="Arial"/>
              <a:sym typeface="Arial"/>
            </a:endParaRPr>
          </a:p>
        </p:txBody>
      </p:sp>
      <p:sp>
        <p:nvSpPr>
          <p:cNvPr id="361" name="Google Shape;361;p20"/>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62" name="Google Shape;362;p20"/>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363" name="Google Shape;363;p20"/>
          <p:cNvSpPr txBox="1"/>
          <p:nvPr>
            <p:ph type="title"/>
          </p:nvPr>
        </p:nvSpPr>
        <p:spPr>
          <a:xfrm>
            <a:off x="112426" y="76708"/>
            <a:ext cx="11967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500" cap="small"/>
              <a:t>1.1. Ô NHIỄM MÔI TRƯỜNG NƯỚC – </a:t>
            </a:r>
            <a:r>
              <a:rPr b="1" lang="en-US" sz="3500" cap="none">
                <a:solidFill>
                  <a:srgbClr val="C00000"/>
                </a:solidFill>
              </a:rPr>
              <a:t>Nguồn tiếp nhận</a:t>
            </a:r>
            <a:endParaRPr b="1" sz="3500" cap="none">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1"/>
          <p:cNvSpPr txBox="1"/>
          <p:nvPr>
            <p:ph idx="1" type="body"/>
          </p:nvPr>
        </p:nvSpPr>
        <p:spPr>
          <a:xfrm>
            <a:off x="422532" y="1064305"/>
            <a:ext cx="11481000" cy="5661300"/>
          </a:xfrm>
          <a:prstGeom prst="rect">
            <a:avLst/>
          </a:prstGeom>
          <a:noFill/>
          <a:ln>
            <a:noFill/>
          </a:ln>
        </p:spPr>
        <p:txBody>
          <a:bodyPr anchorCtr="0" anchor="t" bIns="45700" lIns="91425" spcFirstLastPara="1" rIns="91425" wrap="square" tIns="45700">
            <a:normAutofit/>
          </a:bodyPr>
          <a:lstStyle/>
          <a:p>
            <a:pPr indent="-182880" lvl="0" marL="182880" rtl="0" algn="l">
              <a:lnSpc>
                <a:spcPct val="120000"/>
              </a:lnSpc>
              <a:spcBef>
                <a:spcPts val="0"/>
              </a:spcBef>
              <a:spcAft>
                <a:spcPts val="0"/>
              </a:spcAft>
              <a:buSzPts val="2380"/>
              <a:buNone/>
            </a:pPr>
            <a:r>
              <a:rPr i="1" lang="en-US" sz="2800"/>
              <a:t>Quá trình biến đổi các chất ô nhiễm trong nguồn tiếp nhận:</a:t>
            </a:r>
            <a:endParaRPr/>
          </a:p>
          <a:p>
            <a:pPr indent="-182880" lvl="1" marL="457200" rtl="0" algn="l">
              <a:lnSpc>
                <a:spcPct val="120000"/>
              </a:lnSpc>
              <a:spcBef>
                <a:spcPts val="600"/>
              </a:spcBef>
              <a:spcAft>
                <a:spcPts val="0"/>
              </a:spcAft>
              <a:buClr>
                <a:schemeClr val="accent2"/>
              </a:buClr>
              <a:buSzPts val="1870"/>
              <a:buChar char="▪"/>
            </a:pPr>
            <a:r>
              <a:rPr lang="en-US" sz="2200"/>
              <a:t>Quá trình pha loãng</a:t>
            </a:r>
            <a:endParaRPr sz="2200"/>
          </a:p>
          <a:p>
            <a:pPr indent="-182880" lvl="1" marL="457200" rtl="0" algn="l">
              <a:lnSpc>
                <a:spcPct val="120000"/>
              </a:lnSpc>
              <a:spcBef>
                <a:spcPts val="900"/>
              </a:spcBef>
              <a:spcAft>
                <a:spcPts val="0"/>
              </a:spcAft>
              <a:buClr>
                <a:schemeClr val="accent2"/>
              </a:buClr>
              <a:buSzPts val="1870"/>
              <a:buChar char="▪"/>
            </a:pPr>
            <a:r>
              <a:rPr lang="en-US" sz="2200"/>
              <a:t>Quá trình phân tán theo dòng chảy 🡺</a:t>
            </a:r>
            <a:r>
              <a:rPr lang="en-US" sz="2200">
                <a:solidFill>
                  <a:srgbClr val="FF0000"/>
                </a:solidFill>
              </a:rPr>
              <a:t>lan truyền ô nhiễm</a:t>
            </a:r>
            <a:endParaRPr sz="2200">
              <a:solidFill>
                <a:srgbClr val="FF0000"/>
              </a:solidFill>
            </a:endParaRPr>
          </a:p>
          <a:p>
            <a:pPr indent="-182880" lvl="1" marL="457200" rtl="0" algn="l">
              <a:lnSpc>
                <a:spcPct val="120000"/>
              </a:lnSpc>
              <a:spcBef>
                <a:spcPts val="900"/>
              </a:spcBef>
              <a:spcAft>
                <a:spcPts val="0"/>
              </a:spcAft>
              <a:buClr>
                <a:schemeClr val="accent2"/>
              </a:buClr>
              <a:buSzPts val="1870"/>
              <a:buChar char="▪"/>
            </a:pPr>
            <a:r>
              <a:rPr lang="en-US" sz="2200"/>
              <a:t>Quá trình lắng đọng: </a:t>
            </a:r>
            <a:r>
              <a:rPr lang="en-US" sz="2200">
                <a:solidFill>
                  <a:srgbClr val="FF0000"/>
                </a:solidFill>
              </a:rPr>
              <a:t>dạng tồn tại của chất ô nhiễm, đặc tính CLN của nguồn tiếp nhận và nguồn thải</a:t>
            </a:r>
            <a:endParaRPr sz="2200">
              <a:solidFill>
                <a:srgbClr val="FF0000"/>
              </a:solidFill>
            </a:endParaRPr>
          </a:p>
          <a:p>
            <a:pPr indent="-182880" lvl="1" marL="457200" rtl="0" algn="l">
              <a:lnSpc>
                <a:spcPct val="120000"/>
              </a:lnSpc>
              <a:spcBef>
                <a:spcPts val="900"/>
              </a:spcBef>
              <a:spcAft>
                <a:spcPts val="0"/>
              </a:spcAft>
              <a:buSzPts val="1870"/>
              <a:buChar char="▪"/>
            </a:pPr>
            <a:r>
              <a:rPr lang="en-US" sz="2200"/>
              <a:t>Quá trình biến đổi hóa học: </a:t>
            </a:r>
            <a:r>
              <a:rPr lang="en-US" sz="2200">
                <a:solidFill>
                  <a:srgbClr val="FF0000"/>
                </a:solidFill>
              </a:rPr>
              <a:t>phản ứng hóa học xảy ra trong nguồn tiếp nhận</a:t>
            </a:r>
            <a:endParaRPr sz="2200">
              <a:solidFill>
                <a:srgbClr val="FF0000"/>
              </a:solidFill>
            </a:endParaRPr>
          </a:p>
          <a:p>
            <a:pPr indent="-182880" lvl="1" marL="457200" rtl="0" algn="l">
              <a:lnSpc>
                <a:spcPct val="120000"/>
              </a:lnSpc>
              <a:spcBef>
                <a:spcPts val="900"/>
              </a:spcBef>
              <a:spcAft>
                <a:spcPts val="0"/>
              </a:spcAft>
              <a:buSzPts val="1870"/>
              <a:buChar char="▪"/>
            </a:pPr>
            <a:r>
              <a:rPr lang="en-US" sz="2200"/>
              <a:t>Quá trình biến đổi sinh học: </a:t>
            </a:r>
            <a:r>
              <a:rPr lang="en-US" sz="2200">
                <a:solidFill>
                  <a:srgbClr val="FF0000"/>
                </a:solidFill>
              </a:rPr>
              <a:t>VSV + điều kiện môi trường</a:t>
            </a:r>
            <a:endParaRPr sz="2200">
              <a:solidFill>
                <a:srgbClr val="FF0000"/>
              </a:solidFill>
            </a:endParaRPr>
          </a:p>
          <a:p>
            <a:pPr indent="-31750" lvl="0" marL="182880" rtl="0" algn="l">
              <a:lnSpc>
                <a:spcPct val="130000"/>
              </a:lnSpc>
              <a:spcBef>
                <a:spcPts val="900"/>
              </a:spcBef>
              <a:spcAft>
                <a:spcPts val="0"/>
              </a:spcAft>
              <a:buSzPts val="2380"/>
              <a:buNone/>
            </a:pPr>
            <a:r>
              <a:t/>
            </a:r>
            <a:endParaRPr sz="2800">
              <a:latin typeface="Arial"/>
              <a:ea typeface="Arial"/>
              <a:cs typeface="Arial"/>
              <a:sym typeface="Arial"/>
            </a:endParaRPr>
          </a:p>
        </p:txBody>
      </p:sp>
      <p:sp>
        <p:nvSpPr>
          <p:cNvPr id="370" name="Google Shape;370;p21"/>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71" name="Google Shape;371;p21"/>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372" name="Google Shape;372;p21"/>
          <p:cNvSpPr txBox="1"/>
          <p:nvPr>
            <p:ph type="title"/>
          </p:nvPr>
        </p:nvSpPr>
        <p:spPr>
          <a:xfrm>
            <a:off x="112426" y="76708"/>
            <a:ext cx="11967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500" cap="small"/>
              <a:t>1.1. Ô NHIỄM MÔI TRƯỜNG NƯỚC – </a:t>
            </a:r>
            <a:r>
              <a:rPr b="1" lang="en-US" sz="3500" cap="none">
                <a:solidFill>
                  <a:srgbClr val="C00000"/>
                </a:solidFill>
              </a:rPr>
              <a:t>Nguồn tiếp nhận</a:t>
            </a:r>
            <a:endParaRPr b="1" sz="3500" cap="none">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2"/>
          <p:cNvSpPr txBox="1"/>
          <p:nvPr>
            <p:ph idx="1" type="body"/>
          </p:nvPr>
        </p:nvSpPr>
        <p:spPr>
          <a:xfrm>
            <a:off x="422532" y="1064305"/>
            <a:ext cx="11481000" cy="5661300"/>
          </a:xfrm>
          <a:prstGeom prst="rect">
            <a:avLst/>
          </a:prstGeom>
          <a:noFill/>
          <a:ln>
            <a:noFill/>
          </a:ln>
        </p:spPr>
        <p:txBody>
          <a:bodyPr anchorCtr="0" anchor="t" bIns="45700" lIns="91425" spcFirstLastPara="1" rIns="91425" wrap="square" tIns="45700">
            <a:normAutofit/>
          </a:bodyPr>
          <a:lstStyle/>
          <a:p>
            <a:pPr indent="-182880" lvl="0" marL="182880" rtl="0" algn="l">
              <a:lnSpc>
                <a:spcPct val="120000"/>
              </a:lnSpc>
              <a:spcBef>
                <a:spcPts val="0"/>
              </a:spcBef>
              <a:spcAft>
                <a:spcPts val="0"/>
              </a:spcAft>
              <a:buSzPts val="2040"/>
              <a:buNone/>
            </a:pPr>
            <a:r>
              <a:rPr b="1" lang="en-US" sz="2400"/>
              <a:t>Ô nhiễm nước sông, suối</a:t>
            </a:r>
            <a:endParaRPr b="1" sz="2400"/>
          </a:p>
          <a:p>
            <a:pPr indent="-182880" lvl="1" marL="457200" rtl="0" algn="just">
              <a:lnSpc>
                <a:spcPct val="120000"/>
              </a:lnSpc>
              <a:spcBef>
                <a:spcPts val="600"/>
              </a:spcBef>
              <a:spcAft>
                <a:spcPts val="0"/>
              </a:spcAft>
              <a:buSzPts val="1700"/>
              <a:buChar char="▪"/>
            </a:pPr>
            <a:r>
              <a:rPr lang="en-US" sz="2000">
                <a:solidFill>
                  <a:srgbClr val="000000"/>
                </a:solidFill>
              </a:rPr>
              <a:t>Sông suối là nguồn nước </a:t>
            </a:r>
            <a:r>
              <a:rPr b="1" lang="en-US" sz="2000">
                <a:solidFill>
                  <a:srgbClr val="C00000"/>
                </a:solidFill>
              </a:rPr>
              <a:t>“động” </a:t>
            </a:r>
            <a:r>
              <a:rPr lang="en-US" sz="2000"/>
              <a:t>→ dòng chảy giúp pha loãng &amp; phân tán chất ô nhiễm.</a:t>
            </a:r>
            <a:endParaRPr/>
          </a:p>
          <a:p>
            <a:pPr indent="-182880" lvl="1" marL="457200" rtl="0" algn="just">
              <a:lnSpc>
                <a:spcPct val="120000"/>
              </a:lnSpc>
              <a:spcBef>
                <a:spcPts val="600"/>
              </a:spcBef>
              <a:spcAft>
                <a:spcPts val="0"/>
              </a:spcAft>
              <a:buSzPts val="1700"/>
              <a:buChar char="▪"/>
            </a:pPr>
            <a:r>
              <a:rPr lang="en-US" sz="2000">
                <a:solidFill>
                  <a:srgbClr val="000000"/>
                </a:solidFill>
              </a:rPr>
              <a:t>Sông suối có </a:t>
            </a:r>
            <a:r>
              <a:rPr b="1" lang="en-US" sz="2000">
                <a:solidFill>
                  <a:srgbClr val="C00000"/>
                </a:solidFill>
              </a:rPr>
              <a:t>khả năng phục hồi CLN </a:t>
            </a:r>
            <a:r>
              <a:rPr lang="en-US" sz="2000">
                <a:solidFill>
                  <a:srgbClr val="000000"/>
                </a:solidFill>
              </a:rPr>
              <a:t>khi tiếp nhận thải với điều kiện</a:t>
            </a:r>
            <a:endParaRPr sz="2000">
              <a:solidFill>
                <a:srgbClr val="000000"/>
              </a:solidFill>
            </a:endParaRPr>
          </a:p>
          <a:p>
            <a:pPr indent="-182879" lvl="2" marL="731520" rtl="0" algn="just">
              <a:lnSpc>
                <a:spcPct val="120000"/>
              </a:lnSpc>
              <a:spcBef>
                <a:spcPts val="600"/>
              </a:spcBef>
              <a:spcAft>
                <a:spcPts val="0"/>
              </a:spcAft>
              <a:buSzPts val="1700"/>
              <a:buChar char="▪"/>
            </a:pPr>
            <a:r>
              <a:rPr lang="en-US" sz="2000">
                <a:solidFill>
                  <a:srgbClr val="000000"/>
                </a:solidFill>
              </a:rPr>
              <a:t>các chất ô nhiễm </a:t>
            </a:r>
            <a:r>
              <a:rPr lang="en-US" sz="2000" u="sng">
                <a:solidFill>
                  <a:srgbClr val="C00000"/>
                </a:solidFill>
              </a:rPr>
              <a:t>có khả năng phân hủy sinh học</a:t>
            </a:r>
            <a:endParaRPr sz="2000" u="sng">
              <a:solidFill>
                <a:srgbClr val="C00000"/>
              </a:solidFill>
            </a:endParaRPr>
          </a:p>
          <a:p>
            <a:pPr indent="-182879" lvl="2" marL="731520" rtl="0" algn="just">
              <a:lnSpc>
                <a:spcPct val="120000"/>
              </a:lnSpc>
              <a:spcBef>
                <a:spcPts val="600"/>
              </a:spcBef>
              <a:spcAft>
                <a:spcPts val="0"/>
              </a:spcAft>
              <a:buSzPts val="1700"/>
              <a:buChar char="▪"/>
            </a:pPr>
            <a:r>
              <a:rPr lang="en-US" sz="2000">
                <a:solidFill>
                  <a:srgbClr val="000000"/>
                </a:solidFill>
              </a:rPr>
              <a:t>Lượng chất ô nhiễm đổ vào nguồn tiếp nhận </a:t>
            </a:r>
            <a:r>
              <a:rPr lang="en-US" sz="2000" u="sng">
                <a:solidFill>
                  <a:srgbClr val="C00000"/>
                </a:solidFill>
              </a:rPr>
              <a:t>trong giới hạn phục hồi</a:t>
            </a:r>
            <a:endParaRPr sz="2000" u="sng">
              <a:solidFill>
                <a:srgbClr val="C00000"/>
              </a:solidFill>
            </a:endParaRPr>
          </a:p>
          <a:p>
            <a:pPr indent="-182880" lvl="1" marL="457200" rtl="0" algn="l">
              <a:lnSpc>
                <a:spcPct val="120000"/>
              </a:lnSpc>
              <a:spcBef>
                <a:spcPts val="600"/>
              </a:spcBef>
              <a:spcAft>
                <a:spcPts val="0"/>
              </a:spcAft>
              <a:buSzPts val="1700"/>
              <a:buChar char="▪"/>
            </a:pPr>
            <a:r>
              <a:rPr lang="en-US" sz="2000"/>
              <a:t>Quá trình phân hủy chất hữu cơ trong dòng chảy gây suy giảm oxy của dòng chảy →  “</a:t>
            </a:r>
            <a:r>
              <a:rPr b="1" i="1" lang="en-US" sz="2000">
                <a:solidFill>
                  <a:srgbClr val="C00000"/>
                </a:solidFill>
              </a:rPr>
              <a:t>oxygen sag curve</a:t>
            </a:r>
            <a:r>
              <a:rPr lang="en-US" sz="2000"/>
              <a:t>” → suy giảm số lượng các SV cần hàm lượng oxy cao.</a:t>
            </a:r>
            <a:endParaRPr sz="2000"/>
          </a:p>
          <a:p>
            <a:pPr indent="-182880" lvl="0" marL="182880" rtl="0" algn="l">
              <a:lnSpc>
                <a:spcPct val="120000"/>
              </a:lnSpc>
              <a:spcBef>
                <a:spcPts val="1200"/>
              </a:spcBef>
              <a:spcAft>
                <a:spcPts val="0"/>
              </a:spcAft>
              <a:buSzPts val="2040"/>
              <a:buNone/>
            </a:pPr>
            <a:r>
              <a:rPr b="1" lang="en-US" sz="2400"/>
              <a:t>Ô nhiễm ao, hồ</a:t>
            </a:r>
            <a:endParaRPr b="1" sz="2400"/>
          </a:p>
          <a:p>
            <a:pPr indent="-182880" lvl="1" marL="457200" rtl="0" algn="just">
              <a:lnSpc>
                <a:spcPct val="120000"/>
              </a:lnSpc>
              <a:spcBef>
                <a:spcPts val="600"/>
              </a:spcBef>
              <a:spcAft>
                <a:spcPts val="0"/>
              </a:spcAft>
              <a:buSzPts val="1700"/>
              <a:buChar char="▪"/>
            </a:pPr>
            <a:r>
              <a:rPr lang="en-US" sz="2000">
                <a:solidFill>
                  <a:srgbClr val="000000"/>
                </a:solidFill>
              </a:rPr>
              <a:t>Ao, hồ: nước </a:t>
            </a:r>
            <a:r>
              <a:rPr b="1" lang="en-US" sz="2000">
                <a:solidFill>
                  <a:srgbClr val="C00000"/>
                </a:solidFill>
              </a:rPr>
              <a:t>“tĩnh”</a:t>
            </a:r>
            <a:r>
              <a:rPr lang="en-US" sz="2000">
                <a:solidFill>
                  <a:srgbClr val="000000"/>
                </a:solidFill>
              </a:rPr>
              <a:t>, không có dòng chảy </a:t>
            </a:r>
            <a:r>
              <a:rPr lang="en-US" sz="2000"/>
              <a:t>→ khả năng xáo trộn thấp → quá trình pha loãng và phân tán kém hiệu quả</a:t>
            </a:r>
            <a:endParaRPr sz="2000"/>
          </a:p>
          <a:p>
            <a:pPr indent="-182880" lvl="1" marL="457200" rtl="0" algn="just">
              <a:lnSpc>
                <a:spcPct val="120000"/>
              </a:lnSpc>
              <a:spcBef>
                <a:spcPts val="600"/>
              </a:spcBef>
              <a:spcAft>
                <a:spcPts val="0"/>
              </a:spcAft>
              <a:buSzPts val="1700"/>
              <a:buChar char="▪"/>
            </a:pPr>
            <a:r>
              <a:rPr lang="en-US" sz="2000"/>
              <a:t>Thường xảy ra sự phân tầng ô nhiễm</a:t>
            </a:r>
            <a:endParaRPr sz="2000"/>
          </a:p>
          <a:p>
            <a:pPr indent="-182880" lvl="1" marL="457200" rtl="0" algn="just">
              <a:lnSpc>
                <a:spcPct val="120000"/>
              </a:lnSpc>
              <a:spcBef>
                <a:spcPts val="600"/>
              </a:spcBef>
              <a:spcAft>
                <a:spcPts val="0"/>
              </a:spcAft>
              <a:buSzPts val="1700"/>
              <a:buChar char="▪"/>
            </a:pPr>
            <a:r>
              <a:rPr lang="en-US" sz="2000"/>
              <a:t>Dễ bị quá tải!</a:t>
            </a:r>
            <a:endParaRPr sz="2000"/>
          </a:p>
          <a:p>
            <a:pPr indent="-31750" lvl="0" marL="182880" rtl="0" algn="l">
              <a:lnSpc>
                <a:spcPct val="130000"/>
              </a:lnSpc>
              <a:spcBef>
                <a:spcPts val="600"/>
              </a:spcBef>
              <a:spcAft>
                <a:spcPts val="0"/>
              </a:spcAft>
              <a:buSzPts val="2380"/>
              <a:buNone/>
            </a:pPr>
            <a:r>
              <a:t/>
            </a:r>
            <a:endParaRPr sz="2800">
              <a:latin typeface="Arial"/>
              <a:ea typeface="Arial"/>
              <a:cs typeface="Arial"/>
              <a:sym typeface="Arial"/>
            </a:endParaRPr>
          </a:p>
        </p:txBody>
      </p:sp>
      <p:sp>
        <p:nvSpPr>
          <p:cNvPr id="379" name="Google Shape;379;p22"/>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80" name="Google Shape;380;p22"/>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381" name="Google Shape;381;p22"/>
          <p:cNvSpPr txBox="1"/>
          <p:nvPr>
            <p:ph type="title"/>
          </p:nvPr>
        </p:nvSpPr>
        <p:spPr>
          <a:xfrm>
            <a:off x="112426" y="76708"/>
            <a:ext cx="11967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500" cap="small"/>
              <a:t>1.1. Ô NHIỄM MÔI TRƯỜNG NƯỚC – </a:t>
            </a:r>
            <a:r>
              <a:rPr b="1" lang="en-US" sz="3500" cap="none">
                <a:solidFill>
                  <a:srgbClr val="C00000"/>
                </a:solidFill>
              </a:rPr>
              <a:t>Nguồn tiếp nhận</a:t>
            </a:r>
            <a:endParaRPr b="1" sz="3500" cap="none">
              <a:solidFill>
                <a:srgbClr val="C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3"/>
          <p:cNvSpPr txBox="1"/>
          <p:nvPr>
            <p:ph type="title"/>
          </p:nvPr>
        </p:nvSpPr>
        <p:spPr>
          <a:xfrm>
            <a:off x="489850" y="132375"/>
            <a:ext cx="115896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400"/>
              <a:buFont typeface="Arial"/>
              <a:buNone/>
            </a:pPr>
            <a:r>
              <a:rPr b="1" lang="en-US" sz="3400"/>
              <a:t>1.2 QUẢN LÝ CHẤT LƯỢNG NƯỚC</a:t>
            </a:r>
            <a:endParaRPr b="1" sz="3400"/>
          </a:p>
        </p:txBody>
      </p:sp>
      <p:sp>
        <p:nvSpPr>
          <p:cNvPr id="388" name="Google Shape;388;p23"/>
          <p:cNvSpPr txBox="1"/>
          <p:nvPr>
            <p:ph idx="1" type="body"/>
          </p:nvPr>
        </p:nvSpPr>
        <p:spPr>
          <a:xfrm>
            <a:off x="355516" y="879224"/>
            <a:ext cx="11481000" cy="56613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380"/>
              <a:buNone/>
            </a:pPr>
            <a:r>
              <a:rPr b="1" lang="en-US" sz="2800" cap="small">
                <a:latin typeface="Arial"/>
                <a:ea typeface="Arial"/>
                <a:cs typeface="Arial"/>
                <a:sym typeface="Arial"/>
              </a:rPr>
              <a:t>Cơ sở pháp lý và kỹ thuật trong quản lý chất lượng nước</a:t>
            </a:r>
            <a:endParaRPr/>
          </a:p>
          <a:p>
            <a:pPr indent="0" lvl="0" marL="0" rtl="0" algn="l">
              <a:lnSpc>
                <a:spcPct val="120000"/>
              </a:lnSpc>
              <a:spcBef>
                <a:spcPts val="600"/>
              </a:spcBef>
              <a:spcAft>
                <a:spcPts val="0"/>
              </a:spcAft>
              <a:buSzPts val="2380"/>
              <a:buNone/>
            </a:pPr>
            <a:r>
              <a:rPr b="1" lang="en-US" sz="2800">
                <a:solidFill>
                  <a:srgbClr val="C00000"/>
                </a:solidFill>
                <a:latin typeface="Arial"/>
                <a:ea typeface="Arial"/>
                <a:cs typeface="Arial"/>
                <a:sym typeface="Arial"/>
              </a:rPr>
              <a:t>(1) Khung pháp lý</a:t>
            </a:r>
            <a:endParaRPr/>
          </a:p>
          <a:p>
            <a:pPr indent="0" lvl="0" marL="0" rtl="0" algn="l">
              <a:lnSpc>
                <a:spcPct val="120000"/>
              </a:lnSpc>
              <a:spcBef>
                <a:spcPts val="600"/>
              </a:spcBef>
              <a:spcAft>
                <a:spcPts val="0"/>
              </a:spcAft>
              <a:buSzPts val="2380"/>
              <a:buNone/>
            </a:pPr>
            <a:r>
              <a:rPr b="1" lang="en-US" sz="2800">
                <a:latin typeface="Arial"/>
                <a:ea typeface="Arial"/>
                <a:cs typeface="Arial"/>
                <a:sym typeface="Arial"/>
              </a:rPr>
              <a:t>Luật nền tảng: </a:t>
            </a:r>
            <a:r>
              <a:rPr lang="en-US" sz="2400"/>
              <a:t>Quy định nguyên tắc quản lý, khai thác, bảo vệ &amp;</a:t>
            </a:r>
            <a:endParaRPr/>
          </a:p>
          <a:p>
            <a:pPr indent="0" lvl="0" marL="0" rtl="0" algn="l">
              <a:lnSpc>
                <a:spcPct val="120000"/>
              </a:lnSpc>
              <a:spcBef>
                <a:spcPts val="0"/>
              </a:spcBef>
              <a:spcAft>
                <a:spcPts val="0"/>
              </a:spcAft>
              <a:buSzPts val="2040"/>
              <a:buNone/>
            </a:pPr>
            <a:r>
              <a:rPr lang="en-US" sz="2400"/>
              <a:t>                              sử dụng nước.</a:t>
            </a:r>
            <a:endParaRPr/>
          </a:p>
          <a:p>
            <a:pPr indent="0" lvl="0" marL="0" rtl="0" algn="l">
              <a:lnSpc>
                <a:spcPct val="120000"/>
              </a:lnSpc>
              <a:spcBef>
                <a:spcPts val="600"/>
              </a:spcBef>
              <a:spcAft>
                <a:spcPts val="0"/>
              </a:spcAft>
              <a:buSzPts val="2380"/>
              <a:buNone/>
            </a:pPr>
            <a:r>
              <a:t/>
            </a:r>
            <a:endParaRPr b="1" sz="2800">
              <a:latin typeface="Arial"/>
              <a:ea typeface="Arial"/>
              <a:cs typeface="Arial"/>
              <a:sym typeface="Arial"/>
            </a:endParaRPr>
          </a:p>
          <a:p>
            <a:pPr indent="0" lvl="0" marL="0" rtl="0" algn="l">
              <a:lnSpc>
                <a:spcPct val="120000"/>
              </a:lnSpc>
              <a:spcBef>
                <a:spcPts val="600"/>
              </a:spcBef>
              <a:spcAft>
                <a:spcPts val="0"/>
              </a:spcAft>
              <a:buSzPts val="2380"/>
              <a:buNone/>
            </a:pPr>
            <a:r>
              <a:t/>
            </a:r>
            <a:endParaRPr b="1" sz="2800">
              <a:latin typeface="Arial"/>
              <a:ea typeface="Arial"/>
              <a:cs typeface="Arial"/>
              <a:sym typeface="Arial"/>
            </a:endParaRPr>
          </a:p>
          <a:p>
            <a:pPr indent="-74929" lvl="0" marL="182880" rtl="0" algn="l">
              <a:lnSpc>
                <a:spcPct val="120000"/>
              </a:lnSpc>
              <a:spcBef>
                <a:spcPts val="600"/>
              </a:spcBef>
              <a:spcAft>
                <a:spcPts val="0"/>
              </a:spcAft>
              <a:buSzPts val="1700"/>
              <a:buNone/>
            </a:pPr>
            <a:r>
              <a:t/>
            </a:r>
            <a:endParaRPr>
              <a:solidFill>
                <a:srgbClr val="216521"/>
              </a:solidFill>
              <a:latin typeface="Arial"/>
              <a:ea typeface="Arial"/>
              <a:cs typeface="Arial"/>
              <a:sym typeface="Arial"/>
            </a:endParaRPr>
          </a:p>
        </p:txBody>
      </p:sp>
      <p:grpSp>
        <p:nvGrpSpPr>
          <p:cNvPr id="389" name="Google Shape;389;p23"/>
          <p:cNvGrpSpPr/>
          <p:nvPr/>
        </p:nvGrpSpPr>
        <p:grpSpPr>
          <a:xfrm>
            <a:off x="10344647" y="1725433"/>
            <a:ext cx="1822964" cy="5132567"/>
            <a:chOff x="10301103" y="709023"/>
            <a:chExt cx="1866508" cy="6148977"/>
          </a:xfrm>
        </p:grpSpPr>
        <p:pic>
          <p:nvPicPr>
            <p:cNvPr id="390" name="Google Shape;390;p23"/>
            <p:cNvPicPr preferRelativeResize="0"/>
            <p:nvPr/>
          </p:nvPicPr>
          <p:blipFill rotWithShape="1">
            <a:blip r:embed="rId3">
              <a:alphaModFix/>
            </a:blip>
            <a:srcRect b="0" l="0" r="0" t="0"/>
            <a:stretch/>
          </p:blipFill>
          <p:spPr>
            <a:xfrm>
              <a:off x="10301103" y="709023"/>
              <a:ext cx="1860906" cy="2377440"/>
            </a:xfrm>
            <a:prstGeom prst="rect">
              <a:avLst/>
            </a:prstGeom>
            <a:noFill/>
            <a:ln>
              <a:noFill/>
            </a:ln>
          </p:spPr>
        </p:pic>
        <p:pic>
          <p:nvPicPr>
            <p:cNvPr id="391" name="Google Shape;391;p23"/>
            <p:cNvPicPr preferRelativeResize="0"/>
            <p:nvPr/>
          </p:nvPicPr>
          <p:blipFill rotWithShape="1">
            <a:blip r:embed="rId4">
              <a:alphaModFix/>
            </a:blip>
            <a:srcRect b="0" l="0" r="0" t="0"/>
            <a:stretch/>
          </p:blipFill>
          <p:spPr>
            <a:xfrm>
              <a:off x="10301103" y="2482981"/>
              <a:ext cx="1860906" cy="2699336"/>
            </a:xfrm>
            <a:prstGeom prst="rect">
              <a:avLst/>
            </a:prstGeom>
            <a:noFill/>
            <a:ln>
              <a:noFill/>
            </a:ln>
          </p:spPr>
        </p:pic>
        <p:pic>
          <p:nvPicPr>
            <p:cNvPr id="392" name="Google Shape;392;p23"/>
            <p:cNvPicPr preferRelativeResize="0"/>
            <p:nvPr/>
          </p:nvPicPr>
          <p:blipFill rotWithShape="1">
            <a:blip r:embed="rId5">
              <a:alphaModFix/>
            </a:blip>
            <a:srcRect b="0" l="0" r="0" t="0"/>
            <a:stretch/>
          </p:blipFill>
          <p:spPr>
            <a:xfrm>
              <a:off x="10301104" y="4114800"/>
              <a:ext cx="1866507" cy="2743200"/>
            </a:xfrm>
            <a:prstGeom prst="rect">
              <a:avLst/>
            </a:prstGeom>
            <a:noFill/>
            <a:ln>
              <a:noFill/>
            </a:ln>
          </p:spPr>
        </p:pic>
      </p:grpSp>
      <p:graphicFrame>
        <p:nvGraphicFramePr>
          <p:cNvPr id="393" name="Google Shape;393;p23"/>
          <p:cNvGraphicFramePr/>
          <p:nvPr/>
        </p:nvGraphicFramePr>
        <p:xfrm>
          <a:off x="350045" y="3092667"/>
          <a:ext cx="3000000" cy="3000000"/>
        </p:xfrm>
        <a:graphic>
          <a:graphicData uri="http://schemas.openxmlformats.org/drawingml/2006/table">
            <a:tbl>
              <a:tblPr>
                <a:noFill/>
                <a:tableStyleId>{B221BEBE-D4CA-4C2C-B925-D069B9B2FFB4}</a:tableStyleId>
              </a:tblPr>
              <a:tblGrid>
                <a:gridCol w="3732575"/>
                <a:gridCol w="6142750"/>
              </a:tblGrid>
              <a:tr h="499050">
                <a:tc>
                  <a:txBody>
                    <a:bodyPr/>
                    <a:lstStyle/>
                    <a:p>
                      <a:pPr indent="0" lvl="0" marL="0" marR="0" rtl="0" algn="ctr">
                        <a:lnSpc>
                          <a:spcPct val="120000"/>
                        </a:lnSpc>
                        <a:spcBef>
                          <a:spcPts val="0"/>
                        </a:spcBef>
                        <a:spcAft>
                          <a:spcPts val="0"/>
                        </a:spcAft>
                        <a:buClr>
                          <a:schemeClr val="dk1"/>
                        </a:buClr>
                        <a:buSzPts val="2200"/>
                        <a:buFont typeface="Arial"/>
                        <a:buNone/>
                      </a:pPr>
                      <a:r>
                        <a:rPr b="1" lang="en-US" sz="2200" u="none" cap="none" strike="noStrike"/>
                        <a:t>Văn bản pháp luật</a:t>
                      </a:r>
                      <a:endParaRPr b="1" sz="2200" u="none" cap="none" strike="noStrike"/>
                    </a:p>
                  </a:txBody>
                  <a:tcPr marT="45725" marB="45725" marR="91450" marL="91450" anchor="ctr"/>
                </a:tc>
                <a:tc>
                  <a:txBody>
                    <a:bodyPr/>
                    <a:lstStyle/>
                    <a:p>
                      <a:pPr indent="0" lvl="0" marL="0" marR="0" rtl="0" algn="ctr">
                        <a:lnSpc>
                          <a:spcPct val="120000"/>
                        </a:lnSpc>
                        <a:spcBef>
                          <a:spcPts val="0"/>
                        </a:spcBef>
                        <a:spcAft>
                          <a:spcPts val="0"/>
                        </a:spcAft>
                        <a:buClr>
                          <a:schemeClr val="dk1"/>
                        </a:buClr>
                        <a:buSzPts val="2200"/>
                        <a:buFont typeface="Arial"/>
                        <a:buNone/>
                      </a:pPr>
                      <a:r>
                        <a:rPr b="1" lang="en-US" sz="2200" u="none" cap="none" strike="noStrike"/>
                        <a:t>Nội dung chính</a:t>
                      </a:r>
                      <a:endParaRPr b="1" sz="2200" u="none" cap="none" strike="noStrike"/>
                    </a:p>
                  </a:txBody>
                  <a:tcPr marT="45725" marB="45725" marR="91450" marL="91450" anchor="ctr"/>
                </a:tc>
              </a:tr>
              <a:tr h="1239125">
                <a:tc>
                  <a:txBody>
                    <a:bodyPr/>
                    <a:lstStyle/>
                    <a:p>
                      <a:pPr indent="0" lvl="0" marL="0" marR="0" rtl="0" algn="l">
                        <a:lnSpc>
                          <a:spcPct val="120000"/>
                        </a:lnSpc>
                        <a:spcBef>
                          <a:spcPts val="0"/>
                        </a:spcBef>
                        <a:spcAft>
                          <a:spcPts val="0"/>
                        </a:spcAft>
                        <a:buClr>
                          <a:schemeClr val="dk1"/>
                        </a:buClr>
                        <a:buSzPts val="2000"/>
                        <a:buFont typeface="Arial"/>
                        <a:buNone/>
                      </a:pPr>
                      <a:r>
                        <a:rPr b="0" lang="en-US" sz="2000" u="none" cap="none" strike="noStrike"/>
                        <a:t>Luật Tài nguyên nước 2023</a:t>
                      </a:r>
                      <a:endParaRPr/>
                    </a:p>
                  </a:txBody>
                  <a:tcPr marT="45725" marB="45725" marR="91450" marL="91450"/>
                </a:tc>
                <a:tc>
                  <a:txBody>
                    <a:bodyPr/>
                    <a:lstStyle/>
                    <a:p>
                      <a:pPr indent="0" lvl="0" marL="0" marR="0" rtl="0" algn="l">
                        <a:lnSpc>
                          <a:spcPct val="120000"/>
                        </a:lnSpc>
                        <a:spcBef>
                          <a:spcPts val="0"/>
                        </a:spcBef>
                        <a:spcAft>
                          <a:spcPts val="0"/>
                        </a:spcAft>
                        <a:buClr>
                          <a:schemeClr val="dk1"/>
                        </a:buClr>
                        <a:buSzPts val="2000"/>
                        <a:buFont typeface="Arial"/>
                        <a:buNone/>
                      </a:pPr>
                      <a:r>
                        <a:rPr lang="en-US" sz="2000" u="none" cap="none" strike="noStrike"/>
                        <a:t>Quy định quản lý, bảo vệ, điều hòa–phân phối, phục hồi–phát triển, khai thác–sử dụng tài nguyên nước và phòng, chống, khắc phục tác hại do nước gây ra</a:t>
                      </a:r>
                      <a:endParaRPr/>
                    </a:p>
                  </a:txBody>
                  <a:tcPr marT="45725" marB="45725" marR="91450" marL="91450" anchor="ctr"/>
                </a:tc>
              </a:tr>
              <a:tr h="919850">
                <a:tc>
                  <a:txBody>
                    <a:bodyPr/>
                    <a:lstStyle/>
                    <a:p>
                      <a:pPr indent="0" lvl="0" marL="0" marR="0" rtl="0" algn="l">
                        <a:lnSpc>
                          <a:spcPct val="120000"/>
                        </a:lnSpc>
                        <a:spcBef>
                          <a:spcPts val="0"/>
                        </a:spcBef>
                        <a:spcAft>
                          <a:spcPts val="0"/>
                        </a:spcAft>
                        <a:buClr>
                          <a:schemeClr val="dk1"/>
                        </a:buClr>
                        <a:buSzPts val="2000"/>
                        <a:buFont typeface="Arial"/>
                        <a:buNone/>
                      </a:pPr>
                      <a:r>
                        <a:rPr b="0" lang="en-US" sz="2000" u="none" cap="none" strike="noStrike"/>
                        <a:t>Luật Bảo vệ môi trường 2020</a:t>
                      </a:r>
                      <a:endParaRPr/>
                    </a:p>
                  </a:txBody>
                  <a:tcPr marT="45725" marB="45725" marR="91450" marL="91450"/>
                </a:tc>
                <a:tc>
                  <a:txBody>
                    <a:bodyPr/>
                    <a:lstStyle/>
                    <a:p>
                      <a:pPr indent="0" lvl="0" marL="0" marR="0" rtl="0" algn="l">
                        <a:lnSpc>
                          <a:spcPct val="120000"/>
                        </a:lnSpc>
                        <a:spcBef>
                          <a:spcPts val="0"/>
                        </a:spcBef>
                        <a:spcAft>
                          <a:spcPts val="0"/>
                        </a:spcAft>
                        <a:buClr>
                          <a:schemeClr val="dk1"/>
                        </a:buClr>
                        <a:buSzPts val="2000"/>
                        <a:buFont typeface="Arial"/>
                        <a:buNone/>
                      </a:pPr>
                      <a:r>
                        <a:rPr lang="en-US" sz="2000" u="none" cap="none" strike="noStrike"/>
                        <a:t>Kiểm soát ô nhiễm nước, cấp phép xả thải, quan trắc môi trường nước.</a:t>
                      </a:r>
                      <a:endParaRPr/>
                    </a:p>
                  </a:txBody>
                  <a:tcPr marT="45725" marB="45725" marR="91450" marL="91450" anchor="ctr"/>
                </a:tc>
              </a:tr>
              <a:tr h="499050">
                <a:tc>
                  <a:txBody>
                    <a:bodyPr/>
                    <a:lstStyle/>
                    <a:p>
                      <a:pPr indent="0" lvl="0" marL="0" marR="0" rtl="0" algn="l">
                        <a:lnSpc>
                          <a:spcPct val="120000"/>
                        </a:lnSpc>
                        <a:spcBef>
                          <a:spcPts val="0"/>
                        </a:spcBef>
                        <a:spcAft>
                          <a:spcPts val="0"/>
                        </a:spcAft>
                        <a:buClr>
                          <a:schemeClr val="dk1"/>
                        </a:buClr>
                        <a:buSzPts val="2000"/>
                        <a:buFont typeface="Arial"/>
                        <a:buNone/>
                      </a:pPr>
                      <a:r>
                        <a:rPr b="0" lang="en-US" sz="2000" u="none" cap="none" strike="noStrike"/>
                        <a:t>Luật Thủy lợi 2017</a:t>
                      </a:r>
                      <a:endParaRPr/>
                    </a:p>
                  </a:txBody>
                  <a:tcPr marT="45725" marB="45725" marR="91450" marL="91450" anchor="ctr"/>
                </a:tc>
                <a:tc>
                  <a:txBody>
                    <a:bodyPr/>
                    <a:lstStyle/>
                    <a:p>
                      <a:pPr indent="0" lvl="0" marL="0" marR="0" rtl="0" algn="l">
                        <a:lnSpc>
                          <a:spcPct val="120000"/>
                        </a:lnSpc>
                        <a:spcBef>
                          <a:spcPts val="0"/>
                        </a:spcBef>
                        <a:spcAft>
                          <a:spcPts val="0"/>
                        </a:spcAft>
                        <a:buClr>
                          <a:schemeClr val="dk1"/>
                        </a:buClr>
                        <a:buSzPts val="2000"/>
                        <a:buFont typeface="Arial"/>
                        <a:buNone/>
                      </a:pPr>
                      <a:r>
                        <a:rPr lang="en-US" sz="2000" u="none" cap="none" strike="noStrike"/>
                        <a:t>Quản lý công trình thủy lợi, điều tiết nguồn nước.</a:t>
                      </a:r>
                      <a:endParaRPr/>
                    </a:p>
                  </a:txBody>
                  <a:tcPr marT="45725" marB="45725" marR="91450" marL="91450" anchor="ctr"/>
                </a:tc>
              </a:tr>
            </a:tbl>
          </a:graphicData>
        </a:graphic>
      </p:graphicFrame>
      <p:sp>
        <p:nvSpPr>
          <p:cNvPr id="394" name="Google Shape;394;p23"/>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95" name="Google Shape;395;p23"/>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4"/>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Narrow"/>
              <a:buNone/>
            </a:pPr>
            <a:r>
              <a:rPr b="1" lang="en-US" cap="small"/>
              <a:t>c</a:t>
            </a:r>
            <a:r>
              <a:rPr b="1" lang="en-US" cap="small">
                <a:latin typeface="Arial"/>
                <a:ea typeface="Arial"/>
                <a:cs typeface="Arial"/>
                <a:sym typeface="Arial"/>
              </a:rPr>
              <a:t>ơ sở pháp lý </a:t>
            </a:r>
            <a:r>
              <a:rPr b="1" lang="en-US" cap="small"/>
              <a:t>và</a:t>
            </a:r>
            <a:r>
              <a:rPr b="1" lang="en-US" cap="small">
                <a:latin typeface="Arial"/>
                <a:ea typeface="Arial"/>
                <a:cs typeface="Arial"/>
                <a:sym typeface="Arial"/>
              </a:rPr>
              <a:t> kỹ thuật trong quản lý </a:t>
            </a:r>
            <a:r>
              <a:rPr b="1" lang="en-US" cap="small"/>
              <a:t>cln</a:t>
            </a:r>
            <a:endParaRPr b="1">
              <a:latin typeface="Arial Narrow"/>
              <a:ea typeface="Arial Narrow"/>
              <a:cs typeface="Arial Narrow"/>
              <a:sym typeface="Arial Narrow"/>
            </a:endParaRPr>
          </a:p>
        </p:txBody>
      </p:sp>
      <p:sp>
        <p:nvSpPr>
          <p:cNvPr id="402" name="Google Shape;402;p24"/>
          <p:cNvSpPr txBox="1"/>
          <p:nvPr>
            <p:ph idx="1" type="body"/>
          </p:nvPr>
        </p:nvSpPr>
        <p:spPr>
          <a:xfrm>
            <a:off x="422532" y="1064305"/>
            <a:ext cx="11481000" cy="56613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SzPts val="2380"/>
              <a:buNone/>
            </a:pPr>
            <a:r>
              <a:rPr b="1" lang="en-US" sz="2800">
                <a:solidFill>
                  <a:srgbClr val="C00000"/>
                </a:solidFill>
              </a:rPr>
              <a:t>(1) Khung pháp lý </a:t>
            </a:r>
            <a:r>
              <a:rPr b="1" lang="en-US" sz="2800">
                <a:latin typeface="Arial"/>
                <a:ea typeface="Arial"/>
                <a:cs typeface="Arial"/>
                <a:sym typeface="Arial"/>
              </a:rPr>
              <a:t>– Nghị định và thông tư hướng dẫn</a:t>
            </a:r>
            <a:endParaRPr/>
          </a:p>
          <a:p>
            <a:pPr indent="0" lvl="0" marL="0" rtl="0" algn="l">
              <a:lnSpc>
                <a:spcPct val="130000"/>
              </a:lnSpc>
              <a:spcBef>
                <a:spcPts val="600"/>
              </a:spcBef>
              <a:spcAft>
                <a:spcPts val="0"/>
              </a:spcAft>
              <a:buSzPts val="2040"/>
              <a:buNone/>
            </a:pPr>
            <a:r>
              <a:rPr lang="en-US" sz="2400"/>
              <a:t>       Cập nhật quy trình kỹ thuật và trách nhiệm thực thi</a:t>
            </a:r>
            <a:endParaRPr sz="2400"/>
          </a:p>
          <a:p>
            <a:pPr indent="0" lvl="0" marL="0" rtl="0" algn="l">
              <a:lnSpc>
                <a:spcPct val="130000"/>
              </a:lnSpc>
              <a:spcBef>
                <a:spcPts val="600"/>
              </a:spcBef>
              <a:spcAft>
                <a:spcPts val="0"/>
              </a:spcAft>
              <a:buSzPts val="2380"/>
              <a:buNone/>
            </a:pPr>
            <a:r>
              <a:t/>
            </a:r>
            <a:endParaRPr b="1" sz="2800">
              <a:latin typeface="Arial"/>
              <a:ea typeface="Arial"/>
              <a:cs typeface="Arial"/>
              <a:sym typeface="Arial"/>
            </a:endParaRPr>
          </a:p>
          <a:p>
            <a:pPr indent="-74929" lvl="0" marL="182880" rtl="0" algn="l">
              <a:lnSpc>
                <a:spcPct val="130000"/>
              </a:lnSpc>
              <a:spcBef>
                <a:spcPts val="600"/>
              </a:spcBef>
              <a:spcAft>
                <a:spcPts val="0"/>
              </a:spcAft>
              <a:buSzPts val="1700"/>
              <a:buNone/>
            </a:pPr>
            <a:r>
              <a:t/>
            </a:r>
            <a:endParaRPr>
              <a:solidFill>
                <a:srgbClr val="216521"/>
              </a:solidFill>
              <a:latin typeface="Arial"/>
              <a:ea typeface="Arial"/>
              <a:cs typeface="Arial"/>
              <a:sym typeface="Arial"/>
            </a:endParaRPr>
          </a:p>
        </p:txBody>
      </p:sp>
      <p:graphicFrame>
        <p:nvGraphicFramePr>
          <p:cNvPr id="403" name="Google Shape;403;p24"/>
          <p:cNvGraphicFramePr/>
          <p:nvPr/>
        </p:nvGraphicFramePr>
        <p:xfrm>
          <a:off x="681147" y="2547199"/>
          <a:ext cx="3000000" cy="3000000"/>
        </p:xfrm>
        <a:graphic>
          <a:graphicData uri="http://schemas.openxmlformats.org/drawingml/2006/table">
            <a:tbl>
              <a:tblPr>
                <a:noFill/>
                <a:tableStyleId>{ED9FEDD3-EC89-4072-83F1-798A342021F8}</a:tableStyleId>
              </a:tblPr>
              <a:tblGrid>
                <a:gridCol w="3959650"/>
                <a:gridCol w="7004075"/>
              </a:tblGrid>
              <a:tr h="502325">
                <a:tc>
                  <a:txBody>
                    <a:bodyPr/>
                    <a:lstStyle/>
                    <a:p>
                      <a:pPr indent="0" lvl="0" marL="0" marR="0" rtl="0" algn="ctr">
                        <a:lnSpc>
                          <a:spcPct val="120000"/>
                        </a:lnSpc>
                        <a:spcBef>
                          <a:spcPts val="0"/>
                        </a:spcBef>
                        <a:spcAft>
                          <a:spcPts val="0"/>
                        </a:spcAft>
                        <a:buClr>
                          <a:schemeClr val="dk1"/>
                        </a:buClr>
                        <a:buSzPts val="2400"/>
                        <a:buFont typeface="Arial"/>
                        <a:buNone/>
                      </a:pPr>
                      <a:r>
                        <a:rPr b="1" lang="en-US" sz="2400" u="none" cap="none" strike="noStrike"/>
                        <a:t>Văn bản</a:t>
                      </a:r>
                      <a:endParaRPr b="1" sz="2400" u="none" cap="none" strike="noStrike"/>
                    </a:p>
                  </a:txBody>
                  <a:tcPr marT="45725" marB="45725" marR="91450" marL="91450" anchor="ctr"/>
                </a:tc>
                <a:tc>
                  <a:txBody>
                    <a:bodyPr/>
                    <a:lstStyle/>
                    <a:p>
                      <a:pPr indent="0" lvl="0" marL="0" marR="0" rtl="0" algn="ctr">
                        <a:lnSpc>
                          <a:spcPct val="120000"/>
                        </a:lnSpc>
                        <a:spcBef>
                          <a:spcPts val="0"/>
                        </a:spcBef>
                        <a:spcAft>
                          <a:spcPts val="0"/>
                        </a:spcAft>
                        <a:buClr>
                          <a:schemeClr val="dk1"/>
                        </a:buClr>
                        <a:buSzPts val="2400"/>
                        <a:buFont typeface="Arial"/>
                        <a:buNone/>
                      </a:pPr>
                      <a:r>
                        <a:rPr b="1" lang="en-US" sz="2400" u="none" cap="none" strike="noStrike"/>
                        <a:t>Nội dung chính</a:t>
                      </a:r>
                      <a:endParaRPr b="1" sz="2400" u="none" cap="none" strike="noStrike"/>
                    </a:p>
                  </a:txBody>
                  <a:tcPr marT="45725" marB="45725" marR="91450" marL="91450" anchor="ctr"/>
                </a:tc>
              </a:tr>
              <a:tr h="944800">
                <a:tc>
                  <a:txBody>
                    <a:bodyPr/>
                    <a:lstStyle/>
                    <a:p>
                      <a:pPr indent="0" lvl="0" marL="0" marR="0" rtl="0" algn="l">
                        <a:lnSpc>
                          <a:spcPct val="120000"/>
                        </a:lnSpc>
                        <a:spcBef>
                          <a:spcPts val="0"/>
                        </a:spcBef>
                        <a:spcAft>
                          <a:spcPts val="0"/>
                        </a:spcAft>
                        <a:buClr>
                          <a:schemeClr val="dk1"/>
                        </a:buClr>
                        <a:buSzPts val="2200"/>
                        <a:buFont typeface="Arial"/>
                        <a:buNone/>
                      </a:pPr>
                      <a:r>
                        <a:rPr b="0" lang="en-US" sz="2200" u="none" cap="none" strike="noStrike"/>
                        <a:t>Nghị định 08/2022/NĐ-CP</a:t>
                      </a:r>
                      <a:endParaRPr/>
                    </a:p>
                  </a:txBody>
                  <a:tcPr marT="45725" marB="45725" marR="91450" marL="91450" anchor="ctr"/>
                </a:tc>
                <a:tc>
                  <a:txBody>
                    <a:bodyPr/>
                    <a:lstStyle/>
                    <a:p>
                      <a:pPr indent="0" lvl="0" marL="0" marR="0" rtl="0" algn="l">
                        <a:lnSpc>
                          <a:spcPct val="120000"/>
                        </a:lnSpc>
                        <a:spcBef>
                          <a:spcPts val="0"/>
                        </a:spcBef>
                        <a:spcAft>
                          <a:spcPts val="0"/>
                        </a:spcAft>
                        <a:buClr>
                          <a:schemeClr val="dk1"/>
                        </a:buClr>
                        <a:buSzPts val="2200"/>
                        <a:buFont typeface="Arial"/>
                        <a:buNone/>
                      </a:pPr>
                      <a:r>
                        <a:rPr lang="en-US" sz="2200" u="none" cap="none" strike="noStrike"/>
                        <a:t>Quy định chi tiết Luật BVMT, bao gồm quản lý nước thải, quan trắc tự động.</a:t>
                      </a:r>
                      <a:endParaRPr/>
                    </a:p>
                  </a:txBody>
                  <a:tcPr marT="45725" marB="45725" marR="91450" marL="91450" anchor="ctr"/>
                </a:tc>
              </a:tr>
              <a:tr h="944800">
                <a:tc>
                  <a:txBody>
                    <a:bodyPr/>
                    <a:lstStyle/>
                    <a:p>
                      <a:pPr indent="0" lvl="0" marL="0" marR="0" rtl="0" algn="l">
                        <a:lnSpc>
                          <a:spcPct val="120000"/>
                        </a:lnSpc>
                        <a:spcBef>
                          <a:spcPts val="0"/>
                        </a:spcBef>
                        <a:spcAft>
                          <a:spcPts val="0"/>
                        </a:spcAft>
                        <a:buClr>
                          <a:schemeClr val="dk1"/>
                        </a:buClr>
                        <a:buSzPts val="2200"/>
                        <a:buFont typeface="Arial"/>
                        <a:buNone/>
                      </a:pPr>
                      <a:r>
                        <a:rPr b="0" lang="en-US" sz="2200" u="none" cap="none" strike="noStrike"/>
                        <a:t>Thông tư 05/2025/TT-BTNMT</a:t>
                      </a:r>
                      <a:endParaRPr/>
                    </a:p>
                  </a:txBody>
                  <a:tcPr marT="45725" marB="45725" marR="91450" marL="91450" anchor="ctr"/>
                </a:tc>
                <a:tc>
                  <a:txBody>
                    <a:bodyPr/>
                    <a:lstStyle/>
                    <a:p>
                      <a:pPr indent="0" lvl="0" marL="0" marR="0" rtl="0" algn="l">
                        <a:lnSpc>
                          <a:spcPct val="120000"/>
                        </a:lnSpc>
                        <a:spcBef>
                          <a:spcPts val="0"/>
                        </a:spcBef>
                        <a:spcAft>
                          <a:spcPts val="0"/>
                        </a:spcAft>
                        <a:buClr>
                          <a:schemeClr val="dk1"/>
                        </a:buClr>
                        <a:buSzPts val="2200"/>
                        <a:buFont typeface="Arial"/>
                        <a:buNone/>
                      </a:pPr>
                      <a:r>
                        <a:rPr lang="en-US" sz="2200" u="none" cap="none" strike="noStrike"/>
                        <a:t>Hướng dẫn kỹ thuật quản lý nước thải sinh hoạt và đô thị</a:t>
                      </a:r>
                      <a:endParaRPr/>
                    </a:p>
                  </a:txBody>
                  <a:tcPr marT="45725" marB="45725" marR="91450" marL="91450" anchor="ctr"/>
                </a:tc>
              </a:tr>
              <a:tr h="944800">
                <a:tc>
                  <a:txBody>
                    <a:bodyPr/>
                    <a:lstStyle/>
                    <a:p>
                      <a:pPr indent="0" lvl="0" marL="0" marR="0" rtl="0" algn="l">
                        <a:lnSpc>
                          <a:spcPct val="120000"/>
                        </a:lnSpc>
                        <a:spcBef>
                          <a:spcPts val="0"/>
                        </a:spcBef>
                        <a:spcAft>
                          <a:spcPts val="0"/>
                        </a:spcAft>
                        <a:buClr>
                          <a:schemeClr val="dk1"/>
                        </a:buClr>
                        <a:buSzPts val="2200"/>
                        <a:buFont typeface="Arial"/>
                        <a:buNone/>
                      </a:pPr>
                      <a:r>
                        <a:rPr b="0" lang="en-US" sz="2200" u="none" cap="none" strike="noStrike"/>
                        <a:t>Thông tư 52/2024/TT-BYT</a:t>
                      </a:r>
                      <a:endParaRPr/>
                    </a:p>
                  </a:txBody>
                  <a:tcPr marT="45725" marB="45725" marR="91450" marL="91450" anchor="ctr"/>
                </a:tc>
                <a:tc>
                  <a:txBody>
                    <a:bodyPr/>
                    <a:lstStyle/>
                    <a:p>
                      <a:pPr indent="0" lvl="0" marL="0" marR="0" rtl="0" algn="l">
                        <a:lnSpc>
                          <a:spcPct val="120000"/>
                        </a:lnSpc>
                        <a:spcBef>
                          <a:spcPts val="0"/>
                        </a:spcBef>
                        <a:spcAft>
                          <a:spcPts val="0"/>
                        </a:spcAft>
                        <a:buClr>
                          <a:schemeClr val="dk1"/>
                        </a:buClr>
                        <a:buSzPts val="2200"/>
                        <a:buFont typeface="Arial"/>
                        <a:buNone/>
                      </a:pPr>
                      <a:r>
                        <a:rPr lang="en-US" sz="2200" u="none" cap="none" strike="noStrike"/>
                        <a:t>Quy định kiểm tra, giám sát chất lượng nước sạch sinh hoạt, thay thế Thông tư 41/2018.</a:t>
                      </a:r>
                      <a:endParaRPr/>
                    </a:p>
                  </a:txBody>
                  <a:tcPr marT="45725" marB="45725" marR="91450" marL="91450" anchor="ctr"/>
                </a:tc>
              </a:tr>
            </a:tbl>
          </a:graphicData>
        </a:graphic>
      </p:graphicFrame>
      <p:sp>
        <p:nvSpPr>
          <p:cNvPr id="404" name="Google Shape;404;p24"/>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05" name="Google Shape;405;p24"/>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5"/>
          <p:cNvSpPr txBox="1"/>
          <p:nvPr>
            <p:ph type="title"/>
          </p:nvPr>
        </p:nvSpPr>
        <p:spPr>
          <a:xfrm>
            <a:off x="422525" y="132375"/>
            <a:ext cx="11656800" cy="931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4000"/>
              <a:buFont typeface="Arial Narrow"/>
              <a:buNone/>
            </a:pPr>
            <a:r>
              <a:rPr b="1" lang="en-US" cap="small">
                <a:solidFill>
                  <a:schemeClr val="dk1"/>
                </a:solidFill>
              </a:rPr>
              <a:t>cơ sở pháp lý và kỹ thuật trong quản lý cln</a:t>
            </a:r>
            <a:endParaRPr b="1">
              <a:latin typeface="Arial Narrow"/>
              <a:ea typeface="Arial Narrow"/>
              <a:cs typeface="Arial Narrow"/>
              <a:sym typeface="Arial Narrow"/>
            </a:endParaRPr>
          </a:p>
        </p:txBody>
      </p:sp>
      <p:sp>
        <p:nvSpPr>
          <p:cNvPr id="412" name="Google Shape;412;p25"/>
          <p:cNvSpPr txBox="1"/>
          <p:nvPr>
            <p:ph idx="1" type="body"/>
          </p:nvPr>
        </p:nvSpPr>
        <p:spPr>
          <a:xfrm>
            <a:off x="422532" y="1064305"/>
            <a:ext cx="11481000" cy="56613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SzPts val="2380"/>
              <a:buNone/>
            </a:pPr>
            <a:r>
              <a:rPr b="1" lang="en-US" sz="2800">
                <a:solidFill>
                  <a:srgbClr val="C00000"/>
                </a:solidFill>
              </a:rPr>
              <a:t>(1) Khung pháp lý</a:t>
            </a:r>
            <a:r>
              <a:rPr b="1" lang="en-US" sz="2800">
                <a:latin typeface="Arial"/>
                <a:ea typeface="Arial"/>
                <a:cs typeface="Arial"/>
                <a:sym typeface="Arial"/>
              </a:rPr>
              <a:t> – Quy chuẩn kỹ thuật Quốc gia</a:t>
            </a:r>
            <a:endParaRPr/>
          </a:p>
          <a:p>
            <a:pPr indent="0" lvl="0" marL="0" rtl="0" algn="l">
              <a:lnSpc>
                <a:spcPct val="130000"/>
              </a:lnSpc>
              <a:spcBef>
                <a:spcPts val="600"/>
              </a:spcBef>
              <a:spcAft>
                <a:spcPts val="0"/>
              </a:spcAft>
              <a:buSzPts val="2380"/>
              <a:buNone/>
            </a:pPr>
            <a:r>
              <a:t/>
            </a:r>
            <a:endParaRPr b="1" sz="2800">
              <a:latin typeface="Arial"/>
              <a:ea typeface="Arial"/>
              <a:cs typeface="Arial"/>
              <a:sym typeface="Arial"/>
            </a:endParaRPr>
          </a:p>
          <a:p>
            <a:pPr indent="-74929" lvl="0" marL="182880" rtl="0" algn="l">
              <a:lnSpc>
                <a:spcPct val="130000"/>
              </a:lnSpc>
              <a:spcBef>
                <a:spcPts val="600"/>
              </a:spcBef>
              <a:spcAft>
                <a:spcPts val="0"/>
              </a:spcAft>
              <a:buSzPts val="1700"/>
              <a:buNone/>
            </a:pPr>
            <a:r>
              <a:t/>
            </a:r>
            <a:endParaRPr>
              <a:solidFill>
                <a:srgbClr val="216521"/>
              </a:solidFill>
              <a:latin typeface="Arial"/>
              <a:ea typeface="Arial"/>
              <a:cs typeface="Arial"/>
              <a:sym typeface="Arial"/>
            </a:endParaRPr>
          </a:p>
        </p:txBody>
      </p:sp>
      <p:graphicFrame>
        <p:nvGraphicFramePr>
          <p:cNvPr id="413" name="Google Shape;413;p25"/>
          <p:cNvGraphicFramePr/>
          <p:nvPr/>
        </p:nvGraphicFramePr>
        <p:xfrm>
          <a:off x="422532" y="1996243"/>
          <a:ext cx="3000000" cy="3000000"/>
        </p:xfrm>
        <a:graphic>
          <a:graphicData uri="http://schemas.openxmlformats.org/drawingml/2006/table">
            <a:tbl>
              <a:tblPr>
                <a:noFill/>
                <a:tableStyleId>{954933F4-67DB-4AAA-B070-8241D8EE4692}</a:tableStyleId>
              </a:tblPr>
              <a:tblGrid>
                <a:gridCol w="3623550"/>
                <a:gridCol w="7466275"/>
              </a:tblGrid>
              <a:tr h="304800">
                <a:tc>
                  <a:txBody>
                    <a:bodyPr/>
                    <a:lstStyle/>
                    <a:p>
                      <a:pPr indent="0" lvl="0" marL="0" marR="0" rtl="0" algn="ctr">
                        <a:lnSpc>
                          <a:spcPct val="120000"/>
                        </a:lnSpc>
                        <a:spcBef>
                          <a:spcPts val="0"/>
                        </a:spcBef>
                        <a:spcAft>
                          <a:spcPts val="0"/>
                        </a:spcAft>
                        <a:buClr>
                          <a:schemeClr val="dk1"/>
                        </a:buClr>
                        <a:buSzPts val="2400"/>
                        <a:buFont typeface="Arial"/>
                        <a:buNone/>
                      </a:pPr>
                      <a:r>
                        <a:rPr b="1" lang="en-US" sz="2400" u="none" cap="none" strike="noStrike"/>
                        <a:t>Tên quy chuẩn</a:t>
                      </a:r>
                      <a:endParaRPr b="1" sz="2400" u="none" cap="none" strike="noStrike"/>
                    </a:p>
                  </a:txBody>
                  <a:tcPr marT="45725" marB="45725" marR="91450" marL="91450" anchor="ctr"/>
                </a:tc>
                <a:tc>
                  <a:txBody>
                    <a:bodyPr/>
                    <a:lstStyle/>
                    <a:p>
                      <a:pPr indent="0" lvl="0" marL="0" marR="0" rtl="0" algn="ctr">
                        <a:lnSpc>
                          <a:spcPct val="120000"/>
                        </a:lnSpc>
                        <a:spcBef>
                          <a:spcPts val="0"/>
                        </a:spcBef>
                        <a:spcAft>
                          <a:spcPts val="0"/>
                        </a:spcAft>
                        <a:buClr>
                          <a:schemeClr val="dk1"/>
                        </a:buClr>
                        <a:buSzPts val="2400"/>
                        <a:buFont typeface="Arial"/>
                        <a:buNone/>
                      </a:pPr>
                      <a:r>
                        <a:rPr b="1" lang="en-US" sz="2400" u="none" cap="none" strike="noStrike"/>
                        <a:t>Phạm vi áp dụng</a:t>
                      </a:r>
                      <a:endParaRPr b="1" sz="2400" u="none" cap="none" strike="noStrike"/>
                    </a:p>
                  </a:txBody>
                  <a:tcPr marT="45725" marB="45725" marR="91450" marL="91450" anchor="ctr"/>
                </a:tc>
              </a:tr>
              <a:tr h="279400">
                <a:tc>
                  <a:txBody>
                    <a:bodyPr/>
                    <a:lstStyle/>
                    <a:p>
                      <a:pPr indent="0" lvl="0" marL="0" marR="0" rtl="0" algn="l">
                        <a:lnSpc>
                          <a:spcPct val="120000"/>
                        </a:lnSpc>
                        <a:spcBef>
                          <a:spcPts val="0"/>
                        </a:spcBef>
                        <a:spcAft>
                          <a:spcPts val="0"/>
                        </a:spcAft>
                        <a:buClr>
                          <a:schemeClr val="dk1"/>
                        </a:buClr>
                        <a:buSzPts val="2200"/>
                        <a:buFont typeface="Arial"/>
                        <a:buNone/>
                      </a:pPr>
                      <a:r>
                        <a:rPr b="0" lang="en-US" sz="2200" u="none" cap="none" strike="noStrike"/>
                        <a:t>QCVN 08-MT:2023/BTNMT</a:t>
                      </a:r>
                      <a:endParaRPr/>
                    </a:p>
                  </a:txBody>
                  <a:tcPr marT="45725" marB="45725" marR="91450" marL="91450" anchor="ctr"/>
                </a:tc>
                <a:tc>
                  <a:txBody>
                    <a:bodyPr/>
                    <a:lstStyle/>
                    <a:p>
                      <a:pPr indent="0" lvl="0" marL="0" marR="0" rtl="0" algn="l">
                        <a:lnSpc>
                          <a:spcPct val="120000"/>
                        </a:lnSpc>
                        <a:spcBef>
                          <a:spcPts val="0"/>
                        </a:spcBef>
                        <a:spcAft>
                          <a:spcPts val="0"/>
                        </a:spcAft>
                        <a:buClr>
                          <a:schemeClr val="dk1"/>
                        </a:buClr>
                        <a:buSzPts val="2200"/>
                        <a:buFont typeface="Arial"/>
                        <a:buNone/>
                      </a:pPr>
                      <a:r>
                        <a:rPr lang="en-US" sz="2200" u="none" cap="none" strike="noStrike"/>
                        <a:t>Chất lượng nước mặt – sông, hồ, kênh, rạch.</a:t>
                      </a:r>
                      <a:endParaRPr/>
                    </a:p>
                  </a:txBody>
                  <a:tcPr marT="45725" marB="45725" marR="91450" marL="91450" anchor="ctr"/>
                </a:tc>
              </a:tr>
              <a:tr h="279400">
                <a:tc>
                  <a:txBody>
                    <a:bodyPr/>
                    <a:lstStyle/>
                    <a:p>
                      <a:pPr indent="0" lvl="0" marL="0" marR="0" rtl="0" algn="l">
                        <a:lnSpc>
                          <a:spcPct val="120000"/>
                        </a:lnSpc>
                        <a:spcBef>
                          <a:spcPts val="0"/>
                        </a:spcBef>
                        <a:spcAft>
                          <a:spcPts val="0"/>
                        </a:spcAft>
                        <a:buClr>
                          <a:schemeClr val="dk1"/>
                        </a:buClr>
                        <a:buSzPts val="2200"/>
                        <a:buFont typeface="Arial"/>
                        <a:buNone/>
                      </a:pPr>
                      <a:r>
                        <a:rPr b="0" lang="en-US" sz="2200" u="none" cap="none" strike="noStrike"/>
                        <a:t>QCVN 14:2025/BTNMT</a:t>
                      </a:r>
                      <a:endParaRPr/>
                    </a:p>
                  </a:txBody>
                  <a:tcPr marT="45725" marB="45725" marR="91450" marL="91450" anchor="ctr"/>
                </a:tc>
                <a:tc>
                  <a:txBody>
                    <a:bodyPr/>
                    <a:lstStyle/>
                    <a:p>
                      <a:pPr indent="0" lvl="0" marL="0" marR="0" rtl="0" algn="l">
                        <a:lnSpc>
                          <a:spcPct val="120000"/>
                        </a:lnSpc>
                        <a:spcBef>
                          <a:spcPts val="0"/>
                        </a:spcBef>
                        <a:spcAft>
                          <a:spcPts val="0"/>
                        </a:spcAft>
                        <a:buClr>
                          <a:schemeClr val="dk1"/>
                        </a:buClr>
                        <a:buSzPts val="2200"/>
                        <a:buFont typeface="Arial"/>
                        <a:buNone/>
                      </a:pPr>
                      <a:r>
                        <a:rPr lang="en-US" sz="2200" u="none" cap="none" strike="noStrike"/>
                        <a:t>Nước thải sinh hoạt và đô thị</a:t>
                      </a:r>
                      <a:endParaRPr/>
                    </a:p>
                  </a:txBody>
                  <a:tcPr marT="45725" marB="45725" marR="91450" marL="91450" anchor="ctr"/>
                </a:tc>
              </a:tr>
              <a:tr h="279400">
                <a:tc>
                  <a:txBody>
                    <a:bodyPr/>
                    <a:lstStyle/>
                    <a:p>
                      <a:pPr indent="0" lvl="0" marL="0" marR="0" rtl="0" algn="l">
                        <a:lnSpc>
                          <a:spcPct val="120000"/>
                        </a:lnSpc>
                        <a:spcBef>
                          <a:spcPts val="0"/>
                        </a:spcBef>
                        <a:spcAft>
                          <a:spcPts val="0"/>
                        </a:spcAft>
                        <a:buClr>
                          <a:schemeClr val="dk1"/>
                        </a:buClr>
                        <a:buSzPts val="2200"/>
                        <a:buFont typeface="Arial"/>
                        <a:buNone/>
                      </a:pPr>
                      <a:r>
                        <a:rPr b="0" lang="en-US" sz="2200" u="none" cap="none" strike="noStrike"/>
                        <a:t>QCVN 40:2011/BTNMT</a:t>
                      </a:r>
                      <a:endParaRPr/>
                    </a:p>
                  </a:txBody>
                  <a:tcPr marT="45725" marB="45725" marR="91450" marL="91450" anchor="ctr"/>
                </a:tc>
                <a:tc>
                  <a:txBody>
                    <a:bodyPr/>
                    <a:lstStyle/>
                    <a:p>
                      <a:pPr indent="0" lvl="0" marL="0" marR="0" rtl="0" algn="l">
                        <a:lnSpc>
                          <a:spcPct val="120000"/>
                        </a:lnSpc>
                        <a:spcBef>
                          <a:spcPts val="0"/>
                        </a:spcBef>
                        <a:spcAft>
                          <a:spcPts val="0"/>
                        </a:spcAft>
                        <a:buClr>
                          <a:schemeClr val="dk1"/>
                        </a:buClr>
                        <a:buSzPts val="2200"/>
                        <a:buFont typeface="Arial"/>
                        <a:buNone/>
                      </a:pPr>
                      <a:r>
                        <a:rPr lang="en-US" sz="2200" u="none" cap="none" strike="noStrike"/>
                        <a:t>Nước thải công nghiệp – áp dụng cho cơ sở sản xuất.</a:t>
                      </a:r>
                      <a:endParaRPr/>
                    </a:p>
                  </a:txBody>
                  <a:tcPr marT="45725" marB="45725" marR="91450" marL="91450" anchor="ctr"/>
                </a:tc>
              </a:tr>
              <a:tr h="279400">
                <a:tc>
                  <a:txBody>
                    <a:bodyPr/>
                    <a:lstStyle/>
                    <a:p>
                      <a:pPr indent="0" lvl="0" marL="0" marR="0" rtl="0" algn="l">
                        <a:lnSpc>
                          <a:spcPct val="120000"/>
                        </a:lnSpc>
                        <a:spcBef>
                          <a:spcPts val="0"/>
                        </a:spcBef>
                        <a:spcAft>
                          <a:spcPts val="0"/>
                        </a:spcAft>
                        <a:buClr>
                          <a:schemeClr val="dk1"/>
                        </a:buClr>
                        <a:buSzPts val="2200"/>
                        <a:buFont typeface="Arial"/>
                        <a:buNone/>
                      </a:pPr>
                      <a:r>
                        <a:rPr b="0" lang="en-US" sz="2200" u="none" cap="none" strike="noStrike"/>
                        <a:t>QCVN 09:2015/BTNMT</a:t>
                      </a:r>
                      <a:endParaRPr/>
                    </a:p>
                  </a:txBody>
                  <a:tcPr marT="45725" marB="45725" marR="91450" marL="91450" anchor="ctr"/>
                </a:tc>
                <a:tc>
                  <a:txBody>
                    <a:bodyPr/>
                    <a:lstStyle/>
                    <a:p>
                      <a:pPr indent="0" lvl="0" marL="0" marR="0" rtl="0" algn="l">
                        <a:lnSpc>
                          <a:spcPct val="120000"/>
                        </a:lnSpc>
                        <a:spcBef>
                          <a:spcPts val="0"/>
                        </a:spcBef>
                        <a:spcAft>
                          <a:spcPts val="0"/>
                        </a:spcAft>
                        <a:buClr>
                          <a:schemeClr val="dk1"/>
                        </a:buClr>
                        <a:buSzPts val="2200"/>
                        <a:buFont typeface="Arial"/>
                        <a:buNone/>
                      </a:pPr>
                      <a:r>
                        <a:rPr lang="en-US" sz="2200" u="none" cap="none" strike="noStrike"/>
                        <a:t>Chất lượng nước ngầm – phục vụ khai thác.</a:t>
                      </a:r>
                      <a:endParaRPr/>
                    </a:p>
                  </a:txBody>
                  <a:tcPr marT="45725" marB="45725" marR="91450" marL="91450" anchor="ctr"/>
                </a:tc>
              </a:tr>
              <a:tr h="279400">
                <a:tc>
                  <a:txBody>
                    <a:bodyPr/>
                    <a:lstStyle/>
                    <a:p>
                      <a:pPr indent="0" lvl="0" marL="0" marR="0" rtl="0" algn="l">
                        <a:lnSpc>
                          <a:spcPct val="120000"/>
                        </a:lnSpc>
                        <a:spcBef>
                          <a:spcPts val="0"/>
                        </a:spcBef>
                        <a:spcAft>
                          <a:spcPts val="0"/>
                        </a:spcAft>
                        <a:buClr>
                          <a:schemeClr val="dk1"/>
                        </a:buClr>
                        <a:buSzPts val="2200"/>
                        <a:buFont typeface="Arial"/>
                        <a:buNone/>
                      </a:pPr>
                      <a:r>
                        <a:rPr b="0" lang="en-US" sz="2200" u="none" cap="none" strike="noStrike"/>
                        <a:t>QCVN 01-1:2018/BYT (đang được thay thế)</a:t>
                      </a:r>
                      <a:endParaRPr/>
                    </a:p>
                  </a:txBody>
                  <a:tcPr marT="45725" marB="45725" marR="91450" marL="91450" anchor="ctr"/>
                </a:tc>
                <a:tc>
                  <a:txBody>
                    <a:bodyPr/>
                    <a:lstStyle/>
                    <a:p>
                      <a:pPr indent="0" lvl="0" marL="0" marR="0" rtl="0" algn="l">
                        <a:lnSpc>
                          <a:spcPct val="120000"/>
                        </a:lnSpc>
                        <a:spcBef>
                          <a:spcPts val="0"/>
                        </a:spcBef>
                        <a:spcAft>
                          <a:spcPts val="0"/>
                        </a:spcAft>
                        <a:buClr>
                          <a:schemeClr val="dk1"/>
                        </a:buClr>
                        <a:buSzPts val="2200"/>
                        <a:buFont typeface="Arial"/>
                        <a:buNone/>
                      </a:pPr>
                      <a:r>
                        <a:rPr lang="en-US" sz="2200" u="none" cap="none" strike="noStrike"/>
                        <a:t>Chất lượng nước sạch dùng cho sinh hoạt.</a:t>
                      </a:r>
                      <a:endParaRPr/>
                    </a:p>
                  </a:txBody>
                  <a:tcPr marT="45725" marB="45725" marR="91450" marL="91450"/>
                </a:tc>
              </a:tr>
              <a:tr h="279400">
                <a:tc>
                  <a:txBody>
                    <a:bodyPr/>
                    <a:lstStyle/>
                    <a:p>
                      <a:pPr indent="0" lvl="0" marL="0" marR="0" rtl="0" algn="l">
                        <a:lnSpc>
                          <a:spcPct val="120000"/>
                        </a:lnSpc>
                        <a:spcBef>
                          <a:spcPts val="0"/>
                        </a:spcBef>
                        <a:spcAft>
                          <a:spcPts val="0"/>
                        </a:spcAft>
                        <a:buClr>
                          <a:schemeClr val="dk1"/>
                        </a:buClr>
                        <a:buSzPts val="2200"/>
                        <a:buFont typeface="Arial"/>
                        <a:buNone/>
                      </a:pPr>
                      <a:r>
                        <a:rPr b="0" lang="en-US" sz="2200" u="none" cap="none" strike="noStrike"/>
                        <a:t>QCVN mới theo Thông tư 52/2024/TT-BYT</a:t>
                      </a:r>
                      <a:endParaRPr/>
                    </a:p>
                  </a:txBody>
                  <a:tcPr marT="45725" marB="45725" marR="91450" marL="91450" anchor="ctr"/>
                </a:tc>
                <a:tc>
                  <a:txBody>
                    <a:bodyPr/>
                    <a:lstStyle/>
                    <a:p>
                      <a:pPr indent="0" lvl="0" marL="0" marR="0" rtl="0" algn="l">
                        <a:lnSpc>
                          <a:spcPct val="120000"/>
                        </a:lnSpc>
                        <a:spcBef>
                          <a:spcPts val="0"/>
                        </a:spcBef>
                        <a:spcAft>
                          <a:spcPts val="0"/>
                        </a:spcAft>
                        <a:buClr>
                          <a:schemeClr val="dk1"/>
                        </a:buClr>
                        <a:buSzPts val="2200"/>
                        <a:buFont typeface="Arial"/>
                        <a:buNone/>
                      </a:pPr>
                      <a:r>
                        <a:rPr lang="en-US" sz="2200" u="none" cap="none" strike="noStrike"/>
                        <a:t>Quy chuẩn nước sạch sinh hoạt </a:t>
                      </a:r>
                      <a:endParaRPr/>
                    </a:p>
                    <a:p>
                      <a:pPr indent="0" lvl="0" marL="0" marR="0" rtl="0" algn="l">
                        <a:lnSpc>
                          <a:spcPct val="120000"/>
                        </a:lnSpc>
                        <a:spcBef>
                          <a:spcPts val="0"/>
                        </a:spcBef>
                        <a:spcAft>
                          <a:spcPts val="0"/>
                        </a:spcAft>
                        <a:buClr>
                          <a:schemeClr val="dk1"/>
                        </a:buClr>
                        <a:buSzPts val="2200"/>
                        <a:buFont typeface="Arial"/>
                        <a:buNone/>
                      </a:pPr>
                      <a:r>
                        <a:rPr lang="en-US" sz="2200" u="none" cap="none" strike="noStrike"/>
                        <a:t>có hiệu lực từ 01/7/2025.</a:t>
                      </a:r>
                      <a:endParaRPr/>
                    </a:p>
                  </a:txBody>
                  <a:tcPr marT="45725" marB="45725" marR="91450" marL="91450"/>
                </a:tc>
              </a:tr>
            </a:tbl>
          </a:graphicData>
        </a:graphic>
      </p:graphicFrame>
      <p:sp>
        <p:nvSpPr>
          <p:cNvPr id="414" name="Google Shape;414;p25"/>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15" name="Google Shape;415;p25"/>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6"/>
          <p:cNvSpPr txBox="1"/>
          <p:nvPr>
            <p:ph idx="1" type="body"/>
          </p:nvPr>
        </p:nvSpPr>
        <p:spPr>
          <a:xfrm>
            <a:off x="422532" y="1064305"/>
            <a:ext cx="11481000" cy="56613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SzPts val="2380"/>
              <a:buNone/>
            </a:pPr>
            <a:r>
              <a:rPr b="1" lang="en-US" sz="2800">
                <a:solidFill>
                  <a:srgbClr val="C00000"/>
                </a:solidFill>
              </a:rPr>
              <a:t>(1) Khung pháp lý</a:t>
            </a:r>
            <a:r>
              <a:rPr b="1" lang="en-US" sz="2800">
                <a:latin typeface="Arial"/>
                <a:ea typeface="Arial"/>
                <a:cs typeface="Arial"/>
                <a:sym typeface="Arial"/>
              </a:rPr>
              <a:t> – </a:t>
            </a:r>
            <a:r>
              <a:rPr b="1" lang="en-US" sz="2800"/>
              <a:t>Cơ quan quản lý và thực thi</a:t>
            </a:r>
            <a:endParaRPr/>
          </a:p>
          <a:p>
            <a:pPr indent="-182880" lvl="0" marL="182880" rtl="0" algn="l">
              <a:lnSpc>
                <a:spcPct val="120000"/>
              </a:lnSpc>
              <a:spcBef>
                <a:spcPts val="600"/>
              </a:spcBef>
              <a:spcAft>
                <a:spcPts val="0"/>
              </a:spcAft>
              <a:buSzPts val="2040"/>
              <a:buChar char="▪"/>
            </a:pPr>
            <a:r>
              <a:rPr b="1" lang="en-US" sz="2400"/>
              <a:t>Bộ Nông nghiệp &amp; Môi trường</a:t>
            </a:r>
            <a:r>
              <a:rPr lang="en-US" sz="2400"/>
              <a:t>: Ban hành chính sách, quy chuẩn, cấp phép môi trường.</a:t>
            </a:r>
            <a:endParaRPr/>
          </a:p>
          <a:p>
            <a:pPr indent="-182880" lvl="0" marL="182880" rtl="0" algn="l">
              <a:lnSpc>
                <a:spcPct val="120000"/>
              </a:lnSpc>
              <a:spcBef>
                <a:spcPts val="600"/>
              </a:spcBef>
              <a:spcAft>
                <a:spcPts val="0"/>
              </a:spcAft>
              <a:buSzPts val="2040"/>
              <a:buChar char="▪"/>
            </a:pPr>
            <a:r>
              <a:rPr b="1" lang="en-US" sz="2400"/>
              <a:t>Cục Quản lý tài nguyên nước</a:t>
            </a:r>
            <a:r>
              <a:rPr lang="en-US" sz="2400"/>
              <a:t>: Quản lý khai thác, sử dụng và bảo vệ nguồn nước.</a:t>
            </a:r>
            <a:endParaRPr/>
          </a:p>
          <a:p>
            <a:pPr indent="-182880" lvl="0" marL="182880" rtl="0" algn="l">
              <a:lnSpc>
                <a:spcPct val="120000"/>
              </a:lnSpc>
              <a:spcBef>
                <a:spcPts val="600"/>
              </a:spcBef>
              <a:spcAft>
                <a:spcPts val="0"/>
              </a:spcAft>
              <a:buSzPts val="2040"/>
              <a:buChar char="▪"/>
            </a:pPr>
            <a:r>
              <a:rPr b="1" lang="en-US" sz="2400"/>
              <a:t>Bộ Y tế – Cục Quản lý môi trường y tế</a:t>
            </a:r>
            <a:r>
              <a:rPr lang="en-US" sz="2400"/>
              <a:t>: Giám sát chất lượng nước sạch dùng cho sinh hoạt.</a:t>
            </a:r>
            <a:endParaRPr/>
          </a:p>
          <a:p>
            <a:pPr indent="-182880" lvl="0" marL="182880" rtl="0" algn="l">
              <a:lnSpc>
                <a:spcPct val="120000"/>
              </a:lnSpc>
              <a:spcBef>
                <a:spcPts val="600"/>
              </a:spcBef>
              <a:spcAft>
                <a:spcPts val="0"/>
              </a:spcAft>
              <a:buSzPts val="2040"/>
              <a:buChar char="▪"/>
            </a:pPr>
            <a:r>
              <a:rPr b="1" lang="en-US" sz="2400"/>
              <a:t>Sở Nông nghiệp &amp; Môi trường các tỉnh/thành</a:t>
            </a:r>
            <a:r>
              <a:rPr lang="en-US" sz="2400"/>
              <a:t>: Thực hiện quản lý tại địa phương.</a:t>
            </a:r>
            <a:endParaRPr/>
          </a:p>
          <a:p>
            <a:pPr indent="0" lvl="0" marL="0" rtl="0" algn="l">
              <a:lnSpc>
                <a:spcPct val="130000"/>
              </a:lnSpc>
              <a:spcBef>
                <a:spcPts val="600"/>
              </a:spcBef>
              <a:spcAft>
                <a:spcPts val="0"/>
              </a:spcAft>
              <a:buSzPts val="2380"/>
              <a:buNone/>
            </a:pPr>
            <a:r>
              <a:t/>
            </a:r>
            <a:endParaRPr b="1" sz="2800">
              <a:latin typeface="Arial"/>
              <a:ea typeface="Arial"/>
              <a:cs typeface="Arial"/>
              <a:sym typeface="Arial"/>
            </a:endParaRPr>
          </a:p>
          <a:p>
            <a:pPr indent="0" lvl="0" marL="0" rtl="0" algn="l">
              <a:lnSpc>
                <a:spcPct val="130000"/>
              </a:lnSpc>
              <a:spcBef>
                <a:spcPts val="600"/>
              </a:spcBef>
              <a:spcAft>
                <a:spcPts val="0"/>
              </a:spcAft>
              <a:buSzPts val="2380"/>
              <a:buNone/>
            </a:pPr>
            <a:r>
              <a:t/>
            </a:r>
            <a:endParaRPr b="1" sz="2800">
              <a:latin typeface="Arial"/>
              <a:ea typeface="Arial"/>
              <a:cs typeface="Arial"/>
              <a:sym typeface="Arial"/>
            </a:endParaRPr>
          </a:p>
          <a:p>
            <a:pPr indent="-74929" lvl="0" marL="182880" rtl="0" algn="l">
              <a:lnSpc>
                <a:spcPct val="130000"/>
              </a:lnSpc>
              <a:spcBef>
                <a:spcPts val="600"/>
              </a:spcBef>
              <a:spcAft>
                <a:spcPts val="0"/>
              </a:spcAft>
              <a:buSzPts val="1700"/>
              <a:buNone/>
            </a:pPr>
            <a:r>
              <a:t/>
            </a:r>
            <a:endParaRPr>
              <a:solidFill>
                <a:srgbClr val="216521"/>
              </a:solidFill>
              <a:latin typeface="Arial"/>
              <a:ea typeface="Arial"/>
              <a:cs typeface="Arial"/>
              <a:sym typeface="Arial"/>
            </a:endParaRPr>
          </a:p>
        </p:txBody>
      </p:sp>
      <p:sp>
        <p:nvSpPr>
          <p:cNvPr id="422" name="Google Shape;422;p26"/>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23" name="Google Shape;423;p26"/>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424" name="Google Shape;424;p26"/>
          <p:cNvSpPr txBox="1"/>
          <p:nvPr>
            <p:ph type="title"/>
          </p:nvPr>
        </p:nvSpPr>
        <p:spPr>
          <a:xfrm>
            <a:off x="422525" y="132375"/>
            <a:ext cx="11656800" cy="931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4000"/>
              <a:buFont typeface="Arial Narrow"/>
              <a:buNone/>
            </a:pPr>
            <a:r>
              <a:rPr b="1" lang="en-US" cap="small">
                <a:solidFill>
                  <a:schemeClr val="dk1"/>
                </a:solidFill>
              </a:rPr>
              <a:t>cơ sở pháp lý và kỹ thuật trong quản lý cln</a:t>
            </a:r>
            <a:endParaRPr b="1">
              <a:latin typeface="Arial Narrow"/>
              <a:ea typeface="Arial Narrow"/>
              <a:cs typeface="Arial Narrow"/>
              <a:sym typeface="Arial Narrow"/>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7"/>
          <p:cNvSpPr txBox="1"/>
          <p:nvPr>
            <p:ph idx="1" type="body"/>
          </p:nvPr>
        </p:nvSpPr>
        <p:spPr>
          <a:xfrm>
            <a:off x="422532" y="1064305"/>
            <a:ext cx="11481000" cy="56613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SzPts val="2380"/>
              <a:buNone/>
            </a:pPr>
            <a:r>
              <a:rPr b="1" lang="en-US" sz="2800">
                <a:solidFill>
                  <a:srgbClr val="C00000"/>
                </a:solidFill>
                <a:latin typeface="Arial"/>
                <a:ea typeface="Arial"/>
                <a:cs typeface="Arial"/>
                <a:sym typeface="Arial"/>
              </a:rPr>
              <a:t>(2) Công cụ kỹ thuật trong quản lý CLN</a:t>
            </a:r>
            <a:endParaRPr/>
          </a:p>
          <a:p>
            <a:pPr indent="-452438" lvl="0" marL="684213" rtl="0" algn="l">
              <a:lnSpc>
                <a:spcPct val="130000"/>
              </a:lnSpc>
              <a:spcBef>
                <a:spcPts val="600"/>
              </a:spcBef>
              <a:spcAft>
                <a:spcPts val="0"/>
              </a:spcAft>
              <a:buSzPts val="2380"/>
              <a:buFont typeface="Noto Sans Symbols"/>
              <a:buChar char="❖"/>
            </a:pPr>
            <a:r>
              <a:rPr lang="en-US" sz="2800"/>
              <a:t>Hệ thống quan trắc, điều tra cơ bản về chất lượng nước</a:t>
            </a:r>
            <a:endParaRPr/>
          </a:p>
          <a:p>
            <a:pPr indent="-452438" lvl="0" marL="684213" rtl="0" algn="l">
              <a:lnSpc>
                <a:spcPct val="130000"/>
              </a:lnSpc>
              <a:spcBef>
                <a:spcPts val="600"/>
              </a:spcBef>
              <a:spcAft>
                <a:spcPts val="0"/>
              </a:spcAft>
              <a:buSzPts val="2380"/>
              <a:buFont typeface="Noto Sans Symbols"/>
              <a:buChar char="❖"/>
            </a:pPr>
            <a:r>
              <a:rPr lang="en-US" sz="2800"/>
              <a:t>Kiểm kê nguồn thải</a:t>
            </a:r>
            <a:endParaRPr/>
          </a:p>
          <a:p>
            <a:pPr indent="-452438" lvl="0" marL="684213" rtl="0" algn="l">
              <a:lnSpc>
                <a:spcPct val="130000"/>
              </a:lnSpc>
              <a:spcBef>
                <a:spcPts val="600"/>
              </a:spcBef>
              <a:spcAft>
                <a:spcPts val="0"/>
              </a:spcAft>
              <a:buSzPts val="2380"/>
              <a:buFont typeface="Noto Sans Symbols"/>
              <a:buChar char="❖"/>
            </a:pPr>
            <a:r>
              <a:rPr lang="en-US" sz="2800"/>
              <a:t>Đánh giá chất lượng nước</a:t>
            </a:r>
            <a:endParaRPr/>
          </a:p>
          <a:p>
            <a:pPr indent="-452438" lvl="0" marL="684213" rtl="0" algn="l">
              <a:lnSpc>
                <a:spcPct val="130000"/>
              </a:lnSpc>
              <a:spcBef>
                <a:spcPts val="600"/>
              </a:spcBef>
              <a:spcAft>
                <a:spcPts val="0"/>
              </a:spcAft>
              <a:buSzPts val="2380"/>
              <a:buFont typeface="Noto Sans Symbols"/>
              <a:buChar char="❖"/>
            </a:pPr>
            <a:r>
              <a:rPr lang="en-US" sz="2800"/>
              <a:t>Mô hình hóa – dự báo chất lượng nước</a:t>
            </a:r>
            <a:endParaRPr/>
          </a:p>
          <a:p>
            <a:pPr indent="-452438" lvl="0" marL="684213" rtl="0" algn="l">
              <a:lnSpc>
                <a:spcPct val="130000"/>
              </a:lnSpc>
              <a:spcBef>
                <a:spcPts val="600"/>
              </a:spcBef>
              <a:spcAft>
                <a:spcPts val="0"/>
              </a:spcAft>
              <a:buSzPts val="2380"/>
              <a:buFont typeface="Noto Sans Symbols"/>
              <a:buChar char="❖"/>
            </a:pPr>
            <a:r>
              <a:rPr lang="en-US" sz="2800"/>
              <a:t>Đánh giá khả năng chịu tải</a:t>
            </a:r>
            <a:endParaRPr/>
          </a:p>
          <a:p>
            <a:pPr indent="-452438" lvl="0" marL="684213" rtl="0" algn="l">
              <a:lnSpc>
                <a:spcPct val="130000"/>
              </a:lnSpc>
              <a:spcBef>
                <a:spcPts val="600"/>
              </a:spcBef>
              <a:spcAft>
                <a:spcPts val="0"/>
              </a:spcAft>
              <a:buSzPts val="2380"/>
              <a:buFont typeface="Noto Sans Symbols"/>
              <a:buChar char="❖"/>
            </a:pPr>
            <a:r>
              <a:rPr lang="en-US" sz="2800"/>
              <a:t>Quy hoạch – phân bổ nước</a:t>
            </a:r>
            <a:endParaRPr/>
          </a:p>
          <a:p>
            <a:pPr indent="0" lvl="0" marL="0" rtl="0" algn="l">
              <a:lnSpc>
                <a:spcPct val="130000"/>
              </a:lnSpc>
              <a:spcBef>
                <a:spcPts val="600"/>
              </a:spcBef>
              <a:spcAft>
                <a:spcPts val="0"/>
              </a:spcAft>
              <a:buSzPts val="2380"/>
              <a:buNone/>
            </a:pPr>
            <a:r>
              <a:t/>
            </a:r>
            <a:endParaRPr b="1" sz="2800"/>
          </a:p>
          <a:p>
            <a:pPr indent="0" lvl="0" marL="0" rtl="0" algn="l">
              <a:lnSpc>
                <a:spcPct val="130000"/>
              </a:lnSpc>
              <a:spcBef>
                <a:spcPts val="600"/>
              </a:spcBef>
              <a:spcAft>
                <a:spcPts val="0"/>
              </a:spcAft>
              <a:buSzPts val="2380"/>
              <a:buNone/>
            </a:pPr>
            <a:r>
              <a:t/>
            </a:r>
            <a:endParaRPr b="1" sz="2800"/>
          </a:p>
          <a:p>
            <a:pPr indent="0" lvl="0" marL="0" rtl="0" algn="l">
              <a:lnSpc>
                <a:spcPct val="130000"/>
              </a:lnSpc>
              <a:spcBef>
                <a:spcPts val="600"/>
              </a:spcBef>
              <a:spcAft>
                <a:spcPts val="0"/>
              </a:spcAft>
              <a:buSzPts val="2380"/>
              <a:buNone/>
            </a:pPr>
            <a:r>
              <a:t/>
            </a:r>
            <a:endParaRPr b="1" sz="2800">
              <a:latin typeface="Arial"/>
              <a:ea typeface="Arial"/>
              <a:cs typeface="Arial"/>
              <a:sym typeface="Arial"/>
            </a:endParaRPr>
          </a:p>
          <a:p>
            <a:pPr indent="0" lvl="0" marL="0" rtl="0" algn="l">
              <a:lnSpc>
                <a:spcPct val="130000"/>
              </a:lnSpc>
              <a:spcBef>
                <a:spcPts val="600"/>
              </a:spcBef>
              <a:spcAft>
                <a:spcPts val="0"/>
              </a:spcAft>
              <a:buSzPts val="2380"/>
              <a:buNone/>
            </a:pPr>
            <a:r>
              <a:t/>
            </a:r>
            <a:endParaRPr b="1" sz="2800">
              <a:latin typeface="Arial"/>
              <a:ea typeface="Arial"/>
              <a:cs typeface="Arial"/>
              <a:sym typeface="Arial"/>
            </a:endParaRPr>
          </a:p>
          <a:p>
            <a:pPr indent="-74929" lvl="0" marL="182880" rtl="0" algn="l">
              <a:lnSpc>
                <a:spcPct val="130000"/>
              </a:lnSpc>
              <a:spcBef>
                <a:spcPts val="600"/>
              </a:spcBef>
              <a:spcAft>
                <a:spcPts val="0"/>
              </a:spcAft>
              <a:buSzPts val="1700"/>
              <a:buNone/>
            </a:pPr>
            <a:r>
              <a:t/>
            </a:r>
            <a:endParaRPr>
              <a:solidFill>
                <a:srgbClr val="216521"/>
              </a:solidFill>
              <a:latin typeface="Arial"/>
              <a:ea typeface="Arial"/>
              <a:cs typeface="Arial"/>
              <a:sym typeface="Arial"/>
            </a:endParaRPr>
          </a:p>
        </p:txBody>
      </p:sp>
      <p:sp>
        <p:nvSpPr>
          <p:cNvPr id="431" name="Google Shape;431;p27"/>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32" name="Google Shape;432;p27"/>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433" name="Google Shape;433;p27"/>
          <p:cNvSpPr txBox="1"/>
          <p:nvPr>
            <p:ph type="title"/>
          </p:nvPr>
        </p:nvSpPr>
        <p:spPr>
          <a:xfrm>
            <a:off x="422525" y="132375"/>
            <a:ext cx="11656800" cy="931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4000"/>
              <a:buFont typeface="Arial Narrow"/>
              <a:buNone/>
            </a:pPr>
            <a:r>
              <a:rPr b="1" lang="en-US" cap="small">
                <a:solidFill>
                  <a:schemeClr val="dk1"/>
                </a:solidFill>
              </a:rPr>
              <a:t>cơ sở pháp lý và kỹ thuật trong quản lý cln</a:t>
            </a:r>
            <a:endParaRPr b="1">
              <a:latin typeface="Arial Narrow"/>
              <a:ea typeface="Arial Narrow"/>
              <a:cs typeface="Arial Narrow"/>
              <a:sym typeface="Arial Narrow"/>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8"/>
          <p:cNvSpPr txBox="1"/>
          <p:nvPr>
            <p:ph idx="1" type="body"/>
          </p:nvPr>
        </p:nvSpPr>
        <p:spPr>
          <a:xfrm>
            <a:off x="587825" y="1064300"/>
            <a:ext cx="11405400" cy="56613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581"/>
              <a:buNone/>
            </a:pPr>
            <a:r>
              <a:rPr b="1" lang="en-US" sz="2460">
                <a:solidFill>
                  <a:srgbClr val="C00000"/>
                </a:solidFill>
              </a:rPr>
              <a:t>(2) Công cụ kỹ thuật trong quản lý CLN </a:t>
            </a:r>
            <a:r>
              <a:rPr lang="en-US" sz="2460">
                <a:solidFill>
                  <a:srgbClr val="C00000"/>
                </a:solidFill>
                <a:latin typeface="Arial"/>
                <a:ea typeface="Arial"/>
                <a:cs typeface="Arial"/>
                <a:sym typeface="Arial"/>
              </a:rPr>
              <a:t>– </a:t>
            </a:r>
            <a:r>
              <a:rPr b="1" lang="en-US" sz="2460"/>
              <a:t>Hệ thống quan trắc, điều tra cơ bản CLN</a:t>
            </a:r>
            <a:endParaRPr sz="2150"/>
          </a:p>
          <a:p>
            <a:pPr indent="0" lvl="0" marL="0" rtl="0" algn="l">
              <a:lnSpc>
                <a:spcPct val="100000"/>
              </a:lnSpc>
              <a:spcBef>
                <a:spcPts val="600"/>
              </a:spcBef>
              <a:spcAft>
                <a:spcPts val="0"/>
              </a:spcAft>
              <a:buClr>
                <a:schemeClr val="dk1"/>
              </a:buClr>
              <a:buSzPts val="1550"/>
              <a:buNone/>
            </a:pPr>
            <a:r>
              <a:rPr i="1" lang="en-US" sz="2150">
                <a:latin typeface="Arial"/>
                <a:ea typeface="Arial"/>
                <a:cs typeface="Arial"/>
                <a:sym typeface="Arial"/>
              </a:rPr>
              <a:t>Mục tiêu</a:t>
            </a:r>
            <a:endParaRPr i="1" sz="2150">
              <a:latin typeface="Arial"/>
              <a:ea typeface="Arial"/>
              <a:cs typeface="Arial"/>
              <a:sym typeface="Arial"/>
            </a:endParaRPr>
          </a:p>
          <a:p>
            <a:pPr indent="-136525" lvl="0" marL="628650" rtl="0" algn="l">
              <a:lnSpc>
                <a:spcPct val="100000"/>
              </a:lnSpc>
              <a:spcBef>
                <a:spcPts val="600"/>
              </a:spcBef>
              <a:spcAft>
                <a:spcPts val="0"/>
              </a:spcAft>
              <a:buClr>
                <a:schemeClr val="dk1"/>
              </a:buClr>
              <a:buSzPts val="2150"/>
              <a:buFont typeface="Arial"/>
              <a:buChar char="•"/>
            </a:pPr>
            <a:r>
              <a:rPr lang="en-US" sz="2150">
                <a:latin typeface="Arial"/>
                <a:ea typeface="Arial"/>
                <a:cs typeface="Arial"/>
                <a:sym typeface="Arial"/>
              </a:rPr>
              <a:t>  Theo dõi diễn biến chất lượng nước theo thời gian và không gian.</a:t>
            </a:r>
            <a:endParaRPr sz="2150"/>
          </a:p>
          <a:p>
            <a:pPr indent="-136525" lvl="0" marL="628650" rtl="0" algn="l">
              <a:lnSpc>
                <a:spcPct val="100000"/>
              </a:lnSpc>
              <a:spcBef>
                <a:spcPts val="600"/>
              </a:spcBef>
              <a:spcAft>
                <a:spcPts val="0"/>
              </a:spcAft>
              <a:buClr>
                <a:schemeClr val="dk1"/>
              </a:buClr>
              <a:buSzPts val="2150"/>
              <a:buFont typeface="Arial"/>
              <a:buChar char="•"/>
            </a:pPr>
            <a:r>
              <a:rPr lang="en-US" sz="2150">
                <a:latin typeface="Arial"/>
                <a:ea typeface="Arial"/>
                <a:cs typeface="Arial"/>
                <a:sym typeface="Arial"/>
              </a:rPr>
              <a:t>  Cung cấp dữ liệu phục vụ quy hoạch, cảnh báo và ra quyết định.</a:t>
            </a:r>
            <a:endParaRPr sz="2150"/>
          </a:p>
          <a:p>
            <a:pPr indent="0" lvl="0" marL="0" rtl="0" algn="l">
              <a:lnSpc>
                <a:spcPct val="100000"/>
              </a:lnSpc>
              <a:spcBef>
                <a:spcPts val="600"/>
              </a:spcBef>
              <a:spcAft>
                <a:spcPts val="0"/>
              </a:spcAft>
              <a:buClr>
                <a:schemeClr val="dk1"/>
              </a:buClr>
              <a:buSzPts val="1550"/>
              <a:buNone/>
            </a:pPr>
            <a:r>
              <a:rPr i="1" lang="en-US" sz="2150">
                <a:latin typeface="Arial"/>
                <a:ea typeface="Arial"/>
                <a:cs typeface="Arial"/>
                <a:sym typeface="Arial"/>
              </a:rPr>
              <a:t>Các loại quan trắc</a:t>
            </a:r>
            <a:endParaRPr i="1" sz="2150">
              <a:latin typeface="Arial"/>
              <a:ea typeface="Arial"/>
              <a:cs typeface="Arial"/>
              <a:sym typeface="Arial"/>
            </a:endParaRPr>
          </a:p>
          <a:p>
            <a:pPr indent="-295275" lvl="0" marL="914400" rtl="0" algn="l">
              <a:lnSpc>
                <a:spcPct val="100000"/>
              </a:lnSpc>
              <a:spcBef>
                <a:spcPts val="600"/>
              </a:spcBef>
              <a:spcAft>
                <a:spcPts val="0"/>
              </a:spcAft>
              <a:buClr>
                <a:schemeClr val="dk1"/>
              </a:buClr>
              <a:buSzPts val="2150"/>
              <a:buFont typeface="Arial"/>
              <a:buChar char="•"/>
            </a:pPr>
            <a:r>
              <a:rPr b="1" lang="en-US" sz="2150">
                <a:latin typeface="Arial"/>
                <a:ea typeface="Arial"/>
                <a:cs typeface="Arial"/>
                <a:sym typeface="Arial"/>
              </a:rPr>
              <a:t>Quan trắc định kỳ</a:t>
            </a:r>
            <a:r>
              <a:rPr lang="en-US" sz="2150">
                <a:latin typeface="Arial"/>
                <a:ea typeface="Arial"/>
                <a:cs typeface="Arial"/>
                <a:sym typeface="Arial"/>
              </a:rPr>
              <a:t>: thực hiện theo quý hoặc năm tại các điểm cố định.</a:t>
            </a:r>
            <a:endParaRPr sz="2150"/>
          </a:p>
          <a:p>
            <a:pPr indent="-295275" lvl="0" marL="914400" rtl="0" algn="l">
              <a:lnSpc>
                <a:spcPct val="100000"/>
              </a:lnSpc>
              <a:spcBef>
                <a:spcPts val="600"/>
              </a:spcBef>
              <a:spcAft>
                <a:spcPts val="0"/>
              </a:spcAft>
              <a:buClr>
                <a:schemeClr val="dk1"/>
              </a:buClr>
              <a:buSzPts val="2150"/>
              <a:buFont typeface="Arial"/>
              <a:buChar char="•"/>
            </a:pPr>
            <a:r>
              <a:rPr b="1" lang="en-US" sz="2150">
                <a:latin typeface="Arial"/>
                <a:ea typeface="Arial"/>
                <a:cs typeface="Arial"/>
                <a:sym typeface="Arial"/>
              </a:rPr>
              <a:t>Quan trắc tự động liên tục</a:t>
            </a:r>
            <a:r>
              <a:rPr lang="en-US" sz="2150">
                <a:latin typeface="Arial"/>
                <a:ea typeface="Arial"/>
                <a:cs typeface="Arial"/>
                <a:sym typeface="Arial"/>
              </a:rPr>
              <a:t>: tại các điểm xả thải lớn, hồ chứa, sông chính.</a:t>
            </a:r>
            <a:endParaRPr sz="2150"/>
          </a:p>
          <a:p>
            <a:pPr indent="-295275" lvl="0" marL="914400" rtl="0" algn="l">
              <a:lnSpc>
                <a:spcPct val="100000"/>
              </a:lnSpc>
              <a:spcBef>
                <a:spcPts val="600"/>
              </a:spcBef>
              <a:spcAft>
                <a:spcPts val="0"/>
              </a:spcAft>
              <a:buClr>
                <a:schemeClr val="dk1"/>
              </a:buClr>
              <a:buSzPts val="2150"/>
              <a:buFont typeface="Arial"/>
              <a:buChar char="•"/>
            </a:pPr>
            <a:r>
              <a:rPr b="1" lang="en-US" sz="2150">
                <a:latin typeface="Arial"/>
                <a:ea typeface="Arial"/>
                <a:cs typeface="Arial"/>
                <a:sym typeface="Arial"/>
              </a:rPr>
              <a:t>Quan trắc chuyên đề</a:t>
            </a:r>
            <a:r>
              <a:rPr lang="en-US" sz="2150">
                <a:latin typeface="Arial"/>
                <a:ea typeface="Arial"/>
                <a:cs typeface="Arial"/>
                <a:sym typeface="Arial"/>
              </a:rPr>
              <a:t>: phục vụ điều tra ô nhiễm, sự cố môi trường.</a:t>
            </a:r>
            <a:endParaRPr sz="2150"/>
          </a:p>
          <a:p>
            <a:pPr indent="0" lvl="0" marL="0" rtl="0" algn="l">
              <a:lnSpc>
                <a:spcPct val="100000"/>
              </a:lnSpc>
              <a:spcBef>
                <a:spcPts val="600"/>
              </a:spcBef>
              <a:spcAft>
                <a:spcPts val="0"/>
              </a:spcAft>
              <a:buClr>
                <a:schemeClr val="dk1"/>
              </a:buClr>
              <a:buSzPts val="1550"/>
              <a:buNone/>
            </a:pPr>
            <a:r>
              <a:rPr i="1" lang="en-US" sz="2150">
                <a:latin typeface="Arial"/>
                <a:ea typeface="Arial"/>
                <a:cs typeface="Arial"/>
                <a:sym typeface="Arial"/>
              </a:rPr>
              <a:t>Công cụ và hệ thống</a:t>
            </a:r>
            <a:endParaRPr i="1" sz="2150">
              <a:latin typeface="Arial"/>
              <a:ea typeface="Arial"/>
              <a:cs typeface="Arial"/>
              <a:sym typeface="Arial"/>
            </a:endParaRPr>
          </a:p>
          <a:p>
            <a:pPr indent="-295275" lvl="0" marL="914400" rtl="0" algn="l">
              <a:lnSpc>
                <a:spcPct val="100000"/>
              </a:lnSpc>
              <a:spcBef>
                <a:spcPts val="600"/>
              </a:spcBef>
              <a:spcAft>
                <a:spcPts val="0"/>
              </a:spcAft>
              <a:buClr>
                <a:schemeClr val="dk1"/>
              </a:buClr>
              <a:buSzPts val="2150"/>
              <a:buFont typeface="Arial"/>
              <a:buChar char="•"/>
            </a:pPr>
            <a:r>
              <a:rPr lang="en-US" sz="2150">
                <a:latin typeface="Arial"/>
                <a:ea typeface="Arial"/>
                <a:cs typeface="Arial"/>
                <a:sym typeface="Arial"/>
              </a:rPr>
              <a:t>Hệ thống IoT tài nguyên nước quốc gia: </a:t>
            </a:r>
            <a:endParaRPr sz="2150"/>
          </a:p>
          <a:p>
            <a:pPr indent="-295275" lvl="0" marL="914400" rtl="0" algn="l">
              <a:lnSpc>
                <a:spcPct val="100000"/>
              </a:lnSpc>
              <a:spcBef>
                <a:spcPts val="600"/>
              </a:spcBef>
              <a:spcAft>
                <a:spcPts val="0"/>
              </a:spcAft>
              <a:buClr>
                <a:schemeClr val="dk1"/>
              </a:buClr>
              <a:buSzPts val="2150"/>
              <a:buFont typeface="Arial"/>
              <a:buChar char="•"/>
            </a:pPr>
            <a:r>
              <a:rPr lang="en-US" sz="2150">
                <a:latin typeface="Arial"/>
                <a:ea typeface="Arial"/>
                <a:cs typeface="Arial"/>
                <a:sym typeface="Arial"/>
              </a:rPr>
              <a:t>Phần mềm quản lý dữ liệu: Envisoft, WISENet, QGIS</a:t>
            </a:r>
            <a:endParaRPr sz="2150">
              <a:solidFill>
                <a:srgbClr val="216521"/>
              </a:solidFill>
              <a:latin typeface="Arial"/>
              <a:ea typeface="Arial"/>
              <a:cs typeface="Arial"/>
              <a:sym typeface="Arial"/>
            </a:endParaRPr>
          </a:p>
        </p:txBody>
      </p:sp>
      <p:sp>
        <p:nvSpPr>
          <p:cNvPr id="440" name="Google Shape;440;p28"/>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41" name="Google Shape;441;p28"/>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442" name="Google Shape;442;p28"/>
          <p:cNvSpPr txBox="1"/>
          <p:nvPr>
            <p:ph type="title"/>
          </p:nvPr>
        </p:nvSpPr>
        <p:spPr>
          <a:xfrm>
            <a:off x="422525" y="132375"/>
            <a:ext cx="11656800" cy="931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4000"/>
              <a:buFont typeface="Arial Narrow"/>
              <a:buNone/>
            </a:pPr>
            <a:r>
              <a:rPr b="1" lang="en-US" cap="small">
                <a:solidFill>
                  <a:schemeClr val="dk1"/>
                </a:solidFill>
              </a:rPr>
              <a:t>cơ sở pháp lý và kỹ thuật trong quản lý cln</a:t>
            </a:r>
            <a:endParaRPr b="1">
              <a:latin typeface="Arial Narrow"/>
              <a:ea typeface="Arial Narrow"/>
              <a:cs typeface="Arial Narrow"/>
              <a:sym typeface="Arial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38ed243ce43_3_734"/>
          <p:cNvSpPr txBox="1"/>
          <p:nvPr>
            <p:ph idx="12" type="sldNum"/>
          </p:nvPr>
        </p:nvSpPr>
        <p:spPr>
          <a:xfrm>
            <a:off x="11311127" y="6270049"/>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46" name="Google Shape;146;g38ed243ce43_3_734"/>
          <p:cNvSpPr txBox="1"/>
          <p:nvPr/>
        </p:nvSpPr>
        <p:spPr>
          <a:xfrm>
            <a:off x="3216725" y="2383975"/>
            <a:ext cx="7266300" cy="329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500">
                <a:solidFill>
                  <a:schemeClr val="dk1"/>
                </a:solidFill>
              </a:rPr>
              <a:t>1.1 Ô NHIỄM NGUỒN NƯỚC</a:t>
            </a:r>
            <a:endParaRPr b="1" sz="2500">
              <a:solidFill>
                <a:schemeClr val="dk1"/>
              </a:solidFill>
            </a:endParaRPr>
          </a:p>
          <a:p>
            <a:pPr indent="0" lvl="0" marL="0" rtl="0" algn="l">
              <a:lnSpc>
                <a:spcPct val="115000"/>
              </a:lnSpc>
              <a:spcBef>
                <a:spcPts val="0"/>
              </a:spcBef>
              <a:spcAft>
                <a:spcPts val="0"/>
              </a:spcAft>
              <a:buNone/>
            </a:pPr>
            <a:r>
              <a:rPr b="1" lang="en-US" sz="2500">
                <a:solidFill>
                  <a:schemeClr val="dk1"/>
                </a:solidFill>
              </a:rPr>
              <a:t>1.2 QUẢN LÝ CHẤT LƯỢNG NƯỚC</a:t>
            </a:r>
            <a:endParaRPr b="1" sz="2500">
              <a:solidFill>
                <a:schemeClr val="dk1"/>
              </a:solidFill>
            </a:endParaRPr>
          </a:p>
        </p:txBody>
      </p:sp>
      <p:grpSp>
        <p:nvGrpSpPr>
          <p:cNvPr id="147" name="Google Shape;147;g38ed243ce43_3_734"/>
          <p:cNvGrpSpPr/>
          <p:nvPr/>
        </p:nvGrpSpPr>
        <p:grpSpPr>
          <a:xfrm>
            <a:off x="69727" y="1254513"/>
            <a:ext cx="10089619" cy="975576"/>
            <a:chOff x="444182" y="438789"/>
            <a:chExt cx="7567404" cy="731700"/>
          </a:xfrm>
        </p:grpSpPr>
        <p:sp>
          <p:nvSpPr>
            <p:cNvPr id="148" name="Google Shape;148;g38ed243ce43_3_734"/>
            <p:cNvSpPr txBox="1"/>
            <p:nvPr/>
          </p:nvSpPr>
          <p:spPr>
            <a:xfrm>
              <a:off x="444182" y="488975"/>
              <a:ext cx="2271000" cy="629700"/>
            </a:xfrm>
            <a:prstGeom prst="rect">
              <a:avLst/>
            </a:prstGeom>
            <a:noFill/>
            <a:ln>
              <a:noFill/>
            </a:ln>
          </p:spPr>
          <p:txBody>
            <a:bodyPr anchorCtr="0" anchor="ctr" bIns="60925" lIns="121900" spcFirstLastPara="1" rIns="121900" wrap="square" tIns="60925">
              <a:noAutofit/>
            </a:bodyPr>
            <a:lstStyle/>
            <a:p>
              <a:pPr indent="0" lvl="0" marL="0" rtl="0" algn="r">
                <a:lnSpc>
                  <a:spcPct val="90000"/>
                </a:lnSpc>
                <a:spcBef>
                  <a:spcPts val="0"/>
                </a:spcBef>
                <a:spcAft>
                  <a:spcPts val="0"/>
                </a:spcAft>
                <a:buNone/>
              </a:pPr>
              <a:r>
                <a:rPr lang="en-US" sz="5600">
                  <a:solidFill>
                    <a:srgbClr val="801F17"/>
                  </a:solidFill>
                  <a:latin typeface="Roboto Medium"/>
                  <a:ea typeface="Roboto Medium"/>
                  <a:cs typeface="Roboto Medium"/>
                  <a:sym typeface="Roboto Medium"/>
                </a:rPr>
                <a:t>1</a:t>
              </a:r>
              <a:endParaRPr sz="5600">
                <a:solidFill>
                  <a:srgbClr val="801F17"/>
                </a:solidFill>
                <a:latin typeface="Roboto Medium"/>
                <a:ea typeface="Roboto Medium"/>
                <a:cs typeface="Roboto Medium"/>
                <a:sym typeface="Roboto Medium"/>
              </a:endParaRPr>
            </a:p>
          </p:txBody>
        </p:sp>
        <p:sp>
          <p:nvSpPr>
            <p:cNvPr id="149" name="Google Shape;149;g38ed243ce43_3_734"/>
            <p:cNvSpPr/>
            <p:nvPr/>
          </p:nvSpPr>
          <p:spPr>
            <a:xfrm>
              <a:off x="2789785" y="438789"/>
              <a:ext cx="5221800" cy="731700"/>
            </a:xfrm>
            <a:prstGeom prst="rect">
              <a:avLst/>
            </a:prstGeom>
            <a:solidFill>
              <a:srgbClr val="801F17"/>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a:p>
          </p:txBody>
        </p:sp>
        <p:sp>
          <p:nvSpPr>
            <p:cNvPr id="150" name="Google Shape;150;g38ed243ce43_3_734"/>
            <p:cNvSpPr txBox="1"/>
            <p:nvPr/>
          </p:nvSpPr>
          <p:spPr>
            <a:xfrm>
              <a:off x="2914389" y="523065"/>
              <a:ext cx="4765800" cy="575400"/>
            </a:xfrm>
            <a:prstGeom prst="rect">
              <a:avLst/>
            </a:prstGeom>
            <a:no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b="1" lang="en-US" sz="2400">
                  <a:solidFill>
                    <a:srgbClr val="FFFFFF"/>
                  </a:solidFill>
                  <a:latin typeface="Roboto"/>
                  <a:ea typeface="Roboto"/>
                  <a:cs typeface="Roboto"/>
                  <a:sym typeface="Roboto"/>
                </a:rPr>
                <a:t>TỔNG QUAN BẢO VỆ MÔI TRƯỜNG NƯỚC</a:t>
              </a:r>
              <a:endParaRPr b="1" sz="2400">
                <a:solidFill>
                  <a:srgbClr val="FFFFFF"/>
                </a:solidFill>
                <a:latin typeface="Roboto"/>
                <a:ea typeface="Roboto"/>
                <a:cs typeface="Roboto"/>
                <a:sym typeface="Roboto"/>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9"/>
          <p:cNvSpPr txBox="1"/>
          <p:nvPr>
            <p:ph idx="1" type="body"/>
          </p:nvPr>
        </p:nvSpPr>
        <p:spPr>
          <a:xfrm>
            <a:off x="604150" y="1064300"/>
            <a:ext cx="11389200" cy="56613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720"/>
              <a:buNone/>
            </a:pPr>
            <a:r>
              <a:rPr b="1" lang="en-US" sz="3500">
                <a:solidFill>
                  <a:srgbClr val="C00000"/>
                </a:solidFill>
              </a:rPr>
              <a:t>(2) Công cụ kỹ thuật trong quản lý CLN</a:t>
            </a:r>
            <a:r>
              <a:rPr lang="en-US" sz="3500">
                <a:solidFill>
                  <a:srgbClr val="C00000"/>
                </a:solidFill>
                <a:latin typeface="Arial"/>
                <a:ea typeface="Arial"/>
                <a:cs typeface="Arial"/>
                <a:sym typeface="Arial"/>
              </a:rPr>
              <a:t> – </a:t>
            </a:r>
            <a:r>
              <a:rPr b="1" lang="en-US" sz="3500"/>
              <a:t> Kiểm kê nguồn thải</a:t>
            </a:r>
            <a:endParaRPr sz="2300"/>
          </a:p>
          <a:p>
            <a:pPr indent="0" lvl="0" marL="0" rtl="0" algn="l">
              <a:lnSpc>
                <a:spcPct val="100000"/>
              </a:lnSpc>
              <a:spcBef>
                <a:spcPts val="600"/>
              </a:spcBef>
              <a:spcAft>
                <a:spcPts val="0"/>
              </a:spcAft>
              <a:buClr>
                <a:schemeClr val="dk1"/>
              </a:buClr>
              <a:buSzPts val="2000"/>
              <a:buNone/>
            </a:pPr>
            <a:r>
              <a:rPr i="1" lang="en-US" sz="2300">
                <a:latin typeface="Arial"/>
                <a:ea typeface="Arial"/>
                <a:cs typeface="Arial"/>
                <a:sym typeface="Arial"/>
              </a:rPr>
              <a:t>Mục tiêu</a:t>
            </a:r>
            <a:endParaRPr i="1" sz="2300">
              <a:latin typeface="Arial"/>
              <a:ea typeface="Arial"/>
              <a:cs typeface="Arial"/>
              <a:sym typeface="Arial"/>
            </a:endParaRPr>
          </a:p>
          <a:p>
            <a:pPr indent="-146050" lvl="0" marL="628650" rtl="0" algn="l">
              <a:lnSpc>
                <a:spcPct val="100000"/>
              </a:lnSpc>
              <a:spcBef>
                <a:spcPts val="600"/>
              </a:spcBef>
              <a:spcAft>
                <a:spcPts val="0"/>
              </a:spcAft>
              <a:buClr>
                <a:schemeClr val="dk1"/>
              </a:buClr>
              <a:buSzPts val="2300"/>
              <a:buFont typeface="Arial"/>
              <a:buChar char="•"/>
            </a:pPr>
            <a:r>
              <a:rPr lang="en-US" sz="2300">
                <a:latin typeface="Arial"/>
                <a:ea typeface="Arial"/>
                <a:cs typeface="Arial"/>
                <a:sym typeface="Arial"/>
              </a:rPr>
              <a:t> Xác định các nguồn gây ô nhiễm nước: công nghiệp, sinh hoạt, nông nghiệp.</a:t>
            </a:r>
            <a:endParaRPr sz="2400">
              <a:latin typeface="Arial"/>
              <a:ea typeface="Arial"/>
              <a:cs typeface="Arial"/>
              <a:sym typeface="Arial"/>
            </a:endParaRPr>
          </a:p>
          <a:p>
            <a:pPr indent="-146050" lvl="0" marL="628650" rtl="0" algn="l">
              <a:lnSpc>
                <a:spcPct val="100000"/>
              </a:lnSpc>
              <a:spcBef>
                <a:spcPts val="600"/>
              </a:spcBef>
              <a:spcAft>
                <a:spcPts val="0"/>
              </a:spcAft>
              <a:buClr>
                <a:schemeClr val="dk1"/>
              </a:buClr>
              <a:buSzPts val="2300"/>
              <a:buFont typeface="Arial"/>
              <a:buChar char="•"/>
            </a:pPr>
            <a:r>
              <a:rPr lang="en-US" sz="2300">
                <a:latin typeface="Arial"/>
                <a:ea typeface="Arial"/>
                <a:cs typeface="Arial"/>
                <a:sym typeface="Arial"/>
              </a:rPr>
              <a:t> Phân loại theo nguồn điểm và nguồn không điểm.</a:t>
            </a:r>
            <a:endParaRPr sz="2300"/>
          </a:p>
          <a:p>
            <a:pPr indent="0" lvl="0" marL="0" rtl="0" algn="l">
              <a:lnSpc>
                <a:spcPct val="100000"/>
              </a:lnSpc>
              <a:spcBef>
                <a:spcPts val="600"/>
              </a:spcBef>
              <a:spcAft>
                <a:spcPts val="0"/>
              </a:spcAft>
              <a:buClr>
                <a:schemeClr val="dk1"/>
              </a:buClr>
              <a:buSzPts val="2000"/>
              <a:buNone/>
            </a:pPr>
            <a:r>
              <a:rPr i="1" lang="en-US" sz="2300">
                <a:latin typeface="Arial"/>
                <a:ea typeface="Arial"/>
                <a:cs typeface="Arial"/>
                <a:sym typeface="Arial"/>
              </a:rPr>
              <a:t>Quy trình kiểm kê</a:t>
            </a:r>
            <a:endParaRPr i="1" sz="2300">
              <a:latin typeface="Arial"/>
              <a:ea typeface="Arial"/>
              <a:cs typeface="Arial"/>
              <a:sym typeface="Arial"/>
            </a:endParaRPr>
          </a:p>
          <a:p>
            <a:pPr indent="-304800" lvl="0" marL="914400" rtl="0" algn="l">
              <a:lnSpc>
                <a:spcPct val="100000"/>
              </a:lnSpc>
              <a:spcBef>
                <a:spcPts val="600"/>
              </a:spcBef>
              <a:spcAft>
                <a:spcPts val="0"/>
              </a:spcAft>
              <a:buClr>
                <a:schemeClr val="dk1"/>
              </a:buClr>
              <a:buSzPts val="2300"/>
              <a:buFont typeface="Arial"/>
              <a:buChar char="•"/>
            </a:pPr>
            <a:r>
              <a:rPr lang="en-US" sz="2300"/>
              <a:t>Thu thập thông tin cơ sở xả thải.</a:t>
            </a:r>
            <a:endParaRPr sz="2300"/>
          </a:p>
          <a:p>
            <a:pPr indent="-304800" lvl="0" marL="914400" rtl="0" algn="l">
              <a:lnSpc>
                <a:spcPct val="100000"/>
              </a:lnSpc>
              <a:spcBef>
                <a:spcPts val="600"/>
              </a:spcBef>
              <a:spcAft>
                <a:spcPts val="0"/>
              </a:spcAft>
              <a:buClr>
                <a:schemeClr val="dk1"/>
              </a:buClr>
              <a:buSzPts val="2300"/>
              <a:buFont typeface="Arial"/>
              <a:buChar char="•"/>
            </a:pPr>
            <a:r>
              <a:rPr lang="en-US" sz="2300"/>
              <a:t>Đo đạc lưu lượng và tải lượng ô nhiễm</a:t>
            </a:r>
            <a:endParaRPr sz="2300"/>
          </a:p>
          <a:p>
            <a:pPr indent="-304800" lvl="0" marL="914400" rtl="0" algn="l">
              <a:lnSpc>
                <a:spcPct val="100000"/>
              </a:lnSpc>
              <a:spcBef>
                <a:spcPts val="600"/>
              </a:spcBef>
              <a:spcAft>
                <a:spcPts val="0"/>
              </a:spcAft>
              <a:buClr>
                <a:schemeClr val="dk1"/>
              </a:buClr>
              <a:buSzPts val="2300"/>
              <a:buFont typeface="Arial"/>
              <a:buChar char="•"/>
            </a:pPr>
            <a:r>
              <a:rPr lang="en-US" sz="2300"/>
              <a:t>Lập báo cáo kiểm kê nguồn thải</a:t>
            </a:r>
            <a:r>
              <a:rPr lang="en-US" sz="2300">
                <a:latin typeface="Arial"/>
                <a:ea typeface="Arial"/>
                <a:cs typeface="Arial"/>
                <a:sym typeface="Arial"/>
              </a:rPr>
              <a:t>.</a:t>
            </a:r>
            <a:endParaRPr sz="2300"/>
          </a:p>
          <a:p>
            <a:pPr indent="0" lvl="0" marL="0" rtl="0" algn="l">
              <a:lnSpc>
                <a:spcPct val="100000"/>
              </a:lnSpc>
              <a:spcBef>
                <a:spcPts val="600"/>
              </a:spcBef>
              <a:spcAft>
                <a:spcPts val="0"/>
              </a:spcAft>
              <a:buClr>
                <a:schemeClr val="dk1"/>
              </a:buClr>
              <a:buSzPts val="2000"/>
              <a:buNone/>
            </a:pPr>
            <a:r>
              <a:rPr i="1" lang="en-US" sz="2300">
                <a:latin typeface="Arial"/>
                <a:ea typeface="Arial"/>
                <a:cs typeface="Arial"/>
                <a:sym typeface="Arial"/>
              </a:rPr>
              <a:t>Công cụ và hệ thống</a:t>
            </a:r>
            <a:endParaRPr i="1" sz="2300">
              <a:latin typeface="Arial"/>
              <a:ea typeface="Arial"/>
              <a:cs typeface="Arial"/>
              <a:sym typeface="Arial"/>
            </a:endParaRPr>
          </a:p>
          <a:p>
            <a:pPr indent="-304800" lvl="0" marL="914400" rtl="0" algn="l">
              <a:lnSpc>
                <a:spcPct val="100000"/>
              </a:lnSpc>
              <a:spcBef>
                <a:spcPts val="600"/>
              </a:spcBef>
              <a:spcAft>
                <a:spcPts val="0"/>
              </a:spcAft>
              <a:buClr>
                <a:schemeClr val="dk1"/>
              </a:buClr>
              <a:buSzPts val="2300"/>
              <a:buFont typeface="Arial"/>
              <a:buChar char="•"/>
            </a:pPr>
            <a:r>
              <a:rPr lang="en-US" sz="2300"/>
              <a:t>Biểu mẫu kiểm kê</a:t>
            </a:r>
            <a:endParaRPr sz="2300">
              <a:latin typeface="Arial"/>
              <a:ea typeface="Arial"/>
              <a:cs typeface="Arial"/>
              <a:sym typeface="Arial"/>
            </a:endParaRPr>
          </a:p>
          <a:p>
            <a:pPr indent="-304800" lvl="0" marL="914400" rtl="0" algn="l">
              <a:lnSpc>
                <a:spcPct val="100000"/>
              </a:lnSpc>
              <a:spcBef>
                <a:spcPts val="600"/>
              </a:spcBef>
              <a:spcAft>
                <a:spcPts val="0"/>
              </a:spcAft>
              <a:buClr>
                <a:schemeClr val="dk1"/>
              </a:buClr>
              <a:buSzPts val="2300"/>
              <a:buFont typeface="Arial"/>
              <a:buChar char="•"/>
            </a:pPr>
            <a:r>
              <a:rPr lang="en-US" sz="2300">
                <a:latin typeface="Arial"/>
                <a:ea typeface="Arial"/>
                <a:cs typeface="Arial"/>
                <a:sym typeface="Arial"/>
              </a:rPr>
              <a:t>Hệ thống quản lý nguồn thả</a:t>
            </a:r>
            <a:r>
              <a:rPr lang="en-US" sz="2300"/>
              <a:t>i</a:t>
            </a:r>
            <a:endParaRPr b="1" sz="3100">
              <a:latin typeface="Arial"/>
              <a:ea typeface="Arial"/>
              <a:cs typeface="Arial"/>
              <a:sym typeface="Arial"/>
            </a:endParaRPr>
          </a:p>
          <a:p>
            <a:pPr indent="0" lvl="0" marL="107950" rtl="0" algn="l">
              <a:lnSpc>
                <a:spcPct val="110000"/>
              </a:lnSpc>
              <a:spcBef>
                <a:spcPts val="600"/>
              </a:spcBef>
              <a:spcAft>
                <a:spcPts val="0"/>
              </a:spcAft>
              <a:buSzPts val="1700"/>
              <a:buNone/>
            </a:pPr>
            <a:r>
              <a:t/>
            </a:r>
            <a:endParaRPr sz="2300">
              <a:solidFill>
                <a:srgbClr val="216521"/>
              </a:solidFill>
              <a:latin typeface="Arial"/>
              <a:ea typeface="Arial"/>
              <a:cs typeface="Arial"/>
              <a:sym typeface="Arial"/>
            </a:endParaRPr>
          </a:p>
        </p:txBody>
      </p:sp>
      <p:sp>
        <p:nvSpPr>
          <p:cNvPr id="449" name="Google Shape;449;p29"/>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50" name="Google Shape;450;p29"/>
          <p:cNvSpPr txBox="1"/>
          <p:nvPr>
            <p:ph idx="12" type="sldNum"/>
          </p:nvPr>
        </p:nvSpPr>
        <p:spPr>
          <a:xfrm>
            <a:off x="11311127" y="6286378"/>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451" name="Google Shape;451;p29"/>
          <p:cNvSpPr txBox="1"/>
          <p:nvPr>
            <p:ph type="title"/>
          </p:nvPr>
        </p:nvSpPr>
        <p:spPr>
          <a:xfrm>
            <a:off x="422525" y="132375"/>
            <a:ext cx="11656800" cy="931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4000"/>
              <a:buFont typeface="Arial Narrow"/>
              <a:buNone/>
            </a:pPr>
            <a:r>
              <a:rPr b="1" lang="en-US" cap="small">
                <a:solidFill>
                  <a:schemeClr val="dk1"/>
                </a:solidFill>
              </a:rPr>
              <a:t>cơ sở pháp lý và kỹ thuật trong quản lý cln</a:t>
            </a:r>
            <a:endParaRPr b="1">
              <a:latin typeface="Arial Narrow"/>
              <a:ea typeface="Arial Narrow"/>
              <a:cs typeface="Arial Narrow"/>
              <a:sym typeface="Arial Narrow"/>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0"/>
          <p:cNvSpPr txBox="1"/>
          <p:nvPr>
            <p:ph idx="1" type="body"/>
          </p:nvPr>
        </p:nvSpPr>
        <p:spPr>
          <a:xfrm>
            <a:off x="538850" y="1257300"/>
            <a:ext cx="11454600" cy="54684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SzPts val="2380"/>
              <a:buNone/>
            </a:pPr>
            <a:r>
              <a:rPr b="1" lang="en-US">
                <a:solidFill>
                  <a:srgbClr val="C00000"/>
                </a:solidFill>
              </a:rPr>
              <a:t>(2) Công cụ kỹ thuật trong quản lý CLN</a:t>
            </a:r>
            <a:r>
              <a:rPr lang="en-US">
                <a:solidFill>
                  <a:srgbClr val="C00000"/>
                </a:solidFill>
                <a:latin typeface="Arial"/>
                <a:ea typeface="Arial"/>
                <a:cs typeface="Arial"/>
                <a:sym typeface="Arial"/>
              </a:rPr>
              <a:t> – </a:t>
            </a:r>
            <a:r>
              <a:rPr b="1" lang="en-US"/>
              <a:t> Đánh giá chất lượng nước</a:t>
            </a:r>
            <a:endParaRPr/>
          </a:p>
          <a:p>
            <a:pPr indent="0" lvl="0" marL="0" rtl="0" algn="l">
              <a:lnSpc>
                <a:spcPct val="120000"/>
              </a:lnSpc>
              <a:spcBef>
                <a:spcPts val="600"/>
              </a:spcBef>
              <a:spcAft>
                <a:spcPts val="0"/>
              </a:spcAft>
              <a:buClr>
                <a:schemeClr val="dk1"/>
              </a:buClr>
              <a:buSzPts val="2000"/>
              <a:buNone/>
            </a:pPr>
            <a:r>
              <a:rPr i="1" lang="en-US">
                <a:latin typeface="Arial"/>
                <a:ea typeface="Arial"/>
                <a:cs typeface="Arial"/>
                <a:sym typeface="Arial"/>
              </a:rPr>
              <a:t>Chỉ tiêu đánh giá</a:t>
            </a:r>
            <a:endParaRPr i="1">
              <a:latin typeface="Arial"/>
              <a:ea typeface="Arial"/>
              <a:cs typeface="Arial"/>
              <a:sym typeface="Arial"/>
            </a:endParaRPr>
          </a:p>
          <a:p>
            <a:pPr indent="-285750" lvl="0" marL="914400" rtl="0" algn="l">
              <a:lnSpc>
                <a:spcPct val="120000"/>
              </a:lnSpc>
              <a:spcBef>
                <a:spcPts val="600"/>
              </a:spcBef>
              <a:spcAft>
                <a:spcPts val="0"/>
              </a:spcAft>
              <a:buClr>
                <a:schemeClr val="dk1"/>
              </a:buClr>
              <a:buSzPts val="2000"/>
              <a:buFont typeface="Arial"/>
              <a:buChar char="•"/>
            </a:pPr>
            <a:r>
              <a:rPr b="1" lang="en-US">
                <a:latin typeface="Arial"/>
                <a:ea typeface="Arial"/>
                <a:cs typeface="Arial"/>
                <a:sym typeface="Arial"/>
              </a:rPr>
              <a:t>Vật lý</a:t>
            </a:r>
            <a:r>
              <a:rPr lang="en-US">
                <a:latin typeface="Arial"/>
                <a:ea typeface="Arial"/>
                <a:cs typeface="Arial"/>
                <a:sym typeface="Arial"/>
              </a:rPr>
              <a:t>: độ đục, màu, nhiệt độ, ...</a:t>
            </a:r>
            <a:endParaRPr/>
          </a:p>
          <a:p>
            <a:pPr indent="-285750" lvl="0" marL="914400" rtl="0" algn="l">
              <a:lnSpc>
                <a:spcPct val="120000"/>
              </a:lnSpc>
              <a:spcBef>
                <a:spcPts val="600"/>
              </a:spcBef>
              <a:spcAft>
                <a:spcPts val="0"/>
              </a:spcAft>
              <a:buClr>
                <a:schemeClr val="dk1"/>
              </a:buClr>
              <a:buSzPts val="2000"/>
              <a:buFont typeface="Arial"/>
              <a:buChar char="•"/>
            </a:pPr>
            <a:r>
              <a:rPr b="1" lang="en-US"/>
              <a:t>Hóa học</a:t>
            </a:r>
            <a:r>
              <a:rPr lang="en-US"/>
              <a:t>: pH, BOD, COD, kim loại nặng, ...</a:t>
            </a:r>
            <a:endParaRPr>
              <a:latin typeface="Arial"/>
              <a:ea typeface="Arial"/>
              <a:cs typeface="Arial"/>
              <a:sym typeface="Arial"/>
            </a:endParaRPr>
          </a:p>
          <a:p>
            <a:pPr indent="-285750" lvl="0" marL="914400" rtl="0" algn="l">
              <a:lnSpc>
                <a:spcPct val="120000"/>
              </a:lnSpc>
              <a:spcBef>
                <a:spcPts val="600"/>
              </a:spcBef>
              <a:spcAft>
                <a:spcPts val="0"/>
              </a:spcAft>
              <a:buClr>
                <a:schemeClr val="dk1"/>
              </a:buClr>
              <a:buSzPts val="2000"/>
              <a:buFont typeface="Arial"/>
              <a:buChar char="•"/>
            </a:pPr>
            <a:r>
              <a:rPr b="1" lang="en-US">
                <a:latin typeface="Arial"/>
                <a:ea typeface="Arial"/>
                <a:cs typeface="Arial"/>
                <a:sym typeface="Arial"/>
              </a:rPr>
              <a:t>Sinh học</a:t>
            </a:r>
            <a:r>
              <a:rPr lang="en-US">
                <a:latin typeface="Arial"/>
                <a:ea typeface="Arial"/>
                <a:cs typeface="Arial"/>
                <a:sym typeface="Arial"/>
              </a:rPr>
              <a:t>: coliform, E coli, ... </a:t>
            </a:r>
            <a:endParaRPr/>
          </a:p>
          <a:p>
            <a:pPr indent="0" lvl="0" marL="0" rtl="0" algn="l">
              <a:lnSpc>
                <a:spcPct val="120000"/>
              </a:lnSpc>
              <a:spcBef>
                <a:spcPts val="600"/>
              </a:spcBef>
              <a:spcAft>
                <a:spcPts val="0"/>
              </a:spcAft>
              <a:buClr>
                <a:schemeClr val="dk1"/>
              </a:buClr>
              <a:buSzPts val="2000"/>
              <a:buNone/>
            </a:pPr>
            <a:r>
              <a:rPr i="1" lang="en-US">
                <a:latin typeface="Arial"/>
                <a:ea typeface="Arial"/>
                <a:cs typeface="Arial"/>
                <a:sym typeface="Arial"/>
              </a:rPr>
              <a:t>Phương pháp đánh giá</a:t>
            </a:r>
            <a:endParaRPr i="1">
              <a:latin typeface="Arial"/>
              <a:ea typeface="Arial"/>
              <a:cs typeface="Arial"/>
              <a:sym typeface="Arial"/>
            </a:endParaRPr>
          </a:p>
          <a:p>
            <a:pPr indent="-285750" lvl="0" marL="914400" rtl="0" algn="l">
              <a:lnSpc>
                <a:spcPct val="120000"/>
              </a:lnSpc>
              <a:spcBef>
                <a:spcPts val="600"/>
              </a:spcBef>
              <a:spcAft>
                <a:spcPts val="0"/>
              </a:spcAft>
              <a:buClr>
                <a:schemeClr val="dk1"/>
              </a:buClr>
              <a:buSzPts val="2000"/>
              <a:buFont typeface="Arial"/>
              <a:buChar char="•"/>
            </a:pPr>
            <a:r>
              <a:rPr lang="en-US"/>
              <a:t>Đánh giá theo các chỉ tiêu đơn lẻ - So sánh với quy chuẩn CLN hiện hành</a:t>
            </a:r>
            <a:endParaRPr/>
          </a:p>
          <a:p>
            <a:pPr indent="-285750" lvl="0" marL="914400" rtl="0" algn="l">
              <a:lnSpc>
                <a:spcPct val="120000"/>
              </a:lnSpc>
              <a:spcBef>
                <a:spcPts val="600"/>
              </a:spcBef>
              <a:spcAft>
                <a:spcPts val="0"/>
              </a:spcAft>
              <a:buClr>
                <a:schemeClr val="dk1"/>
              </a:buClr>
              <a:buSzPts val="2000"/>
              <a:buFont typeface="Arial"/>
              <a:buChar char="•"/>
            </a:pPr>
            <a:r>
              <a:rPr lang="en-US"/>
              <a:t>Đánh giá theo chỉ số CLN WQI</a:t>
            </a:r>
            <a:endParaRPr b="1">
              <a:latin typeface="Arial"/>
              <a:ea typeface="Arial"/>
              <a:cs typeface="Arial"/>
              <a:sym typeface="Arial"/>
            </a:endParaRPr>
          </a:p>
          <a:p>
            <a:pPr indent="-74929" lvl="0" marL="182880" rtl="0" algn="l">
              <a:lnSpc>
                <a:spcPct val="130000"/>
              </a:lnSpc>
              <a:spcBef>
                <a:spcPts val="600"/>
              </a:spcBef>
              <a:spcAft>
                <a:spcPts val="0"/>
              </a:spcAft>
              <a:buSzPts val="1700"/>
              <a:buNone/>
            </a:pPr>
            <a:r>
              <a:t/>
            </a:r>
            <a:endParaRPr>
              <a:solidFill>
                <a:srgbClr val="216521"/>
              </a:solidFill>
              <a:latin typeface="Arial"/>
              <a:ea typeface="Arial"/>
              <a:cs typeface="Arial"/>
              <a:sym typeface="Arial"/>
            </a:endParaRPr>
          </a:p>
        </p:txBody>
      </p:sp>
      <p:sp>
        <p:nvSpPr>
          <p:cNvPr id="458" name="Google Shape;458;p30"/>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59" name="Google Shape;459;p30"/>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460" name="Google Shape;460;p30"/>
          <p:cNvSpPr txBox="1"/>
          <p:nvPr>
            <p:ph type="title"/>
          </p:nvPr>
        </p:nvSpPr>
        <p:spPr>
          <a:xfrm>
            <a:off x="422525" y="132375"/>
            <a:ext cx="11656800" cy="931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4000"/>
              <a:buFont typeface="Arial Narrow"/>
              <a:buNone/>
            </a:pPr>
            <a:r>
              <a:rPr b="1" lang="en-US" cap="small">
                <a:solidFill>
                  <a:schemeClr val="dk1"/>
                </a:solidFill>
              </a:rPr>
              <a:t>cơ sở pháp lý và kỹ thuật trong quản lý cln</a:t>
            </a:r>
            <a:endParaRPr b="1">
              <a:latin typeface="Arial Narrow"/>
              <a:ea typeface="Arial Narrow"/>
              <a:cs typeface="Arial Narrow"/>
              <a:sym typeface="Arial Narrow"/>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31"/>
          <p:cNvSpPr txBox="1"/>
          <p:nvPr>
            <p:ph idx="1" type="body"/>
          </p:nvPr>
        </p:nvSpPr>
        <p:spPr>
          <a:xfrm>
            <a:off x="310106" y="1008646"/>
            <a:ext cx="11769600" cy="56613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30000"/>
              </a:lnSpc>
              <a:spcBef>
                <a:spcPts val="0"/>
              </a:spcBef>
              <a:spcAft>
                <a:spcPts val="0"/>
              </a:spcAft>
              <a:buSzPct val="85000"/>
              <a:buNone/>
            </a:pPr>
            <a:r>
              <a:rPr b="1" lang="en-US" sz="3300">
                <a:solidFill>
                  <a:srgbClr val="C00000"/>
                </a:solidFill>
              </a:rPr>
              <a:t>(2) Công cụ kỹ thuật trong quản lý CLN</a:t>
            </a:r>
            <a:r>
              <a:rPr lang="en-US" sz="3300">
                <a:solidFill>
                  <a:srgbClr val="C00000"/>
                </a:solidFill>
                <a:latin typeface="Arial"/>
                <a:ea typeface="Arial"/>
                <a:cs typeface="Arial"/>
                <a:sym typeface="Arial"/>
              </a:rPr>
              <a:t> – </a:t>
            </a:r>
            <a:r>
              <a:rPr b="1" lang="en-US" sz="3300"/>
              <a:t> Mô hình hóa, dự báo CLN</a:t>
            </a:r>
            <a:endParaRPr/>
          </a:p>
          <a:p>
            <a:pPr indent="0" lvl="0" marL="0" rtl="0" algn="l">
              <a:lnSpc>
                <a:spcPct val="120000"/>
              </a:lnSpc>
              <a:spcBef>
                <a:spcPts val="600"/>
              </a:spcBef>
              <a:spcAft>
                <a:spcPts val="0"/>
              </a:spcAft>
              <a:buClr>
                <a:schemeClr val="dk1"/>
              </a:buClr>
              <a:buSzPct val="85000"/>
              <a:buNone/>
            </a:pPr>
            <a:r>
              <a:rPr i="1" lang="en-US" sz="2352">
                <a:latin typeface="Arial"/>
                <a:ea typeface="Arial"/>
                <a:cs typeface="Arial"/>
                <a:sym typeface="Arial"/>
              </a:rPr>
              <a:t>Mục tiêu</a:t>
            </a:r>
            <a:endParaRPr i="1" sz="2352">
              <a:latin typeface="Arial"/>
              <a:ea typeface="Arial"/>
              <a:cs typeface="Arial"/>
              <a:sym typeface="Arial"/>
            </a:endParaRPr>
          </a:p>
          <a:p>
            <a:pPr indent="-126999" lvl="0" marL="628650" rtl="0" algn="l">
              <a:lnSpc>
                <a:spcPct val="120000"/>
              </a:lnSpc>
              <a:spcBef>
                <a:spcPts val="600"/>
              </a:spcBef>
              <a:spcAft>
                <a:spcPts val="0"/>
              </a:spcAft>
              <a:buClr>
                <a:schemeClr val="dk1"/>
              </a:buClr>
              <a:buSzPct val="100000"/>
              <a:buFont typeface="Arial"/>
              <a:buChar char="•"/>
            </a:pPr>
            <a:r>
              <a:rPr lang="en-US" sz="2352">
                <a:latin typeface="Arial"/>
                <a:ea typeface="Arial"/>
                <a:cs typeface="Arial"/>
                <a:sym typeface="Arial"/>
              </a:rPr>
              <a:t> Dự báo diễn biến chất lượng nước theo thời gian/kịch bản.</a:t>
            </a:r>
            <a:endParaRPr sz="2452">
              <a:latin typeface="Arial"/>
              <a:ea typeface="Arial"/>
              <a:cs typeface="Arial"/>
              <a:sym typeface="Arial"/>
            </a:endParaRPr>
          </a:p>
          <a:p>
            <a:pPr indent="-126999" lvl="0" marL="628650" rtl="0" algn="l">
              <a:lnSpc>
                <a:spcPct val="120000"/>
              </a:lnSpc>
              <a:spcBef>
                <a:spcPts val="600"/>
              </a:spcBef>
              <a:spcAft>
                <a:spcPts val="0"/>
              </a:spcAft>
              <a:buClr>
                <a:schemeClr val="dk1"/>
              </a:buClr>
              <a:buSzPct val="100000"/>
              <a:buFont typeface="Arial"/>
              <a:buChar char="•"/>
            </a:pPr>
            <a:r>
              <a:rPr lang="en-US" sz="2352">
                <a:latin typeface="Arial"/>
                <a:ea typeface="Arial"/>
                <a:cs typeface="Arial"/>
                <a:sym typeface="Arial"/>
              </a:rPr>
              <a:t> Hỗ trợ quy hoạch, cảnh báo ô nhiễm.</a:t>
            </a:r>
            <a:endParaRPr sz="2352"/>
          </a:p>
          <a:p>
            <a:pPr indent="0" lvl="0" marL="0" rtl="0" algn="l">
              <a:lnSpc>
                <a:spcPct val="120000"/>
              </a:lnSpc>
              <a:spcBef>
                <a:spcPts val="600"/>
              </a:spcBef>
              <a:spcAft>
                <a:spcPts val="0"/>
              </a:spcAft>
              <a:buClr>
                <a:schemeClr val="dk1"/>
              </a:buClr>
              <a:buSzPct val="85000"/>
              <a:buNone/>
            </a:pPr>
            <a:r>
              <a:rPr i="1" lang="en-US" sz="2352">
                <a:latin typeface="Arial"/>
                <a:ea typeface="Arial"/>
                <a:cs typeface="Arial"/>
                <a:sym typeface="Arial"/>
              </a:rPr>
              <a:t>Các mô hình phổ biến</a:t>
            </a:r>
            <a:endParaRPr i="1" sz="2352">
              <a:latin typeface="Arial"/>
              <a:ea typeface="Arial"/>
              <a:cs typeface="Arial"/>
              <a:sym typeface="Arial"/>
            </a:endParaRPr>
          </a:p>
          <a:p>
            <a:pPr indent="0" lvl="0" marL="0" rtl="0" algn="l">
              <a:lnSpc>
                <a:spcPct val="130000"/>
              </a:lnSpc>
              <a:spcBef>
                <a:spcPts val="600"/>
              </a:spcBef>
              <a:spcAft>
                <a:spcPts val="0"/>
              </a:spcAft>
              <a:buSzPct val="75485"/>
              <a:buNone/>
            </a:pPr>
            <a:r>
              <a:t/>
            </a:r>
            <a:endParaRPr b="1" sz="3152"/>
          </a:p>
          <a:p>
            <a:pPr indent="0" lvl="0" marL="0" rtl="0" algn="l">
              <a:lnSpc>
                <a:spcPct val="130000"/>
              </a:lnSpc>
              <a:spcBef>
                <a:spcPts val="600"/>
              </a:spcBef>
              <a:spcAft>
                <a:spcPts val="0"/>
              </a:spcAft>
              <a:buSzPct val="75485"/>
              <a:buNone/>
            </a:pPr>
            <a:r>
              <a:t/>
            </a:r>
            <a:endParaRPr b="1" sz="3152">
              <a:latin typeface="Arial"/>
              <a:ea typeface="Arial"/>
              <a:cs typeface="Arial"/>
              <a:sym typeface="Arial"/>
            </a:endParaRPr>
          </a:p>
          <a:p>
            <a:pPr indent="0" lvl="0" marL="0" rtl="0" algn="l">
              <a:lnSpc>
                <a:spcPct val="130000"/>
              </a:lnSpc>
              <a:spcBef>
                <a:spcPts val="600"/>
              </a:spcBef>
              <a:spcAft>
                <a:spcPts val="0"/>
              </a:spcAft>
              <a:buSzPct val="75485"/>
              <a:buNone/>
            </a:pPr>
            <a:r>
              <a:t/>
            </a:r>
            <a:endParaRPr b="1" sz="3152">
              <a:latin typeface="Arial"/>
              <a:ea typeface="Arial"/>
              <a:cs typeface="Arial"/>
              <a:sym typeface="Arial"/>
            </a:endParaRPr>
          </a:p>
          <a:p>
            <a:pPr indent="0" lvl="0" marL="0" rtl="0" algn="l">
              <a:lnSpc>
                <a:spcPct val="130000"/>
              </a:lnSpc>
              <a:spcBef>
                <a:spcPts val="600"/>
              </a:spcBef>
              <a:spcAft>
                <a:spcPts val="0"/>
              </a:spcAft>
              <a:buSzPct val="72250"/>
              <a:buNone/>
            </a:pPr>
            <a:r>
              <a:rPr i="1" lang="en-US" sz="2352">
                <a:latin typeface="Arial"/>
                <a:ea typeface="Arial"/>
                <a:cs typeface="Arial"/>
                <a:sym typeface="Arial"/>
              </a:rPr>
              <a:t>Ứng dụng</a:t>
            </a:r>
            <a:endParaRPr sz="2352"/>
          </a:p>
          <a:p>
            <a:pPr indent="-249237" lvl="0" marL="803275" rtl="0" algn="l">
              <a:lnSpc>
                <a:spcPct val="130000"/>
              </a:lnSpc>
              <a:spcBef>
                <a:spcPts val="600"/>
              </a:spcBef>
              <a:spcAft>
                <a:spcPts val="0"/>
              </a:spcAft>
              <a:buClr>
                <a:schemeClr val="dk1"/>
              </a:buClr>
              <a:buSzPct val="100000"/>
              <a:buFont typeface="Arial"/>
              <a:buChar char="•"/>
            </a:pPr>
            <a:r>
              <a:rPr lang="en-US" sz="2352">
                <a:latin typeface="Arial"/>
                <a:ea typeface="Arial"/>
                <a:cs typeface="Arial"/>
                <a:sym typeface="Arial"/>
              </a:rPr>
              <a:t>Dự báo ô nhiễm do sự cố.</a:t>
            </a:r>
            <a:endParaRPr sz="2352"/>
          </a:p>
          <a:p>
            <a:pPr indent="-249237" lvl="0" marL="803275" rtl="0" algn="l">
              <a:lnSpc>
                <a:spcPct val="130000"/>
              </a:lnSpc>
              <a:spcBef>
                <a:spcPts val="600"/>
              </a:spcBef>
              <a:spcAft>
                <a:spcPts val="0"/>
              </a:spcAft>
              <a:buClr>
                <a:schemeClr val="dk1"/>
              </a:buClr>
              <a:buSzPct val="100000"/>
              <a:buFont typeface="Arial"/>
              <a:buChar char="•"/>
            </a:pPr>
            <a:r>
              <a:rPr lang="en-US" sz="2352">
                <a:latin typeface="Arial"/>
                <a:ea typeface="Arial"/>
                <a:cs typeface="Arial"/>
                <a:sym typeface="Arial"/>
              </a:rPr>
              <a:t>Xây dựng kịch bản phát triển đô thị, công nghiệp.</a:t>
            </a:r>
            <a:endParaRPr sz="2352"/>
          </a:p>
          <a:p>
            <a:pPr indent="-249237" lvl="0" marL="803275" rtl="0" algn="l">
              <a:lnSpc>
                <a:spcPct val="130000"/>
              </a:lnSpc>
              <a:spcBef>
                <a:spcPts val="600"/>
              </a:spcBef>
              <a:spcAft>
                <a:spcPts val="0"/>
              </a:spcAft>
              <a:buClr>
                <a:schemeClr val="dk1"/>
              </a:buClr>
              <a:buSzPct val="100000"/>
              <a:buFont typeface="Arial"/>
              <a:buChar char="•"/>
            </a:pPr>
            <a:r>
              <a:rPr lang="en-US" sz="2352">
                <a:latin typeface="Arial"/>
                <a:ea typeface="Arial"/>
                <a:cs typeface="Arial"/>
                <a:sym typeface="Arial"/>
              </a:rPr>
              <a:t>Tính toán khả năng chịu tải và phân bổ nước.</a:t>
            </a:r>
            <a:endParaRPr sz="2352"/>
          </a:p>
        </p:txBody>
      </p:sp>
      <p:graphicFrame>
        <p:nvGraphicFramePr>
          <p:cNvPr id="467" name="Google Shape;467;p31"/>
          <p:cNvGraphicFramePr/>
          <p:nvPr/>
        </p:nvGraphicFramePr>
        <p:xfrm>
          <a:off x="2423989" y="3236974"/>
          <a:ext cx="3000000" cy="3000000"/>
        </p:xfrm>
        <a:graphic>
          <a:graphicData uri="http://schemas.openxmlformats.org/drawingml/2006/table">
            <a:tbl>
              <a:tblPr>
                <a:noFill/>
                <a:tableStyleId>{88297E82-964C-410C-9D73-FDD9F2C066E2}</a:tableStyleId>
              </a:tblPr>
              <a:tblGrid>
                <a:gridCol w="1679675"/>
                <a:gridCol w="5358375"/>
              </a:tblGrid>
              <a:tr h="393400">
                <a:tc>
                  <a:txBody>
                    <a:bodyPr/>
                    <a:lstStyle/>
                    <a:p>
                      <a:pPr indent="0" lvl="0" marL="0" marR="0" rtl="0" algn="ctr">
                        <a:lnSpc>
                          <a:spcPct val="120000"/>
                        </a:lnSpc>
                        <a:spcBef>
                          <a:spcPts val="0"/>
                        </a:spcBef>
                        <a:spcAft>
                          <a:spcPts val="0"/>
                        </a:spcAft>
                        <a:buClr>
                          <a:schemeClr val="dk1"/>
                        </a:buClr>
                        <a:buSzPts val="1800"/>
                        <a:buFont typeface="Arial"/>
                        <a:buNone/>
                      </a:pPr>
                      <a:r>
                        <a:rPr b="1" lang="en-US" sz="1800" u="none" cap="none" strike="noStrike"/>
                        <a:t>Mô hình</a:t>
                      </a:r>
                      <a:endParaRPr b="1" sz="1800" u="none" cap="none" strike="noStrike"/>
                    </a:p>
                  </a:txBody>
                  <a:tcPr marT="45725" marB="45725" marR="91450" marL="91450" anchor="ctr"/>
                </a:tc>
                <a:tc>
                  <a:txBody>
                    <a:bodyPr/>
                    <a:lstStyle/>
                    <a:p>
                      <a:pPr indent="0" lvl="0" marL="0" marR="0" rtl="0" algn="ctr">
                        <a:lnSpc>
                          <a:spcPct val="120000"/>
                        </a:lnSpc>
                        <a:spcBef>
                          <a:spcPts val="0"/>
                        </a:spcBef>
                        <a:spcAft>
                          <a:spcPts val="0"/>
                        </a:spcAft>
                        <a:buClr>
                          <a:schemeClr val="dk1"/>
                        </a:buClr>
                        <a:buSzPts val="1800"/>
                        <a:buFont typeface="Arial"/>
                        <a:buNone/>
                      </a:pPr>
                      <a:r>
                        <a:rPr b="1" lang="en-US" sz="1800" u="none" cap="none" strike="noStrike"/>
                        <a:t>Chức năng</a:t>
                      </a:r>
                      <a:endParaRPr b="1" sz="1800" u="none" cap="none" strike="noStrike"/>
                    </a:p>
                  </a:txBody>
                  <a:tcPr marT="45725" marB="45725" marR="91450" marL="91450" anchor="ctr"/>
                </a:tc>
              </a:tr>
              <a:tr h="393400">
                <a:tc>
                  <a:txBody>
                    <a:bodyPr/>
                    <a:lstStyle/>
                    <a:p>
                      <a:pPr indent="0" lvl="0" marL="0" marR="0" rtl="0" algn="l">
                        <a:lnSpc>
                          <a:spcPct val="120000"/>
                        </a:lnSpc>
                        <a:spcBef>
                          <a:spcPts val="0"/>
                        </a:spcBef>
                        <a:spcAft>
                          <a:spcPts val="0"/>
                        </a:spcAft>
                        <a:buClr>
                          <a:schemeClr val="dk1"/>
                        </a:buClr>
                        <a:buSzPts val="1800"/>
                        <a:buFont typeface="Arial"/>
                        <a:buNone/>
                      </a:pPr>
                      <a:r>
                        <a:rPr b="0" lang="en-US" sz="1800" u="none" cap="none" strike="noStrike"/>
                        <a:t>MIKE 11/21</a:t>
                      </a:r>
                      <a:endParaRPr/>
                    </a:p>
                  </a:txBody>
                  <a:tcPr marT="45725" marB="45725" marR="91450" marL="91450" anchor="ctr"/>
                </a:tc>
                <a:tc>
                  <a:txBody>
                    <a:bodyPr/>
                    <a:lstStyle/>
                    <a:p>
                      <a:pPr indent="0" lvl="0" marL="0" marR="0" rtl="0" algn="l">
                        <a:lnSpc>
                          <a:spcPct val="120000"/>
                        </a:lnSpc>
                        <a:spcBef>
                          <a:spcPts val="0"/>
                        </a:spcBef>
                        <a:spcAft>
                          <a:spcPts val="0"/>
                        </a:spcAft>
                        <a:buClr>
                          <a:schemeClr val="dk1"/>
                        </a:buClr>
                        <a:buSzPts val="1800"/>
                        <a:buFont typeface="Arial"/>
                        <a:buNone/>
                      </a:pPr>
                      <a:r>
                        <a:rPr lang="en-US" sz="1800" u="none" cap="none" strike="noStrike"/>
                        <a:t>Mô phỏng thủy văn, chất lượng nước sông, hồ</a:t>
                      </a:r>
                      <a:endParaRPr/>
                    </a:p>
                  </a:txBody>
                  <a:tcPr marT="45725" marB="45725" marR="91450" marL="91450" anchor="ctr"/>
                </a:tc>
              </a:tr>
              <a:tr h="393400">
                <a:tc>
                  <a:txBody>
                    <a:bodyPr/>
                    <a:lstStyle/>
                    <a:p>
                      <a:pPr indent="0" lvl="0" marL="0" marR="0" rtl="0" algn="l">
                        <a:lnSpc>
                          <a:spcPct val="120000"/>
                        </a:lnSpc>
                        <a:spcBef>
                          <a:spcPts val="0"/>
                        </a:spcBef>
                        <a:spcAft>
                          <a:spcPts val="0"/>
                        </a:spcAft>
                        <a:buClr>
                          <a:schemeClr val="dk1"/>
                        </a:buClr>
                        <a:buSzPts val="1800"/>
                        <a:buFont typeface="Arial"/>
                        <a:buNone/>
                      </a:pPr>
                      <a:r>
                        <a:rPr b="0" lang="en-US" sz="1800" u="none" cap="none" strike="noStrike"/>
                        <a:t>SWAT</a:t>
                      </a:r>
                      <a:endParaRPr/>
                    </a:p>
                  </a:txBody>
                  <a:tcPr marT="45725" marB="45725" marR="91450" marL="91450" anchor="ctr"/>
                </a:tc>
                <a:tc>
                  <a:txBody>
                    <a:bodyPr/>
                    <a:lstStyle/>
                    <a:p>
                      <a:pPr indent="0" lvl="0" marL="0" marR="0" rtl="0" algn="l">
                        <a:lnSpc>
                          <a:spcPct val="120000"/>
                        </a:lnSpc>
                        <a:spcBef>
                          <a:spcPts val="0"/>
                        </a:spcBef>
                        <a:spcAft>
                          <a:spcPts val="0"/>
                        </a:spcAft>
                        <a:buClr>
                          <a:schemeClr val="dk1"/>
                        </a:buClr>
                        <a:buSzPts val="1800"/>
                        <a:buFont typeface="Arial"/>
                        <a:buNone/>
                      </a:pPr>
                      <a:r>
                        <a:rPr lang="en-US" sz="1800" u="none" cap="none" strike="noStrike"/>
                        <a:t>Mô hình hóa lưu vực, tác động sử dụng đất</a:t>
                      </a:r>
                      <a:endParaRPr/>
                    </a:p>
                  </a:txBody>
                  <a:tcPr marT="45725" marB="45725" marR="91450" marL="91450" anchor="ctr"/>
                </a:tc>
              </a:tr>
              <a:tr h="393400">
                <a:tc>
                  <a:txBody>
                    <a:bodyPr/>
                    <a:lstStyle/>
                    <a:p>
                      <a:pPr indent="0" lvl="0" marL="0" marR="0" rtl="0" algn="l">
                        <a:lnSpc>
                          <a:spcPct val="120000"/>
                        </a:lnSpc>
                        <a:spcBef>
                          <a:spcPts val="0"/>
                        </a:spcBef>
                        <a:spcAft>
                          <a:spcPts val="0"/>
                        </a:spcAft>
                        <a:buClr>
                          <a:schemeClr val="dk1"/>
                        </a:buClr>
                        <a:buSzPts val="1800"/>
                        <a:buFont typeface="Arial"/>
                        <a:buNone/>
                      </a:pPr>
                      <a:r>
                        <a:rPr b="0" lang="en-US" sz="1800" u="none" cap="none" strike="noStrike"/>
                        <a:t>WEAP</a:t>
                      </a:r>
                      <a:endParaRPr/>
                    </a:p>
                  </a:txBody>
                  <a:tcPr marT="45725" marB="45725" marR="91450" marL="91450" anchor="ctr"/>
                </a:tc>
                <a:tc>
                  <a:txBody>
                    <a:bodyPr/>
                    <a:lstStyle/>
                    <a:p>
                      <a:pPr indent="0" lvl="0" marL="0" marR="0" rtl="0" algn="l">
                        <a:lnSpc>
                          <a:spcPct val="120000"/>
                        </a:lnSpc>
                        <a:spcBef>
                          <a:spcPts val="0"/>
                        </a:spcBef>
                        <a:spcAft>
                          <a:spcPts val="0"/>
                        </a:spcAft>
                        <a:buClr>
                          <a:schemeClr val="dk1"/>
                        </a:buClr>
                        <a:buSzPts val="1800"/>
                        <a:buFont typeface="Arial"/>
                        <a:buNone/>
                      </a:pPr>
                      <a:r>
                        <a:rPr lang="en-US" sz="1800" u="none" cap="none" strike="noStrike"/>
                        <a:t>Phân tích kịch bản phân bổ nước</a:t>
                      </a:r>
                      <a:endParaRPr/>
                    </a:p>
                  </a:txBody>
                  <a:tcPr marT="45725" marB="45725" marR="91450" marL="91450" anchor="ctr"/>
                </a:tc>
              </a:tr>
            </a:tbl>
          </a:graphicData>
        </a:graphic>
      </p:graphicFrame>
      <p:sp>
        <p:nvSpPr>
          <p:cNvPr id="468" name="Google Shape;468;p31"/>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69" name="Google Shape;469;p31"/>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470" name="Google Shape;470;p31"/>
          <p:cNvSpPr txBox="1"/>
          <p:nvPr>
            <p:ph type="title"/>
          </p:nvPr>
        </p:nvSpPr>
        <p:spPr>
          <a:xfrm>
            <a:off x="422525" y="132375"/>
            <a:ext cx="11656800" cy="931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4000"/>
              <a:buFont typeface="Arial Narrow"/>
              <a:buNone/>
            </a:pPr>
            <a:r>
              <a:rPr b="1" lang="en-US" cap="small">
                <a:solidFill>
                  <a:schemeClr val="dk1"/>
                </a:solidFill>
              </a:rPr>
              <a:t>cơ sở pháp lý và kỹ thuật trong quản lý cln</a:t>
            </a:r>
            <a:endParaRPr b="1">
              <a:latin typeface="Arial Narrow"/>
              <a:ea typeface="Arial Narrow"/>
              <a:cs typeface="Arial Narrow"/>
              <a:sym typeface="Arial Narrow"/>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2"/>
          <p:cNvSpPr txBox="1"/>
          <p:nvPr>
            <p:ph idx="1" type="body"/>
          </p:nvPr>
        </p:nvSpPr>
        <p:spPr>
          <a:xfrm>
            <a:off x="310106" y="1008646"/>
            <a:ext cx="11769600" cy="56613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SzPts val="2380"/>
              <a:buNone/>
            </a:pPr>
            <a:r>
              <a:rPr b="1" lang="en-US" sz="2800">
                <a:solidFill>
                  <a:srgbClr val="C00000"/>
                </a:solidFill>
              </a:rPr>
              <a:t>(2) Công cụ kỹ thuật trong quản lý CLN</a:t>
            </a:r>
            <a:r>
              <a:rPr lang="en-US" sz="2800">
                <a:solidFill>
                  <a:srgbClr val="C00000"/>
                </a:solidFill>
                <a:latin typeface="Arial"/>
                <a:ea typeface="Arial"/>
                <a:cs typeface="Arial"/>
                <a:sym typeface="Arial"/>
              </a:rPr>
              <a:t> – </a:t>
            </a:r>
            <a:r>
              <a:rPr b="1" lang="en-US" sz="2800"/>
              <a:t> Đánh giá sức chịu tải</a:t>
            </a:r>
            <a:endParaRPr/>
          </a:p>
          <a:p>
            <a:pPr indent="0" lvl="0" marL="0" rtl="0" algn="l">
              <a:lnSpc>
                <a:spcPct val="120000"/>
              </a:lnSpc>
              <a:spcBef>
                <a:spcPts val="600"/>
              </a:spcBef>
              <a:spcAft>
                <a:spcPts val="0"/>
              </a:spcAft>
              <a:buClr>
                <a:schemeClr val="dk1"/>
              </a:buClr>
              <a:buSzPts val="2000"/>
              <a:buNone/>
            </a:pPr>
            <a:r>
              <a:rPr i="1" lang="en-US">
                <a:latin typeface="Arial"/>
                <a:ea typeface="Arial"/>
                <a:cs typeface="Arial"/>
                <a:sym typeface="Arial"/>
              </a:rPr>
              <a:t>Quy trình đánh giá</a:t>
            </a:r>
            <a:endParaRPr/>
          </a:p>
          <a:p>
            <a:pPr indent="-285750" lvl="0" marL="914400" rtl="0" algn="l">
              <a:lnSpc>
                <a:spcPct val="120000"/>
              </a:lnSpc>
              <a:spcBef>
                <a:spcPts val="600"/>
              </a:spcBef>
              <a:spcAft>
                <a:spcPts val="0"/>
              </a:spcAft>
              <a:buClr>
                <a:schemeClr val="dk1"/>
              </a:buClr>
              <a:buSzPts val="2000"/>
              <a:buFont typeface="Arial"/>
              <a:buChar char="•"/>
            </a:pPr>
            <a:r>
              <a:rPr lang="en-US"/>
              <a:t>Tính toán tải lượng ô nhiễm hiện tại</a:t>
            </a:r>
            <a:endParaRPr/>
          </a:p>
          <a:p>
            <a:pPr indent="-285750" lvl="0" marL="914400" rtl="0" algn="l">
              <a:lnSpc>
                <a:spcPct val="120000"/>
              </a:lnSpc>
              <a:spcBef>
                <a:spcPts val="600"/>
              </a:spcBef>
              <a:spcAft>
                <a:spcPts val="0"/>
              </a:spcAft>
              <a:buClr>
                <a:schemeClr val="dk1"/>
              </a:buClr>
              <a:buSzPts val="2000"/>
              <a:buFont typeface="Arial"/>
              <a:buChar char="•"/>
            </a:pPr>
            <a:r>
              <a:rPr lang="en-US"/>
              <a:t>So sánh với ngưỡng chịu tải theo quy chuẩn hiện hành</a:t>
            </a:r>
            <a:endParaRPr>
              <a:latin typeface="Arial"/>
              <a:ea typeface="Arial"/>
              <a:cs typeface="Arial"/>
              <a:sym typeface="Arial"/>
            </a:endParaRPr>
          </a:p>
          <a:p>
            <a:pPr indent="-285750" lvl="0" marL="914400" rtl="0" algn="l">
              <a:lnSpc>
                <a:spcPct val="120000"/>
              </a:lnSpc>
              <a:spcBef>
                <a:spcPts val="600"/>
              </a:spcBef>
              <a:spcAft>
                <a:spcPts val="0"/>
              </a:spcAft>
              <a:buClr>
                <a:schemeClr val="dk1"/>
              </a:buClr>
              <a:buSzPts val="2000"/>
              <a:buFont typeface="Arial"/>
              <a:buChar char="•"/>
            </a:pPr>
            <a:r>
              <a:rPr lang="en-US">
                <a:latin typeface="Arial"/>
                <a:ea typeface="Arial"/>
                <a:cs typeface="Arial"/>
                <a:sym typeface="Arial"/>
              </a:rPr>
              <a:t>Sử dụng mô hình mô phỏng</a:t>
            </a:r>
            <a:endParaRPr>
              <a:latin typeface="Arial"/>
              <a:ea typeface="Arial"/>
              <a:cs typeface="Arial"/>
              <a:sym typeface="Arial"/>
            </a:endParaRPr>
          </a:p>
          <a:p>
            <a:pPr indent="0" lvl="0" marL="0" rtl="0" algn="l">
              <a:lnSpc>
                <a:spcPct val="130000"/>
              </a:lnSpc>
              <a:spcBef>
                <a:spcPts val="600"/>
              </a:spcBef>
              <a:spcAft>
                <a:spcPts val="0"/>
              </a:spcAft>
              <a:buSzPts val="1700"/>
              <a:buNone/>
            </a:pPr>
            <a:r>
              <a:rPr i="1" lang="en-US">
                <a:latin typeface="Arial"/>
                <a:ea typeface="Arial"/>
                <a:cs typeface="Arial"/>
                <a:sym typeface="Arial"/>
              </a:rPr>
              <a:t>Ứng dụng</a:t>
            </a:r>
            <a:endParaRPr/>
          </a:p>
          <a:p>
            <a:pPr indent="-230187" lvl="0" marL="803275" rtl="0" algn="l">
              <a:lnSpc>
                <a:spcPct val="130000"/>
              </a:lnSpc>
              <a:spcBef>
                <a:spcPts val="600"/>
              </a:spcBef>
              <a:spcAft>
                <a:spcPts val="0"/>
              </a:spcAft>
              <a:buClr>
                <a:schemeClr val="dk1"/>
              </a:buClr>
              <a:buSzPts val="2000"/>
              <a:buFont typeface="Arial"/>
              <a:buChar char="•"/>
            </a:pPr>
            <a:r>
              <a:rPr lang="en-US"/>
              <a:t>Làm cơ sở cấp phép xả thải</a:t>
            </a:r>
            <a:r>
              <a:rPr lang="en-US">
                <a:latin typeface="Arial"/>
                <a:ea typeface="Arial"/>
                <a:cs typeface="Arial"/>
                <a:sym typeface="Arial"/>
              </a:rPr>
              <a:t>.</a:t>
            </a:r>
            <a:endParaRPr/>
          </a:p>
          <a:p>
            <a:pPr indent="-230187" lvl="0" marL="803275" rtl="0" algn="l">
              <a:lnSpc>
                <a:spcPct val="130000"/>
              </a:lnSpc>
              <a:spcBef>
                <a:spcPts val="600"/>
              </a:spcBef>
              <a:spcAft>
                <a:spcPts val="0"/>
              </a:spcAft>
              <a:buClr>
                <a:schemeClr val="dk1"/>
              </a:buClr>
              <a:buSzPts val="2000"/>
              <a:buFont typeface="Arial"/>
              <a:buChar char="•"/>
            </a:pPr>
            <a:r>
              <a:rPr lang="en-US"/>
              <a:t>Quy hoạch phát triển bền vững lưu vực</a:t>
            </a:r>
            <a:r>
              <a:rPr lang="en-US">
                <a:latin typeface="Arial"/>
                <a:ea typeface="Arial"/>
                <a:cs typeface="Arial"/>
                <a:sym typeface="Arial"/>
              </a:rPr>
              <a:t>.</a:t>
            </a:r>
            <a:endParaRPr/>
          </a:p>
          <a:p>
            <a:pPr indent="-230187" lvl="0" marL="803275" rtl="0" algn="l">
              <a:lnSpc>
                <a:spcPct val="130000"/>
              </a:lnSpc>
              <a:spcBef>
                <a:spcPts val="600"/>
              </a:spcBef>
              <a:spcAft>
                <a:spcPts val="0"/>
              </a:spcAft>
              <a:buClr>
                <a:schemeClr val="dk1"/>
              </a:buClr>
              <a:buSzPts val="2000"/>
              <a:buFont typeface="Arial"/>
              <a:buChar char="•"/>
            </a:pPr>
            <a:r>
              <a:rPr lang="en-US"/>
              <a:t>Giám sát và kiểm soát ô nhiễm theo vùng</a:t>
            </a:r>
            <a:r>
              <a:rPr lang="en-US">
                <a:latin typeface="Arial"/>
                <a:ea typeface="Arial"/>
                <a:cs typeface="Arial"/>
                <a:sym typeface="Arial"/>
              </a:rPr>
              <a:t>.</a:t>
            </a:r>
            <a:endParaRPr/>
          </a:p>
        </p:txBody>
      </p:sp>
      <p:sp>
        <p:nvSpPr>
          <p:cNvPr id="477" name="Google Shape;477;p32"/>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78" name="Google Shape;478;p32"/>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479" name="Google Shape;479;p32"/>
          <p:cNvSpPr txBox="1"/>
          <p:nvPr>
            <p:ph type="title"/>
          </p:nvPr>
        </p:nvSpPr>
        <p:spPr>
          <a:xfrm>
            <a:off x="422525" y="132375"/>
            <a:ext cx="11656800" cy="931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4000"/>
              <a:buFont typeface="Arial Narrow"/>
              <a:buNone/>
            </a:pPr>
            <a:r>
              <a:rPr b="1" lang="en-US" cap="small">
                <a:solidFill>
                  <a:schemeClr val="dk1"/>
                </a:solidFill>
              </a:rPr>
              <a:t>cơ sở pháp lý và kỹ thuật trong quản lý cln</a:t>
            </a:r>
            <a:endParaRPr b="1">
              <a:latin typeface="Arial Narrow"/>
              <a:ea typeface="Arial Narrow"/>
              <a:cs typeface="Arial Narrow"/>
              <a:sym typeface="Arial Narrow"/>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3"/>
          <p:cNvSpPr txBox="1"/>
          <p:nvPr>
            <p:ph idx="1" type="body"/>
          </p:nvPr>
        </p:nvSpPr>
        <p:spPr>
          <a:xfrm>
            <a:off x="310106" y="1008646"/>
            <a:ext cx="11769600" cy="56613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SzPts val="2380"/>
              <a:buNone/>
            </a:pPr>
            <a:r>
              <a:rPr lang="en-US" sz="2800">
                <a:solidFill>
                  <a:srgbClr val="C00000"/>
                </a:solidFill>
                <a:latin typeface="Arial"/>
                <a:ea typeface="Arial"/>
                <a:cs typeface="Arial"/>
                <a:sym typeface="Arial"/>
              </a:rPr>
              <a:t>(2) Công cụ kỹ thuật trong quản lý CLN – </a:t>
            </a:r>
            <a:r>
              <a:rPr b="1" lang="en-US" sz="2800"/>
              <a:t> Quy hoạch phân bổ nước</a:t>
            </a:r>
            <a:endParaRPr/>
          </a:p>
          <a:p>
            <a:pPr indent="0" lvl="0" marL="0" rtl="0" algn="l">
              <a:lnSpc>
                <a:spcPct val="120000"/>
              </a:lnSpc>
              <a:spcBef>
                <a:spcPts val="600"/>
              </a:spcBef>
              <a:spcAft>
                <a:spcPts val="0"/>
              </a:spcAft>
              <a:buClr>
                <a:schemeClr val="dk1"/>
              </a:buClr>
              <a:buSzPts val="2000"/>
              <a:buNone/>
            </a:pPr>
            <a:r>
              <a:rPr i="1" lang="en-US">
                <a:latin typeface="Arial"/>
                <a:ea typeface="Arial"/>
                <a:cs typeface="Arial"/>
                <a:sym typeface="Arial"/>
              </a:rPr>
              <a:t>Mục tiêu</a:t>
            </a:r>
            <a:endParaRPr i="1">
              <a:latin typeface="Arial"/>
              <a:ea typeface="Arial"/>
              <a:cs typeface="Arial"/>
              <a:sym typeface="Arial"/>
            </a:endParaRPr>
          </a:p>
          <a:p>
            <a:pPr indent="-127000" lvl="0" marL="628650" rtl="0" algn="l">
              <a:lnSpc>
                <a:spcPct val="120000"/>
              </a:lnSpc>
              <a:spcBef>
                <a:spcPts val="600"/>
              </a:spcBef>
              <a:spcAft>
                <a:spcPts val="0"/>
              </a:spcAft>
              <a:buClr>
                <a:schemeClr val="dk1"/>
              </a:buClr>
              <a:buSzPts val="2000"/>
              <a:buFont typeface="Arial"/>
              <a:buChar char="•"/>
            </a:pPr>
            <a:r>
              <a:rPr lang="en-US">
                <a:latin typeface="Arial"/>
                <a:ea typeface="Arial"/>
                <a:cs typeface="Arial"/>
                <a:sym typeface="Arial"/>
              </a:rPr>
              <a:t> </a:t>
            </a:r>
            <a:r>
              <a:rPr lang="en-US"/>
              <a:t>Đảm bảo sử dụng nước hiệu quả, công bằng, bền vững</a:t>
            </a:r>
            <a:r>
              <a:rPr lang="en-US">
                <a:latin typeface="Arial"/>
                <a:ea typeface="Arial"/>
                <a:cs typeface="Arial"/>
                <a:sym typeface="Arial"/>
              </a:rPr>
              <a:t>.</a:t>
            </a:r>
            <a:endParaRPr sz="2100">
              <a:latin typeface="Arial"/>
              <a:ea typeface="Arial"/>
              <a:cs typeface="Arial"/>
              <a:sym typeface="Arial"/>
            </a:endParaRPr>
          </a:p>
          <a:p>
            <a:pPr indent="0" lvl="0" marL="0" rtl="0" algn="l">
              <a:lnSpc>
                <a:spcPct val="120000"/>
              </a:lnSpc>
              <a:spcBef>
                <a:spcPts val="600"/>
              </a:spcBef>
              <a:spcAft>
                <a:spcPts val="0"/>
              </a:spcAft>
              <a:buClr>
                <a:schemeClr val="dk1"/>
              </a:buClr>
              <a:buSzPts val="2000"/>
              <a:buNone/>
            </a:pPr>
            <a:r>
              <a:rPr i="1" lang="en-US">
                <a:latin typeface="Arial"/>
                <a:ea typeface="Arial"/>
                <a:cs typeface="Arial"/>
                <a:sym typeface="Arial"/>
              </a:rPr>
              <a:t>Quy trình</a:t>
            </a:r>
            <a:endParaRPr i="1">
              <a:latin typeface="Arial"/>
              <a:ea typeface="Arial"/>
              <a:cs typeface="Arial"/>
              <a:sym typeface="Arial"/>
            </a:endParaRPr>
          </a:p>
          <a:p>
            <a:pPr indent="-127000" lvl="0" marL="803275" rtl="0" algn="l">
              <a:lnSpc>
                <a:spcPct val="130000"/>
              </a:lnSpc>
              <a:spcBef>
                <a:spcPts val="600"/>
              </a:spcBef>
              <a:spcAft>
                <a:spcPts val="0"/>
              </a:spcAft>
              <a:buClr>
                <a:schemeClr val="dk1"/>
              </a:buClr>
              <a:buSzPts val="2000"/>
              <a:buFont typeface="Arial"/>
              <a:buChar char="•"/>
            </a:pPr>
            <a:r>
              <a:rPr lang="en-US"/>
              <a:t>Điều tra hiện trạng tài nguyên nước</a:t>
            </a:r>
            <a:endParaRPr/>
          </a:p>
          <a:p>
            <a:pPr indent="-127000" lvl="0" marL="803275" rtl="0" algn="l">
              <a:lnSpc>
                <a:spcPct val="130000"/>
              </a:lnSpc>
              <a:spcBef>
                <a:spcPts val="600"/>
              </a:spcBef>
              <a:spcAft>
                <a:spcPts val="0"/>
              </a:spcAft>
              <a:buClr>
                <a:schemeClr val="dk1"/>
              </a:buClr>
              <a:buSzPts val="2000"/>
              <a:buFont typeface="Arial"/>
              <a:buChar char="•"/>
            </a:pPr>
            <a:r>
              <a:rPr lang="en-US"/>
              <a:t>Dự báo nhu cầu sử dụng</a:t>
            </a:r>
            <a:endParaRPr/>
          </a:p>
          <a:p>
            <a:pPr indent="-127000" lvl="0" marL="803275" rtl="0" algn="l">
              <a:lnSpc>
                <a:spcPct val="130000"/>
              </a:lnSpc>
              <a:spcBef>
                <a:spcPts val="600"/>
              </a:spcBef>
              <a:spcAft>
                <a:spcPts val="0"/>
              </a:spcAft>
              <a:buClr>
                <a:schemeClr val="dk1"/>
              </a:buClr>
              <a:buSzPts val="2000"/>
              <a:buFont typeface="Arial"/>
              <a:buChar char="•"/>
            </a:pPr>
            <a:r>
              <a:rPr lang="en-US"/>
              <a:t>Xây dựng kịch bản phát triển</a:t>
            </a:r>
            <a:endParaRPr/>
          </a:p>
          <a:p>
            <a:pPr indent="-127000" lvl="0" marL="803275" rtl="0" algn="l">
              <a:lnSpc>
                <a:spcPct val="130000"/>
              </a:lnSpc>
              <a:spcBef>
                <a:spcPts val="600"/>
              </a:spcBef>
              <a:spcAft>
                <a:spcPts val="0"/>
              </a:spcAft>
              <a:buClr>
                <a:schemeClr val="dk1"/>
              </a:buClr>
              <a:buSzPts val="2000"/>
              <a:buFont typeface="Arial"/>
              <a:buChar char="•"/>
            </a:pPr>
            <a:r>
              <a:rPr lang="en-US"/>
              <a:t>Phân bổ nước theo ưu tiên và khả năng nguồn</a:t>
            </a:r>
            <a:endParaRPr/>
          </a:p>
        </p:txBody>
      </p:sp>
      <p:sp>
        <p:nvSpPr>
          <p:cNvPr id="486" name="Google Shape;486;p33"/>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87" name="Google Shape;487;p33"/>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488" name="Google Shape;488;p33"/>
          <p:cNvSpPr txBox="1"/>
          <p:nvPr>
            <p:ph type="title"/>
          </p:nvPr>
        </p:nvSpPr>
        <p:spPr>
          <a:xfrm>
            <a:off x="422525" y="132375"/>
            <a:ext cx="11656800" cy="931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4000"/>
              <a:buFont typeface="Arial Narrow"/>
              <a:buNone/>
            </a:pPr>
            <a:r>
              <a:rPr b="1" lang="en-US" cap="small">
                <a:solidFill>
                  <a:schemeClr val="dk1"/>
                </a:solidFill>
              </a:rPr>
              <a:t>cơ sở pháp lý và kỹ thuật trong quản lý cln</a:t>
            </a:r>
            <a:endParaRPr b="1">
              <a:latin typeface="Arial Narrow"/>
              <a:ea typeface="Arial Narrow"/>
              <a:cs typeface="Arial Narrow"/>
              <a:sym typeface="Arial Narrow"/>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38ed243ce43_3_746"/>
          <p:cNvSpPr txBox="1"/>
          <p:nvPr>
            <p:ph idx="1" type="body"/>
          </p:nvPr>
        </p:nvSpPr>
        <p:spPr>
          <a:xfrm>
            <a:off x="3086100" y="2171700"/>
            <a:ext cx="8099100" cy="40194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en-US"/>
              <a:t>2.1 NGUYÊN TẮC, MỤC TIÊU ĐÁNH GIÁ CHẤT LƯỢNG NƯỚC</a:t>
            </a:r>
            <a:endParaRPr b="1"/>
          </a:p>
          <a:p>
            <a:pPr indent="0" lvl="0" marL="0" rtl="0" algn="l">
              <a:spcBef>
                <a:spcPts val="600"/>
              </a:spcBef>
              <a:spcAft>
                <a:spcPts val="0"/>
              </a:spcAft>
              <a:buNone/>
            </a:pPr>
            <a:r>
              <a:rPr b="1" lang="en-US"/>
              <a:t>2.2 ĐÁNH GIÁ CÁC THÔNG SỐ RIÊNG LẺ</a:t>
            </a:r>
            <a:endParaRPr b="1"/>
          </a:p>
          <a:p>
            <a:pPr indent="0" lvl="0" marL="0" rtl="0" algn="l">
              <a:spcBef>
                <a:spcPts val="600"/>
              </a:spcBef>
              <a:spcAft>
                <a:spcPts val="0"/>
              </a:spcAft>
              <a:buNone/>
            </a:pPr>
            <a:r>
              <a:rPr b="1" lang="en-US"/>
              <a:t>2.3 ĐÁNH GIÁ THEO CHỈ SỐ CHẤT LƯỢNG NƯỚC (WQI)</a:t>
            </a:r>
            <a:endParaRPr b="1"/>
          </a:p>
          <a:p>
            <a:pPr indent="0" lvl="0" marL="0" rtl="0" algn="l">
              <a:spcBef>
                <a:spcPts val="600"/>
              </a:spcBef>
              <a:spcAft>
                <a:spcPts val="600"/>
              </a:spcAft>
              <a:buNone/>
            </a:pPr>
            <a:r>
              <a:rPr b="1" lang="en-US"/>
              <a:t>2.4 QUAN TRẮC CHẤT LƯỢNG NƯỚC MẶT</a:t>
            </a:r>
            <a:endParaRPr b="1"/>
          </a:p>
        </p:txBody>
      </p:sp>
      <p:sp>
        <p:nvSpPr>
          <p:cNvPr id="495" name="Google Shape;495;g38ed243ce43_3_746"/>
          <p:cNvSpPr txBox="1"/>
          <p:nvPr>
            <p:ph idx="12" type="sldNum"/>
          </p:nvPr>
        </p:nvSpPr>
        <p:spPr>
          <a:xfrm>
            <a:off x="11311127" y="6270049"/>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pSp>
        <p:nvGrpSpPr>
          <p:cNvPr id="496" name="Google Shape;496;g38ed243ce43_3_746"/>
          <p:cNvGrpSpPr/>
          <p:nvPr/>
        </p:nvGrpSpPr>
        <p:grpSpPr>
          <a:xfrm>
            <a:off x="97566" y="1029375"/>
            <a:ext cx="10924244" cy="975576"/>
            <a:chOff x="550783" y="1323149"/>
            <a:chExt cx="7099197" cy="731700"/>
          </a:xfrm>
        </p:grpSpPr>
        <p:sp>
          <p:nvSpPr>
            <p:cNvPr id="497" name="Google Shape;497;g38ed243ce43_3_746"/>
            <p:cNvSpPr txBox="1"/>
            <p:nvPr/>
          </p:nvSpPr>
          <p:spPr>
            <a:xfrm>
              <a:off x="550783" y="1373344"/>
              <a:ext cx="1878300" cy="629700"/>
            </a:xfrm>
            <a:prstGeom prst="rect">
              <a:avLst/>
            </a:prstGeom>
            <a:noFill/>
            <a:ln>
              <a:noFill/>
            </a:ln>
          </p:spPr>
          <p:txBody>
            <a:bodyPr anchorCtr="0" anchor="ctr" bIns="60925" lIns="121900" spcFirstLastPara="1" rIns="121900" wrap="square" tIns="60925">
              <a:noAutofit/>
            </a:bodyPr>
            <a:lstStyle/>
            <a:p>
              <a:pPr indent="0" lvl="0" marL="0" rtl="0" algn="r">
                <a:lnSpc>
                  <a:spcPct val="90000"/>
                </a:lnSpc>
                <a:spcBef>
                  <a:spcPts val="0"/>
                </a:spcBef>
                <a:spcAft>
                  <a:spcPts val="0"/>
                </a:spcAft>
                <a:buNone/>
              </a:pPr>
              <a:r>
                <a:rPr lang="en-US" sz="5600">
                  <a:solidFill>
                    <a:srgbClr val="A7291E"/>
                  </a:solidFill>
                  <a:latin typeface="Roboto Medium"/>
                  <a:ea typeface="Roboto Medium"/>
                  <a:cs typeface="Roboto Medium"/>
                  <a:sym typeface="Roboto Medium"/>
                </a:rPr>
                <a:t>2</a:t>
              </a:r>
              <a:endParaRPr sz="5600">
                <a:solidFill>
                  <a:srgbClr val="A7291E"/>
                </a:solidFill>
                <a:latin typeface="Roboto Medium"/>
                <a:ea typeface="Roboto Medium"/>
                <a:cs typeface="Roboto Medium"/>
                <a:sym typeface="Roboto Medium"/>
              </a:endParaRPr>
            </a:p>
          </p:txBody>
        </p:sp>
        <p:sp>
          <p:nvSpPr>
            <p:cNvPr id="498" name="Google Shape;498;g38ed243ce43_3_746"/>
            <p:cNvSpPr/>
            <p:nvPr/>
          </p:nvSpPr>
          <p:spPr>
            <a:xfrm>
              <a:off x="2471680" y="1323149"/>
              <a:ext cx="5178300" cy="731700"/>
            </a:xfrm>
            <a:prstGeom prst="rect">
              <a:avLst/>
            </a:prstGeom>
            <a:solidFill>
              <a:srgbClr val="A7291E"/>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a:p>
          </p:txBody>
        </p:sp>
        <p:sp>
          <p:nvSpPr>
            <p:cNvPr id="499" name="Google Shape;499;g38ed243ce43_3_746"/>
            <p:cNvSpPr txBox="1"/>
            <p:nvPr/>
          </p:nvSpPr>
          <p:spPr>
            <a:xfrm>
              <a:off x="2609628" y="1529723"/>
              <a:ext cx="4910100" cy="356400"/>
            </a:xfrm>
            <a:prstGeom prst="rect">
              <a:avLst/>
            </a:prstGeom>
            <a:no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b="1" lang="en-US" sz="2200">
                  <a:solidFill>
                    <a:srgbClr val="FFFFFF"/>
                  </a:solidFill>
                  <a:latin typeface="Roboto"/>
                  <a:ea typeface="Roboto"/>
                  <a:cs typeface="Roboto"/>
                  <a:sym typeface="Roboto"/>
                </a:rPr>
                <a:t>PHƯƠNG PHÁP QUAN TRẮC, PHÂN TÍCH, ĐÁNH GIÁ CHẤT LƯỢNG NƯỚC</a:t>
              </a:r>
              <a:endParaRPr b="1" sz="2200">
                <a:solidFill>
                  <a:srgbClr val="FFFFFF"/>
                </a:solidFill>
                <a:latin typeface="Roboto"/>
                <a:ea typeface="Roboto"/>
                <a:cs typeface="Roboto"/>
                <a:sym typeface="Roboto"/>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34"/>
          <p:cNvSpPr txBox="1"/>
          <p:nvPr>
            <p:ph idx="1" type="body"/>
          </p:nvPr>
        </p:nvSpPr>
        <p:spPr>
          <a:xfrm>
            <a:off x="604150" y="1064300"/>
            <a:ext cx="10707000" cy="56613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380"/>
              <a:buNone/>
            </a:pPr>
            <a:r>
              <a:rPr b="1" lang="en-US" sz="2800" cap="small"/>
              <a:t>ng</a:t>
            </a:r>
            <a:r>
              <a:rPr b="1" lang="en-US" sz="2800" cap="small">
                <a:latin typeface="Arial"/>
                <a:ea typeface="Arial"/>
                <a:cs typeface="Arial"/>
                <a:sym typeface="Arial"/>
              </a:rPr>
              <a:t>uyên tắc đánh giá chất lượng nước</a:t>
            </a:r>
            <a:endParaRPr b="1" sz="2800" cap="small">
              <a:latin typeface="Arial"/>
              <a:ea typeface="Arial"/>
              <a:cs typeface="Arial"/>
              <a:sym typeface="Arial"/>
            </a:endParaRPr>
          </a:p>
          <a:p>
            <a:pPr indent="0" lvl="0" marL="0" rtl="0" algn="l">
              <a:lnSpc>
                <a:spcPct val="120000"/>
              </a:lnSpc>
              <a:spcBef>
                <a:spcPts val="600"/>
              </a:spcBef>
              <a:spcAft>
                <a:spcPts val="0"/>
              </a:spcAft>
              <a:buSzPts val="1870"/>
              <a:buNone/>
            </a:pPr>
            <a:r>
              <a:rPr b="1" i="1" lang="en-US" sz="2200">
                <a:latin typeface="Arial"/>
                <a:ea typeface="Arial"/>
                <a:cs typeface="Arial"/>
                <a:sym typeface="Arial"/>
              </a:rPr>
              <a:t>Khái niệm: </a:t>
            </a:r>
            <a:r>
              <a:rPr lang="en-US" sz="2200">
                <a:latin typeface="Arial"/>
                <a:ea typeface="Arial"/>
                <a:cs typeface="Arial"/>
                <a:sym typeface="Arial"/>
              </a:rPr>
              <a:t>Đánh giá chất lượng nước là </a:t>
            </a:r>
            <a:r>
              <a:rPr lang="en-US" sz="2200"/>
              <a:t>quá trình thu thập, phân tích và diễn giải dữ liệu về CLN để xác định mức độ phù hợp của nước với các mục đích sử dụng (sinh hoạt, nông nghiệp, công nghiệp, sinh thái…)</a:t>
            </a:r>
            <a:endParaRPr/>
          </a:p>
          <a:p>
            <a:pPr indent="0" lvl="0" marL="0" rtl="0" algn="l">
              <a:lnSpc>
                <a:spcPct val="120000"/>
              </a:lnSpc>
              <a:spcBef>
                <a:spcPts val="600"/>
              </a:spcBef>
              <a:spcAft>
                <a:spcPts val="0"/>
              </a:spcAft>
              <a:buClr>
                <a:schemeClr val="dk1"/>
              </a:buClr>
              <a:buSzPts val="2200"/>
              <a:buNone/>
            </a:pPr>
            <a:r>
              <a:rPr b="1" i="1" lang="en-US" sz="2200">
                <a:latin typeface="Arial"/>
                <a:ea typeface="Arial"/>
                <a:cs typeface="Arial"/>
                <a:sym typeface="Arial"/>
              </a:rPr>
              <a:t>Các yếu tố ảnh hưởng đến chất lượng nước:</a:t>
            </a:r>
            <a:endParaRPr/>
          </a:p>
          <a:p>
            <a:pPr indent="-284163" lvl="0" marL="914400" rtl="0" algn="l">
              <a:lnSpc>
                <a:spcPct val="120000"/>
              </a:lnSpc>
              <a:spcBef>
                <a:spcPts val="600"/>
              </a:spcBef>
              <a:spcAft>
                <a:spcPts val="0"/>
              </a:spcAft>
              <a:buClr>
                <a:schemeClr val="dk1"/>
              </a:buClr>
              <a:buSzPts val="2200"/>
              <a:buFont typeface="Arial"/>
              <a:buChar char="•"/>
            </a:pPr>
            <a:r>
              <a:rPr lang="en-US" sz="2200">
                <a:latin typeface="Arial"/>
                <a:ea typeface="Arial"/>
                <a:cs typeface="Arial"/>
                <a:sym typeface="Arial"/>
              </a:rPr>
              <a:t>Tự nhiên: địa chất, khí hậu, thủy văn</a:t>
            </a:r>
            <a:endParaRPr sz="2200">
              <a:latin typeface="Arial"/>
              <a:ea typeface="Arial"/>
              <a:cs typeface="Arial"/>
              <a:sym typeface="Arial"/>
            </a:endParaRPr>
          </a:p>
          <a:p>
            <a:pPr indent="-284163" lvl="0" marL="914400" rtl="0" algn="l">
              <a:lnSpc>
                <a:spcPct val="120000"/>
              </a:lnSpc>
              <a:spcBef>
                <a:spcPts val="600"/>
              </a:spcBef>
              <a:spcAft>
                <a:spcPts val="0"/>
              </a:spcAft>
              <a:buClr>
                <a:schemeClr val="dk1"/>
              </a:buClr>
              <a:buSzPts val="2200"/>
              <a:buFont typeface="Arial"/>
              <a:buChar char="•"/>
            </a:pPr>
            <a:r>
              <a:rPr lang="en-US" sz="2200">
                <a:latin typeface="Arial"/>
                <a:ea typeface="Arial"/>
                <a:cs typeface="Arial"/>
                <a:sym typeface="Arial"/>
              </a:rPr>
              <a:t>Nhân tạo: nước thải, nông nghiệp, công nghiệp</a:t>
            </a:r>
            <a:endParaRPr sz="2200">
              <a:latin typeface="Arial"/>
              <a:ea typeface="Arial"/>
              <a:cs typeface="Arial"/>
              <a:sym typeface="Arial"/>
            </a:endParaRPr>
          </a:p>
          <a:p>
            <a:pPr indent="0" lvl="0" marL="0" rtl="0" algn="l">
              <a:lnSpc>
                <a:spcPct val="120000"/>
              </a:lnSpc>
              <a:spcBef>
                <a:spcPts val="600"/>
              </a:spcBef>
              <a:spcAft>
                <a:spcPts val="0"/>
              </a:spcAft>
              <a:buSzPts val="1870"/>
              <a:buNone/>
            </a:pPr>
            <a:r>
              <a:rPr b="1" i="1" lang="en-US" sz="2200"/>
              <a:t>Sự biến đổi CLN</a:t>
            </a:r>
            <a:endParaRPr/>
          </a:p>
          <a:p>
            <a:pPr indent="-466725" lvl="0" marL="914400" rtl="0" algn="l">
              <a:lnSpc>
                <a:spcPct val="120000"/>
              </a:lnSpc>
              <a:spcBef>
                <a:spcPts val="600"/>
              </a:spcBef>
              <a:spcAft>
                <a:spcPts val="0"/>
              </a:spcAft>
              <a:buSzPts val="2040"/>
              <a:buChar char="▪"/>
            </a:pPr>
            <a:r>
              <a:rPr lang="en-US" sz="2400"/>
              <a:t>Theo không gian: dọc dòng chảy, theo chiều sâu</a:t>
            </a:r>
            <a:endParaRPr sz="2400"/>
          </a:p>
          <a:p>
            <a:pPr indent="-466725" lvl="0" marL="914400" rtl="0" algn="l">
              <a:lnSpc>
                <a:spcPct val="120000"/>
              </a:lnSpc>
              <a:spcBef>
                <a:spcPts val="600"/>
              </a:spcBef>
              <a:spcAft>
                <a:spcPts val="0"/>
              </a:spcAft>
              <a:buSzPts val="2040"/>
              <a:buChar char="▪"/>
            </a:pPr>
            <a:r>
              <a:rPr lang="en-US" sz="2400"/>
              <a:t>Theo thời gian: theo giờ, theo mùa, theo năm</a:t>
            </a:r>
            <a:endParaRPr sz="2400"/>
          </a:p>
          <a:p>
            <a:pPr indent="0" lvl="0" marL="0" rtl="0" algn="l">
              <a:lnSpc>
                <a:spcPct val="120000"/>
              </a:lnSpc>
              <a:spcBef>
                <a:spcPts val="600"/>
              </a:spcBef>
              <a:spcAft>
                <a:spcPts val="0"/>
              </a:spcAft>
              <a:buSzPts val="1700"/>
              <a:buNone/>
            </a:pPr>
            <a:r>
              <a:t/>
            </a:r>
            <a:endParaRPr>
              <a:latin typeface="Arial"/>
              <a:ea typeface="Arial"/>
              <a:cs typeface="Arial"/>
              <a:sym typeface="Arial"/>
            </a:endParaRPr>
          </a:p>
        </p:txBody>
      </p:sp>
      <p:sp>
        <p:nvSpPr>
          <p:cNvPr id="506" name="Google Shape;506;p34"/>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07" name="Google Shape;507;p34"/>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508" name="Google Shape;508;p34"/>
          <p:cNvSpPr txBox="1"/>
          <p:nvPr>
            <p:ph type="title"/>
          </p:nvPr>
        </p:nvSpPr>
        <p:spPr>
          <a:xfrm>
            <a:off x="422525" y="244925"/>
            <a:ext cx="11656800" cy="819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2.1</a:t>
            </a:r>
            <a:r>
              <a:rPr b="1" lang="en-US" sz="3000"/>
              <a:t> NGUYÊN TẮC, MỤC TIÊU </a:t>
            </a:r>
            <a:r>
              <a:rPr b="1" lang="en-US" sz="3000" cap="small"/>
              <a:t>ĐÁNH GIÁ CHẤT LƯỢNG NƯỚC</a:t>
            </a:r>
            <a:endParaRPr b="1" sz="3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5"/>
          <p:cNvSpPr txBox="1"/>
          <p:nvPr>
            <p:ph type="title"/>
          </p:nvPr>
        </p:nvSpPr>
        <p:spPr>
          <a:xfrm>
            <a:off x="422525" y="244925"/>
            <a:ext cx="11656800" cy="819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2.1</a:t>
            </a:r>
            <a:r>
              <a:rPr b="1" lang="en-US" sz="3000"/>
              <a:t> NGUYÊN TẮC, MỤC TIÊU </a:t>
            </a:r>
            <a:r>
              <a:rPr b="1" lang="en-US" sz="3000" cap="small"/>
              <a:t>ĐÁNH GIÁ CHẤT LƯỢNG NƯỚC </a:t>
            </a:r>
            <a:endParaRPr b="1" sz="3000"/>
          </a:p>
        </p:txBody>
      </p:sp>
      <p:sp>
        <p:nvSpPr>
          <p:cNvPr id="515" name="Google Shape;515;p35"/>
          <p:cNvSpPr txBox="1"/>
          <p:nvPr>
            <p:ph idx="1" type="body"/>
          </p:nvPr>
        </p:nvSpPr>
        <p:spPr>
          <a:xfrm>
            <a:off x="587825" y="1064300"/>
            <a:ext cx="11315700" cy="56613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380"/>
              <a:buNone/>
            </a:pPr>
            <a:r>
              <a:rPr b="1" lang="en-US" sz="2800">
                <a:latin typeface="Arial"/>
                <a:ea typeface="Arial"/>
                <a:cs typeface="Arial"/>
                <a:sym typeface="Arial"/>
              </a:rPr>
              <a:t>Mục tiêu đánh giá</a:t>
            </a:r>
            <a:endParaRPr/>
          </a:p>
          <a:p>
            <a:pPr indent="-347663" lvl="0" marL="858838" rtl="0" algn="l">
              <a:lnSpc>
                <a:spcPct val="120000"/>
              </a:lnSpc>
              <a:spcBef>
                <a:spcPts val="600"/>
              </a:spcBef>
              <a:spcAft>
                <a:spcPts val="0"/>
              </a:spcAft>
              <a:buClr>
                <a:schemeClr val="dk1"/>
              </a:buClr>
              <a:buSzPts val="2200"/>
              <a:buFont typeface="Noto Sans Symbols"/>
              <a:buChar char="❖"/>
            </a:pPr>
            <a:r>
              <a:rPr lang="en-US" sz="2200"/>
              <a:t>Đơn mục tiêu: tập trung 1 vấn đề (ví dụ: phú dưỡng)</a:t>
            </a:r>
            <a:endParaRPr/>
          </a:p>
          <a:p>
            <a:pPr indent="-347663" lvl="0" marL="858838" rtl="0" algn="l">
              <a:lnSpc>
                <a:spcPct val="120000"/>
              </a:lnSpc>
              <a:spcBef>
                <a:spcPts val="600"/>
              </a:spcBef>
              <a:spcAft>
                <a:spcPts val="0"/>
              </a:spcAft>
              <a:buClr>
                <a:schemeClr val="dk1"/>
              </a:buClr>
              <a:buSzPts val="2200"/>
              <a:buFont typeface="Noto Sans Symbols"/>
              <a:buChar char="❖"/>
            </a:pPr>
            <a:r>
              <a:rPr lang="en-US" sz="2200"/>
              <a:t>Đa mục tiêu: phục vụ nhiều nhu cầu (cấp nước, thủy sản, công nghiệp)</a:t>
            </a:r>
            <a:endParaRPr/>
          </a:p>
          <a:p>
            <a:pPr indent="0" lvl="0" marL="0" rtl="0" algn="l">
              <a:lnSpc>
                <a:spcPct val="120000"/>
              </a:lnSpc>
              <a:spcBef>
                <a:spcPts val="600"/>
              </a:spcBef>
              <a:spcAft>
                <a:spcPts val="0"/>
              </a:spcAft>
              <a:buSzPts val="2380"/>
              <a:buNone/>
            </a:pPr>
            <a:r>
              <a:rPr b="1" lang="en-US" sz="2800">
                <a:latin typeface="Arial"/>
                <a:ea typeface="Arial"/>
                <a:cs typeface="Arial"/>
                <a:sym typeface="Arial"/>
              </a:rPr>
              <a:t>Diễn giải – đánh giá</a:t>
            </a:r>
            <a:endParaRPr/>
          </a:p>
          <a:p>
            <a:pPr indent="-346075" lvl="0" marL="858838" rtl="0" algn="l">
              <a:lnSpc>
                <a:spcPct val="120000"/>
              </a:lnSpc>
              <a:spcBef>
                <a:spcPts val="600"/>
              </a:spcBef>
              <a:spcAft>
                <a:spcPts val="0"/>
              </a:spcAft>
              <a:buClr>
                <a:schemeClr val="dk1"/>
              </a:buClr>
              <a:buSzPts val="2200"/>
              <a:buFont typeface="Noto Sans Symbols"/>
              <a:buChar char="❖"/>
            </a:pPr>
            <a:r>
              <a:rPr lang="en-US" sz="2200"/>
              <a:t>Xác định tình trạng nước</a:t>
            </a:r>
            <a:endParaRPr/>
          </a:p>
          <a:p>
            <a:pPr indent="-346075" lvl="0" marL="858838" rtl="0" algn="l">
              <a:lnSpc>
                <a:spcPct val="120000"/>
              </a:lnSpc>
              <a:spcBef>
                <a:spcPts val="600"/>
              </a:spcBef>
              <a:spcAft>
                <a:spcPts val="0"/>
              </a:spcAft>
              <a:buClr>
                <a:schemeClr val="dk1"/>
              </a:buClr>
              <a:buSzPts val="2200"/>
              <a:buFont typeface="Noto Sans Symbols"/>
              <a:buChar char="❖"/>
            </a:pPr>
            <a:r>
              <a:rPr lang="en-US" sz="2200"/>
              <a:t>Phân tích nguyên nhân ô nhiễm</a:t>
            </a:r>
            <a:endParaRPr/>
          </a:p>
          <a:p>
            <a:pPr indent="-346075" lvl="0" marL="858838" rtl="0" algn="l">
              <a:lnSpc>
                <a:spcPct val="120000"/>
              </a:lnSpc>
              <a:spcBef>
                <a:spcPts val="600"/>
              </a:spcBef>
              <a:spcAft>
                <a:spcPts val="0"/>
              </a:spcAft>
              <a:buClr>
                <a:schemeClr val="dk1"/>
              </a:buClr>
              <a:buSzPts val="2200"/>
              <a:buFont typeface="Noto Sans Symbols"/>
              <a:buChar char="❖"/>
            </a:pPr>
            <a:r>
              <a:rPr lang="en-US" sz="2200"/>
              <a:t>Đánh giá xu hướng dài hạn</a:t>
            </a:r>
            <a:endParaRPr/>
          </a:p>
          <a:p>
            <a:pPr indent="0" lvl="0" marL="0" rtl="0" algn="l">
              <a:lnSpc>
                <a:spcPct val="120000"/>
              </a:lnSpc>
              <a:spcBef>
                <a:spcPts val="600"/>
              </a:spcBef>
              <a:spcAft>
                <a:spcPts val="0"/>
              </a:spcAft>
              <a:buSzPts val="1700"/>
              <a:buNone/>
            </a:pPr>
            <a:r>
              <a:t/>
            </a:r>
            <a:endParaRPr>
              <a:latin typeface="Arial"/>
              <a:ea typeface="Arial"/>
              <a:cs typeface="Arial"/>
              <a:sym typeface="Arial"/>
            </a:endParaRPr>
          </a:p>
        </p:txBody>
      </p:sp>
      <p:sp>
        <p:nvSpPr>
          <p:cNvPr id="516" name="Google Shape;516;p35"/>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17" name="Google Shape;517;p35"/>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36"/>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2.2 ĐÁNH GIÁ </a:t>
            </a:r>
            <a:r>
              <a:rPr b="1" lang="en-US" sz="3000"/>
              <a:t>CÁC THÔNG SỐ RIÊNG LẺ </a:t>
            </a:r>
            <a:endParaRPr b="1" sz="3000"/>
          </a:p>
        </p:txBody>
      </p:sp>
      <p:sp>
        <p:nvSpPr>
          <p:cNvPr id="524" name="Google Shape;524;p36"/>
          <p:cNvSpPr txBox="1"/>
          <p:nvPr>
            <p:ph idx="1" type="body"/>
          </p:nvPr>
        </p:nvSpPr>
        <p:spPr>
          <a:xfrm>
            <a:off x="702125" y="1064300"/>
            <a:ext cx="10891200" cy="56613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600"/>
              </a:spcBef>
              <a:spcAft>
                <a:spcPts val="0"/>
              </a:spcAft>
              <a:buSzPts val="2040"/>
              <a:buNone/>
            </a:pPr>
            <a:r>
              <a:rPr b="1" lang="en-US" sz="2400"/>
              <a:t>Cơ sở phương pháp: </a:t>
            </a:r>
            <a:r>
              <a:rPr lang="en-US" sz="2400"/>
              <a:t>Mỗi thông số CLN (pH, DO, COD, BOD₅, NH</a:t>
            </a:r>
            <a:r>
              <a:rPr baseline="-25000" lang="en-US" sz="2400"/>
              <a:t>4</a:t>
            </a:r>
            <a:r>
              <a:rPr baseline="30000" lang="en-US" sz="2400"/>
              <a:t>+</a:t>
            </a:r>
            <a:r>
              <a:rPr lang="en-US" sz="2400"/>
              <a:t>, NO</a:t>
            </a:r>
            <a:r>
              <a:rPr baseline="-25000" lang="en-US" sz="2400"/>
              <a:t>3</a:t>
            </a:r>
            <a:r>
              <a:rPr baseline="30000" lang="en-US" sz="2400"/>
              <a:t>-</a:t>
            </a:r>
            <a:r>
              <a:rPr lang="en-US" sz="2400"/>
              <a:t>, Coliform, kim loại nặng…) được xem xét riêng lẻ.</a:t>
            </a:r>
            <a:endParaRPr/>
          </a:p>
          <a:p>
            <a:pPr indent="0" lvl="0" marL="0" rtl="0" algn="l">
              <a:lnSpc>
                <a:spcPct val="120000"/>
              </a:lnSpc>
              <a:spcBef>
                <a:spcPts val="600"/>
              </a:spcBef>
              <a:spcAft>
                <a:spcPts val="0"/>
              </a:spcAft>
              <a:buSzPts val="2040"/>
              <a:buNone/>
            </a:pPr>
            <a:r>
              <a:rPr b="1" lang="en-US" sz="2400"/>
              <a:t>Nguyên tắc</a:t>
            </a:r>
            <a:r>
              <a:rPr lang="en-US" sz="2400"/>
              <a:t>: Giá trị đo được so sánh với giá trị cho phép theo quy chuẩn kỹ thuật quốc gia (QCVN).</a:t>
            </a:r>
            <a:endParaRPr/>
          </a:p>
          <a:p>
            <a:pPr indent="0" lvl="0" marL="0" rtl="0" algn="l">
              <a:lnSpc>
                <a:spcPct val="120000"/>
              </a:lnSpc>
              <a:spcBef>
                <a:spcPts val="600"/>
              </a:spcBef>
              <a:spcAft>
                <a:spcPts val="0"/>
              </a:spcAft>
              <a:buSzPts val="2040"/>
              <a:buNone/>
            </a:pPr>
            <a:r>
              <a:rPr lang="en-US" sz="2400"/>
              <a:t>Nếu một chỉ số vượt ngưỡng thì nguồn nước </a:t>
            </a:r>
            <a:r>
              <a:rPr b="1" lang="en-US" sz="2400"/>
              <a:t>không đạt yêu cầu</a:t>
            </a:r>
            <a:r>
              <a:rPr lang="en-US" sz="2400"/>
              <a:t> đối với mục đích sử dụng cụ thể, dù các chỉ số khác đạt.</a:t>
            </a:r>
            <a:endParaRPr/>
          </a:p>
          <a:p>
            <a:pPr indent="0" lvl="0" marL="0" rtl="0" algn="l">
              <a:lnSpc>
                <a:spcPct val="120000"/>
              </a:lnSpc>
              <a:spcBef>
                <a:spcPts val="600"/>
              </a:spcBef>
              <a:spcAft>
                <a:spcPts val="0"/>
              </a:spcAft>
              <a:buSzPts val="2040"/>
              <a:buNone/>
            </a:pPr>
            <a:r>
              <a:rPr b="1" lang="en-US" sz="2400"/>
              <a:t>Các quy chuẩn thường dùng tại Việt Nam</a:t>
            </a:r>
            <a:endParaRPr/>
          </a:p>
          <a:p>
            <a:pPr indent="-411353" lvl="0" marL="914400" rtl="0" algn="l">
              <a:lnSpc>
                <a:spcPct val="120000"/>
              </a:lnSpc>
              <a:spcBef>
                <a:spcPts val="600"/>
              </a:spcBef>
              <a:spcAft>
                <a:spcPts val="0"/>
              </a:spcAft>
              <a:buSzPts val="2040"/>
              <a:buChar char="▪"/>
            </a:pPr>
            <a:r>
              <a:rPr lang="en-US" sz="2400"/>
              <a:t>QCVN 08-MT:2015/BTNMT: Chất lượng nước mặt</a:t>
            </a:r>
            <a:endParaRPr/>
          </a:p>
          <a:p>
            <a:pPr indent="-411353" lvl="0" marL="914400" rtl="0" algn="l">
              <a:lnSpc>
                <a:spcPct val="120000"/>
              </a:lnSpc>
              <a:spcBef>
                <a:spcPts val="600"/>
              </a:spcBef>
              <a:spcAft>
                <a:spcPts val="0"/>
              </a:spcAft>
              <a:buSzPts val="2040"/>
              <a:buChar char="▪"/>
            </a:pPr>
            <a:r>
              <a:rPr lang="en-US" sz="2400"/>
              <a:t>QCVN 09-MT:2015/BTNMT: Chất lượng nước dưới đất.</a:t>
            </a:r>
            <a:endParaRPr/>
          </a:p>
          <a:p>
            <a:pPr indent="-411353" lvl="0" marL="914400" rtl="0" algn="l">
              <a:lnSpc>
                <a:spcPct val="120000"/>
              </a:lnSpc>
              <a:spcBef>
                <a:spcPts val="600"/>
              </a:spcBef>
              <a:spcAft>
                <a:spcPts val="0"/>
              </a:spcAft>
              <a:buSzPts val="2040"/>
              <a:buChar char="▪"/>
            </a:pPr>
            <a:r>
              <a:rPr lang="en-US" sz="2400"/>
              <a:t>QCVN 01-1:2018/BYT: Nước ăn uống.</a:t>
            </a:r>
            <a:endParaRPr/>
          </a:p>
          <a:p>
            <a:pPr indent="-411353" lvl="0" marL="914400" rtl="0" algn="l">
              <a:lnSpc>
                <a:spcPct val="120000"/>
              </a:lnSpc>
              <a:spcBef>
                <a:spcPts val="600"/>
              </a:spcBef>
              <a:spcAft>
                <a:spcPts val="0"/>
              </a:spcAft>
              <a:buSzPts val="2040"/>
              <a:buChar char="▪"/>
            </a:pPr>
            <a:r>
              <a:rPr lang="en-US" sz="2400"/>
              <a:t>QCVN 02:2009/BYT: Nước sinh hoạt.</a:t>
            </a:r>
            <a:endParaRPr>
              <a:latin typeface="Arial"/>
              <a:ea typeface="Arial"/>
              <a:cs typeface="Arial"/>
              <a:sym typeface="Arial"/>
            </a:endParaRPr>
          </a:p>
        </p:txBody>
      </p:sp>
      <p:sp>
        <p:nvSpPr>
          <p:cNvPr id="525" name="Google Shape;525;p36"/>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26" name="Google Shape;526;p36"/>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37"/>
          <p:cNvSpPr txBox="1"/>
          <p:nvPr>
            <p:ph idx="1" type="body"/>
          </p:nvPr>
        </p:nvSpPr>
        <p:spPr>
          <a:xfrm>
            <a:off x="598425" y="1064300"/>
            <a:ext cx="11305200" cy="56613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20000"/>
              </a:lnSpc>
              <a:spcBef>
                <a:spcPts val="0"/>
              </a:spcBef>
              <a:spcAft>
                <a:spcPts val="0"/>
              </a:spcAft>
              <a:buSzPct val="85000"/>
              <a:buNone/>
            </a:pPr>
            <a:r>
              <a:rPr b="1" lang="en-US" sz="3000">
                <a:solidFill>
                  <a:srgbClr val="C00000"/>
                </a:solidFill>
              </a:rPr>
              <a:t>Các chỉ số đơn lẻ phổ biến</a:t>
            </a:r>
            <a:endParaRPr/>
          </a:p>
          <a:p>
            <a:pPr indent="-170497" lvl="0" marL="182880" rtl="0" algn="l">
              <a:lnSpc>
                <a:spcPct val="120000"/>
              </a:lnSpc>
              <a:spcBef>
                <a:spcPts val="600"/>
              </a:spcBef>
              <a:spcAft>
                <a:spcPts val="0"/>
              </a:spcAft>
              <a:buClr>
                <a:schemeClr val="dk1"/>
              </a:buClr>
              <a:buSzPct val="100000"/>
              <a:buFont typeface="Noto Sans Symbols"/>
              <a:buChar char="⮚"/>
            </a:pPr>
            <a:r>
              <a:rPr i="1" lang="en-US" sz="2600"/>
              <a:t> Chỉ số vật lý</a:t>
            </a:r>
            <a:endParaRPr/>
          </a:p>
          <a:p>
            <a:pPr indent="-219694" lvl="1" marL="685800" rtl="0" algn="l">
              <a:lnSpc>
                <a:spcPct val="120000"/>
              </a:lnSpc>
              <a:spcBef>
                <a:spcPts val="600"/>
              </a:spcBef>
              <a:spcAft>
                <a:spcPts val="0"/>
              </a:spcAft>
              <a:buClr>
                <a:schemeClr val="dk1"/>
              </a:buClr>
              <a:buSzPct val="85000"/>
              <a:buChar char="▪"/>
            </a:pPr>
            <a:r>
              <a:rPr b="1" lang="en-US" sz="2200"/>
              <a:t>pH</a:t>
            </a:r>
            <a:r>
              <a:rPr lang="en-US" sz="2200"/>
              <a:t>: phản ánh tính axit/kiềm; giới hạn thường 6,5 – 8,5.</a:t>
            </a:r>
            <a:endParaRPr/>
          </a:p>
          <a:p>
            <a:pPr indent="-219694" lvl="1" marL="685800" rtl="0" algn="l">
              <a:lnSpc>
                <a:spcPct val="120000"/>
              </a:lnSpc>
              <a:spcBef>
                <a:spcPts val="600"/>
              </a:spcBef>
              <a:spcAft>
                <a:spcPts val="0"/>
              </a:spcAft>
              <a:buClr>
                <a:schemeClr val="dk1"/>
              </a:buClr>
              <a:buSzPct val="85000"/>
              <a:buChar char="▪"/>
            </a:pPr>
            <a:r>
              <a:rPr b="1" lang="en-US" sz="2200"/>
              <a:t>Độ đục</a:t>
            </a:r>
            <a:r>
              <a:rPr lang="en-US" sz="2200"/>
              <a:t>: liên quan đến cặn lơ lửng, chất rắn.</a:t>
            </a:r>
            <a:endParaRPr/>
          </a:p>
          <a:p>
            <a:pPr indent="-170497" lvl="0" marL="182880" rtl="0" algn="l">
              <a:lnSpc>
                <a:spcPct val="120000"/>
              </a:lnSpc>
              <a:spcBef>
                <a:spcPts val="600"/>
              </a:spcBef>
              <a:spcAft>
                <a:spcPts val="0"/>
              </a:spcAft>
              <a:buClr>
                <a:schemeClr val="dk1"/>
              </a:buClr>
              <a:buSzPct val="100000"/>
              <a:buFont typeface="Noto Sans Symbols"/>
              <a:buChar char="⮚"/>
            </a:pPr>
            <a:r>
              <a:rPr i="1" lang="en-US" sz="2600"/>
              <a:t> Chỉ số hóa học</a:t>
            </a:r>
            <a:endParaRPr/>
          </a:p>
          <a:p>
            <a:pPr indent="-219694" lvl="1" marL="685800" rtl="0" algn="l">
              <a:lnSpc>
                <a:spcPct val="120000"/>
              </a:lnSpc>
              <a:spcBef>
                <a:spcPts val="600"/>
              </a:spcBef>
              <a:spcAft>
                <a:spcPts val="0"/>
              </a:spcAft>
              <a:buClr>
                <a:schemeClr val="dk1"/>
              </a:buClr>
              <a:buSzPct val="85000"/>
              <a:buChar char="▪"/>
            </a:pPr>
            <a:r>
              <a:rPr b="1" lang="en-US" sz="2200"/>
              <a:t>DO (Dissolved Oxygen)</a:t>
            </a:r>
            <a:r>
              <a:rPr lang="en-US" sz="2200"/>
              <a:t>: oxy hòa tan; &lt;4 mg/L cho thấy nước ô nhiễm hữu cơ nặng.</a:t>
            </a:r>
            <a:endParaRPr/>
          </a:p>
          <a:p>
            <a:pPr indent="-219694" lvl="1" marL="685800" rtl="0" algn="l">
              <a:lnSpc>
                <a:spcPct val="120000"/>
              </a:lnSpc>
              <a:spcBef>
                <a:spcPts val="600"/>
              </a:spcBef>
              <a:spcAft>
                <a:spcPts val="0"/>
              </a:spcAft>
              <a:buClr>
                <a:schemeClr val="dk1"/>
              </a:buClr>
              <a:buSzPct val="85000"/>
              <a:buChar char="▪"/>
            </a:pPr>
            <a:r>
              <a:rPr b="1" lang="en-US" sz="2200"/>
              <a:t>BOD₅ (Biochemical Oxygen Demand)</a:t>
            </a:r>
            <a:r>
              <a:rPr lang="en-US" sz="2200"/>
              <a:t>: nhu cầu oxy sinh hóa, phản ánh lượng hữu cơ dễ phân hủy.</a:t>
            </a:r>
            <a:endParaRPr/>
          </a:p>
          <a:p>
            <a:pPr indent="-219694" lvl="1" marL="685800" rtl="0" algn="l">
              <a:lnSpc>
                <a:spcPct val="120000"/>
              </a:lnSpc>
              <a:spcBef>
                <a:spcPts val="600"/>
              </a:spcBef>
              <a:spcAft>
                <a:spcPts val="0"/>
              </a:spcAft>
              <a:buClr>
                <a:schemeClr val="dk1"/>
              </a:buClr>
              <a:buSzPct val="85000"/>
              <a:buChar char="▪"/>
            </a:pPr>
            <a:r>
              <a:rPr b="1" lang="en-US" sz="2200"/>
              <a:t>COD (Chemical Oxygen Demand)</a:t>
            </a:r>
            <a:r>
              <a:rPr lang="en-US" sz="2200"/>
              <a:t>: nhu cầu oxy hóa học, đánh giá chất hữu cơ khó phân hủy.</a:t>
            </a:r>
            <a:endParaRPr/>
          </a:p>
          <a:p>
            <a:pPr indent="-219694" lvl="1" marL="685800" rtl="0" algn="l">
              <a:lnSpc>
                <a:spcPct val="120000"/>
              </a:lnSpc>
              <a:spcBef>
                <a:spcPts val="600"/>
              </a:spcBef>
              <a:spcAft>
                <a:spcPts val="0"/>
              </a:spcAft>
              <a:buClr>
                <a:schemeClr val="dk1"/>
              </a:buClr>
              <a:buSzPct val="85000"/>
              <a:buChar char="▪"/>
            </a:pPr>
            <a:r>
              <a:rPr b="1" lang="en-US" sz="2200"/>
              <a:t>NH₄⁺ (Amoni), NO₃⁻ (Nitrat), PO₄³⁻ (Phosphate)</a:t>
            </a:r>
            <a:r>
              <a:rPr lang="en-US" sz="2200"/>
              <a:t>: phản ánh ô nhiễm dinh dưỡng.</a:t>
            </a:r>
            <a:endParaRPr/>
          </a:p>
          <a:p>
            <a:pPr indent="-219694" lvl="1" marL="685800" rtl="0" algn="l">
              <a:lnSpc>
                <a:spcPct val="120000"/>
              </a:lnSpc>
              <a:spcBef>
                <a:spcPts val="600"/>
              </a:spcBef>
              <a:spcAft>
                <a:spcPts val="0"/>
              </a:spcAft>
              <a:buClr>
                <a:schemeClr val="dk1"/>
              </a:buClr>
              <a:buSzPct val="85000"/>
              <a:buChar char="▪"/>
            </a:pPr>
            <a:r>
              <a:rPr b="1" lang="en-US" sz="2200"/>
              <a:t>Kim loại nặng</a:t>
            </a:r>
            <a:r>
              <a:rPr lang="en-US" sz="2200"/>
              <a:t> (As, Pb, Cd, Hg, Cr, Cu, Zn): độc hại dù ở nồng độ thấp.</a:t>
            </a:r>
            <a:endParaRPr/>
          </a:p>
          <a:p>
            <a:pPr indent="-170497" lvl="0" marL="182880" rtl="0" algn="l">
              <a:lnSpc>
                <a:spcPct val="120000"/>
              </a:lnSpc>
              <a:spcBef>
                <a:spcPts val="600"/>
              </a:spcBef>
              <a:spcAft>
                <a:spcPts val="0"/>
              </a:spcAft>
              <a:buClr>
                <a:schemeClr val="dk1"/>
              </a:buClr>
              <a:buSzPct val="100000"/>
              <a:buFont typeface="Noto Sans Symbols"/>
              <a:buChar char="⮚"/>
            </a:pPr>
            <a:r>
              <a:rPr i="1" lang="en-US" sz="2600"/>
              <a:t> Chỉ số vi sinh</a:t>
            </a:r>
            <a:endParaRPr/>
          </a:p>
          <a:p>
            <a:pPr indent="-219694" lvl="1" marL="685800" rtl="0" algn="l">
              <a:lnSpc>
                <a:spcPct val="120000"/>
              </a:lnSpc>
              <a:spcBef>
                <a:spcPts val="600"/>
              </a:spcBef>
              <a:spcAft>
                <a:spcPts val="0"/>
              </a:spcAft>
              <a:buClr>
                <a:schemeClr val="dk1"/>
              </a:buClr>
              <a:buSzPct val="85000"/>
              <a:buChar char="▪"/>
            </a:pPr>
            <a:r>
              <a:rPr b="1" lang="en-US" sz="2200"/>
              <a:t>Coliform, E. coli</a:t>
            </a:r>
            <a:r>
              <a:rPr lang="en-US" sz="2200"/>
              <a:t>: chỉ báo ô nhiễm phân.</a:t>
            </a:r>
            <a:endParaRPr sz="2400"/>
          </a:p>
          <a:p>
            <a:pPr indent="0" lvl="0" marL="0" rtl="0" algn="l">
              <a:lnSpc>
                <a:spcPct val="120000"/>
              </a:lnSpc>
              <a:spcBef>
                <a:spcPts val="600"/>
              </a:spcBef>
              <a:spcAft>
                <a:spcPts val="0"/>
              </a:spcAft>
              <a:buSzPct val="85000"/>
              <a:buNone/>
            </a:pPr>
            <a:r>
              <a:t/>
            </a:r>
            <a:endParaRPr>
              <a:latin typeface="Arial"/>
              <a:ea typeface="Arial"/>
              <a:cs typeface="Arial"/>
              <a:sym typeface="Arial"/>
            </a:endParaRPr>
          </a:p>
        </p:txBody>
      </p:sp>
      <p:sp>
        <p:nvSpPr>
          <p:cNvPr id="533" name="Google Shape;533;p37"/>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34" name="Google Shape;534;p37"/>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535" name="Google Shape;535;p37"/>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2.2 ĐÁNH GIÁ CÁC THÔNG SỐ RIÊNG LẺ (</a:t>
            </a:r>
            <a:r>
              <a:rPr b="1" lang="en-US" sz="3000"/>
              <a:t>tiếp)</a:t>
            </a:r>
            <a:r>
              <a:rPr b="1" lang="en-US" sz="3000"/>
              <a:t> </a:t>
            </a:r>
            <a:endParaRPr b="1"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
          <p:cNvSpPr txBox="1"/>
          <p:nvPr>
            <p:ph idx="1" type="body"/>
          </p:nvPr>
        </p:nvSpPr>
        <p:spPr>
          <a:xfrm>
            <a:off x="753100" y="1151625"/>
            <a:ext cx="11198100" cy="5190600"/>
          </a:xfrm>
          <a:prstGeom prst="rect">
            <a:avLst/>
          </a:prstGeom>
          <a:noFill/>
          <a:ln>
            <a:noFill/>
          </a:ln>
        </p:spPr>
        <p:txBody>
          <a:bodyPr anchorCtr="0" anchor="t" bIns="45700" lIns="91425" spcFirstLastPara="1" rIns="91425" wrap="square" tIns="45700">
            <a:normAutofit lnSpcReduction="10000"/>
          </a:bodyPr>
          <a:lstStyle/>
          <a:p>
            <a:pPr indent="-182880" lvl="0" marL="182880" rtl="0" algn="l">
              <a:lnSpc>
                <a:spcPct val="130000"/>
              </a:lnSpc>
              <a:spcBef>
                <a:spcPts val="600"/>
              </a:spcBef>
              <a:spcAft>
                <a:spcPts val="0"/>
              </a:spcAft>
              <a:buSzPts val="2040"/>
              <a:buNone/>
            </a:pPr>
            <a:r>
              <a:rPr b="1" lang="en-US" sz="2400">
                <a:solidFill>
                  <a:srgbClr val="333333"/>
                </a:solidFill>
              </a:rPr>
              <a:t>Định nghĩa ô nhiễm môi trường</a:t>
            </a:r>
            <a:endParaRPr b="1" sz="2400">
              <a:solidFill>
                <a:srgbClr val="333333"/>
              </a:solidFill>
            </a:endParaRPr>
          </a:p>
          <a:p>
            <a:pPr indent="-191785" lvl="1" marL="457200" rtl="0" algn="just">
              <a:lnSpc>
                <a:spcPct val="130000"/>
              </a:lnSpc>
              <a:spcBef>
                <a:spcPts val="600"/>
              </a:spcBef>
              <a:spcAft>
                <a:spcPts val="0"/>
              </a:spcAft>
              <a:buSzPts val="1870"/>
              <a:buChar char="▪"/>
            </a:pPr>
            <a:r>
              <a:rPr lang="en-US" sz="2200">
                <a:solidFill>
                  <a:srgbClr val="216521"/>
                </a:solidFill>
              </a:rPr>
              <a:t>Theo Tổ chức Y tế Thế giới: “</a:t>
            </a:r>
            <a:r>
              <a:rPr b="1" i="1" lang="en-US" sz="2200">
                <a:solidFill>
                  <a:srgbClr val="216521"/>
                </a:solidFill>
              </a:rPr>
              <a:t>Sự ô nhiễm là việc chuyển các chất thải hoặc năng lượng vào môi trường đến mức có khả năng gây tác hại đến sức khoẻ con người, đến sự phát triển sinh vật hoặc làm suy giảm chất lượng môi trường.” </a:t>
            </a:r>
            <a:endParaRPr/>
          </a:p>
          <a:p>
            <a:pPr indent="-191785" lvl="1" marL="457200" rtl="0" algn="just">
              <a:lnSpc>
                <a:spcPct val="130000"/>
              </a:lnSpc>
              <a:spcBef>
                <a:spcPts val="1200"/>
              </a:spcBef>
              <a:spcAft>
                <a:spcPts val="0"/>
              </a:spcAft>
              <a:buSzPts val="1870"/>
              <a:buChar char="▪"/>
            </a:pPr>
            <a:r>
              <a:rPr lang="en-US" sz="2200">
                <a:solidFill>
                  <a:srgbClr val="216521"/>
                </a:solidFill>
              </a:rPr>
              <a:t>Theo luật BVMT “</a:t>
            </a:r>
            <a:r>
              <a:rPr b="1" i="1" lang="en-US" sz="2200">
                <a:solidFill>
                  <a:srgbClr val="00862D"/>
                </a:solidFill>
              </a:rPr>
              <a:t>Ô nhiễm môi trường là sự biến đổi của các thành phần môi trường không phù hợp với tiêu chuẩn môi trường, gây ảnh hưởng xấu đến con người, sinh vật.</a:t>
            </a:r>
            <a:r>
              <a:rPr i="1" lang="en-US" sz="2200">
                <a:solidFill>
                  <a:srgbClr val="00862D"/>
                </a:solidFill>
              </a:rPr>
              <a:t>”</a:t>
            </a:r>
            <a:r>
              <a:rPr lang="en-US" sz="2200">
                <a:solidFill>
                  <a:srgbClr val="00862D"/>
                </a:solidFill>
              </a:rPr>
              <a:t> </a:t>
            </a:r>
            <a:endParaRPr sz="2200">
              <a:solidFill>
                <a:srgbClr val="00862D"/>
              </a:solidFill>
            </a:endParaRPr>
          </a:p>
          <a:p>
            <a:pPr indent="-182880" lvl="0" marL="182880" rtl="0" algn="l">
              <a:lnSpc>
                <a:spcPct val="120000"/>
              </a:lnSpc>
              <a:spcBef>
                <a:spcPts val="600"/>
              </a:spcBef>
              <a:spcAft>
                <a:spcPts val="0"/>
              </a:spcAft>
              <a:buSzPts val="2040"/>
              <a:buNone/>
            </a:pPr>
            <a:r>
              <a:rPr lang="en-US" sz="2400" u="sng"/>
              <a:t>Ô nhiễm môi trường nước</a:t>
            </a:r>
            <a:r>
              <a:rPr lang="en-US" sz="2400"/>
              <a:t>:</a:t>
            </a:r>
            <a:endParaRPr/>
          </a:p>
          <a:p>
            <a:pPr indent="-191785" lvl="1" marL="457200" rtl="0" algn="l">
              <a:lnSpc>
                <a:spcPct val="120000"/>
              </a:lnSpc>
              <a:spcBef>
                <a:spcPts val="600"/>
              </a:spcBef>
              <a:spcAft>
                <a:spcPts val="0"/>
              </a:spcAft>
              <a:buSzPts val="1870"/>
              <a:buChar char="▪"/>
            </a:pPr>
            <a:r>
              <a:rPr lang="en-US" sz="2200"/>
              <a:t>Sự thay đổi “</a:t>
            </a:r>
            <a:r>
              <a:rPr b="1" lang="en-US" sz="2200" u="sng"/>
              <a:t>chất lượng</a:t>
            </a:r>
            <a:r>
              <a:rPr lang="en-US" sz="2200"/>
              <a:t>” so với nước tự nhiên</a:t>
            </a:r>
            <a:endParaRPr sz="2200"/>
          </a:p>
          <a:p>
            <a:pPr indent="-191785" lvl="1" marL="457200" rtl="0" algn="l">
              <a:lnSpc>
                <a:spcPct val="120000"/>
              </a:lnSpc>
              <a:spcBef>
                <a:spcPts val="600"/>
              </a:spcBef>
              <a:spcAft>
                <a:spcPts val="0"/>
              </a:spcAft>
              <a:buSzPts val="1870"/>
              <a:buFont typeface="Arial"/>
              <a:buChar char="▪"/>
            </a:pPr>
            <a:r>
              <a:rPr lang="en-US" sz="2200"/>
              <a:t>Các thủy vực có khả năng tự làm sạch, </a:t>
            </a:r>
            <a:endParaRPr/>
          </a:p>
          <a:p>
            <a:pPr indent="0" lvl="1" marL="457200" rtl="0" algn="l">
              <a:lnSpc>
                <a:spcPct val="120000"/>
              </a:lnSpc>
              <a:spcBef>
                <a:spcPts val="600"/>
              </a:spcBef>
              <a:spcAft>
                <a:spcPts val="0"/>
              </a:spcAft>
              <a:buSzPts val="1870"/>
              <a:buNone/>
            </a:pPr>
            <a:r>
              <a:rPr lang="en-US" sz="2200"/>
              <a:t>	lượng chất ô nhiễm &gt; khả năng tự làm sạch  ⇒ ô nhiễm</a:t>
            </a:r>
            <a:endParaRPr/>
          </a:p>
        </p:txBody>
      </p:sp>
      <p:sp>
        <p:nvSpPr>
          <p:cNvPr id="157" name="Google Shape;157;p3"/>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58" name="Google Shape;158;p3"/>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59" name="Google Shape;159;p3"/>
          <p:cNvSpPr txBox="1"/>
          <p:nvPr>
            <p:ph type="title"/>
          </p:nvPr>
        </p:nvSpPr>
        <p:spPr>
          <a:xfrm>
            <a:off x="636825" y="219825"/>
            <a:ext cx="11198100" cy="931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Font typeface="Arial"/>
              <a:buNone/>
            </a:pPr>
            <a:r>
              <a:rPr b="1" lang="en-US" sz="3000" cap="small"/>
              <a:t>1.1 Ô NHIỄM MÔI TRƯỜNG NƯỚC</a:t>
            </a:r>
            <a:endParaRPr b="1" sz="3000" cap="small"/>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38"/>
          <p:cNvSpPr txBox="1"/>
          <p:nvPr>
            <p:ph idx="1" type="body"/>
          </p:nvPr>
        </p:nvSpPr>
        <p:spPr>
          <a:xfrm>
            <a:off x="669475" y="1064300"/>
            <a:ext cx="11234100" cy="5661300"/>
          </a:xfrm>
          <a:prstGeom prst="rect">
            <a:avLst/>
          </a:prstGeom>
          <a:blipFill rotWithShape="1">
            <a:blip r:embed="rId3">
              <a:alphaModFix/>
            </a:blip>
            <a:stretch>
              <a:fillRect b="0" l="-1272" r="-529" t="-646"/>
            </a:stretch>
          </a:blipFill>
          <a:ln>
            <a:noFill/>
          </a:ln>
        </p:spPr>
        <p:txBody>
          <a:bodyPr anchorCtr="0" anchor="t" bIns="45700" lIns="91425" spcFirstLastPara="1" rIns="91425" wrap="square" tIns="45700">
            <a:normAutofit/>
          </a:bodyPr>
          <a:lstStyle/>
          <a:p>
            <a:pPr indent="-182880" lvl="0" marL="182880" rtl="0" algn="l">
              <a:lnSpc>
                <a:spcPct val="120000"/>
              </a:lnSpc>
              <a:spcBef>
                <a:spcPts val="0"/>
              </a:spcBef>
              <a:spcAft>
                <a:spcPts val="0"/>
              </a:spcAft>
              <a:buSzPts val="1700"/>
              <a:buChar char="▪"/>
            </a:pPr>
            <a:r>
              <a:rPr lang="en-US"/>
              <a:t> </a:t>
            </a:r>
            <a:endParaRPr/>
          </a:p>
        </p:txBody>
      </p:sp>
      <p:sp>
        <p:nvSpPr>
          <p:cNvPr id="542" name="Google Shape;542;p38"/>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43" name="Google Shape;543;p38"/>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544" name="Google Shape;544;p38"/>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2.2 ĐÁNH GIÁ CÁC THÔNG SỐ RIÊNG LẺ (tiếp) </a:t>
            </a:r>
            <a:endParaRPr b="1" sz="3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39"/>
          <p:cNvSpPr txBox="1"/>
          <p:nvPr>
            <p:ph idx="1" type="body"/>
          </p:nvPr>
        </p:nvSpPr>
        <p:spPr>
          <a:xfrm>
            <a:off x="767450" y="1616525"/>
            <a:ext cx="11136000" cy="51090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3060"/>
              <a:buNone/>
            </a:pPr>
            <a:r>
              <a:rPr b="1" lang="en-US" sz="2500">
                <a:solidFill>
                  <a:srgbClr val="C00000"/>
                </a:solidFill>
              </a:rPr>
              <a:t>Ưu – nhược điểm</a:t>
            </a:r>
            <a:endParaRPr sz="2500"/>
          </a:p>
          <a:p>
            <a:pPr indent="0" lvl="0" marL="0" rtl="0" algn="l">
              <a:lnSpc>
                <a:spcPct val="120000"/>
              </a:lnSpc>
              <a:spcBef>
                <a:spcPts val="600"/>
              </a:spcBef>
              <a:spcAft>
                <a:spcPts val="0"/>
              </a:spcAft>
              <a:buSzPts val="2720"/>
              <a:buNone/>
            </a:pPr>
            <a:r>
              <a:rPr lang="en-US" sz="2500"/>
              <a:t>✅ </a:t>
            </a:r>
            <a:r>
              <a:rPr b="1" lang="en-US" sz="2500"/>
              <a:t>Ưu điểm</a:t>
            </a:r>
            <a:r>
              <a:rPr lang="en-US" sz="2500"/>
              <a:t>: đơn giản, dễ áp dụng, phù hợp kiểm tra nhanh.</a:t>
            </a:r>
            <a:endParaRPr sz="2500"/>
          </a:p>
          <a:p>
            <a:pPr indent="-685800" lvl="0" marL="685800" rtl="0" algn="l">
              <a:lnSpc>
                <a:spcPct val="120000"/>
              </a:lnSpc>
              <a:spcBef>
                <a:spcPts val="600"/>
              </a:spcBef>
              <a:spcAft>
                <a:spcPts val="0"/>
              </a:spcAft>
              <a:buSzPts val="2720"/>
              <a:buNone/>
            </a:pPr>
            <a:r>
              <a:rPr lang="en-US" sz="2500"/>
              <a:t>❌ </a:t>
            </a:r>
            <a:r>
              <a:rPr b="1" lang="en-US" sz="2500"/>
              <a:t>Nhược điểm</a:t>
            </a:r>
            <a:r>
              <a:rPr lang="en-US" sz="2500"/>
              <a:t>: không phản ánh được </a:t>
            </a:r>
            <a:r>
              <a:rPr b="1" lang="en-US" sz="2500"/>
              <a:t>tổng thể chất lượng nước</a:t>
            </a:r>
            <a:r>
              <a:rPr lang="en-US" sz="2500"/>
              <a:t>; có thể quá khắt khe (chỉ một thông số vượt chuẩn → coi như không đạt).</a:t>
            </a:r>
            <a:endParaRPr sz="2500"/>
          </a:p>
          <a:p>
            <a:pPr indent="0" lvl="0" marL="0" rtl="0" algn="l">
              <a:lnSpc>
                <a:spcPct val="120000"/>
              </a:lnSpc>
              <a:spcBef>
                <a:spcPts val="600"/>
              </a:spcBef>
              <a:spcAft>
                <a:spcPts val="0"/>
              </a:spcAft>
              <a:buSzPts val="2635"/>
              <a:buNone/>
            </a:pPr>
            <a:r>
              <a:t/>
            </a:r>
            <a:endParaRPr b="1" sz="2500">
              <a:solidFill>
                <a:srgbClr val="C00000"/>
              </a:solidFill>
            </a:endParaRPr>
          </a:p>
          <a:p>
            <a:pPr indent="0" lvl="0" marL="0" rtl="0" algn="l">
              <a:lnSpc>
                <a:spcPct val="130000"/>
              </a:lnSpc>
              <a:spcBef>
                <a:spcPts val="600"/>
              </a:spcBef>
              <a:spcAft>
                <a:spcPts val="0"/>
              </a:spcAft>
              <a:buSzPts val="1700"/>
              <a:buNone/>
            </a:pPr>
            <a:r>
              <a:t/>
            </a:r>
            <a:endParaRPr sz="2500">
              <a:latin typeface="Arial"/>
              <a:ea typeface="Arial"/>
              <a:cs typeface="Arial"/>
              <a:sym typeface="Arial"/>
            </a:endParaRPr>
          </a:p>
        </p:txBody>
      </p:sp>
      <p:sp>
        <p:nvSpPr>
          <p:cNvPr id="551" name="Google Shape;551;p39"/>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52" name="Google Shape;552;p39"/>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553" name="Google Shape;553;p39"/>
          <p:cNvSpPr txBox="1"/>
          <p:nvPr>
            <p:ph type="title"/>
          </p:nvPr>
        </p:nvSpPr>
        <p:spPr>
          <a:xfrm>
            <a:off x="598425" y="197689"/>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2.2 ĐÁNH GIÁ CÁC THÔNG SỐ RIÊNG LẺ (tiếp) </a:t>
            </a:r>
            <a:endParaRPr b="1" sz="30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40"/>
          <p:cNvSpPr txBox="1"/>
          <p:nvPr>
            <p:ph idx="1" type="body"/>
          </p:nvPr>
        </p:nvSpPr>
        <p:spPr>
          <a:xfrm>
            <a:off x="702125" y="1064300"/>
            <a:ext cx="10744200" cy="56613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20000"/>
              </a:lnSpc>
              <a:spcBef>
                <a:spcPts val="0"/>
              </a:spcBef>
              <a:spcAft>
                <a:spcPts val="0"/>
              </a:spcAft>
              <a:buSzPct val="85000"/>
              <a:buNone/>
            </a:pPr>
            <a:r>
              <a:rPr b="1" lang="en-US" sz="2800" cap="small"/>
              <a:t>CHỈ SỐ CHẤT LƯỢNG NƯỚC</a:t>
            </a:r>
            <a:r>
              <a:rPr b="1" lang="en-US" sz="2800" cap="small">
                <a:latin typeface="Arial"/>
                <a:ea typeface="Arial"/>
                <a:cs typeface="Arial"/>
                <a:sym typeface="Arial"/>
              </a:rPr>
              <a:t> WQI </a:t>
            </a:r>
            <a:r>
              <a:rPr b="1" lang="en-US" sz="2400" cap="small">
                <a:latin typeface="Arial"/>
                <a:ea typeface="Arial"/>
                <a:cs typeface="Arial"/>
                <a:sym typeface="Arial"/>
              </a:rPr>
              <a:t>(Water Quality Index)</a:t>
            </a:r>
            <a:endParaRPr b="1" sz="2800" cap="small">
              <a:latin typeface="Arial"/>
              <a:ea typeface="Arial"/>
              <a:cs typeface="Arial"/>
              <a:sym typeface="Arial"/>
            </a:endParaRPr>
          </a:p>
          <a:p>
            <a:pPr indent="0" lvl="0" marL="0" rtl="0" algn="l">
              <a:lnSpc>
                <a:spcPct val="120000"/>
              </a:lnSpc>
              <a:spcBef>
                <a:spcPts val="600"/>
              </a:spcBef>
              <a:spcAft>
                <a:spcPts val="0"/>
              </a:spcAft>
              <a:buSzPct val="85000"/>
              <a:buNone/>
            </a:pPr>
            <a:r>
              <a:rPr lang="en-US" sz="2400">
                <a:solidFill>
                  <a:srgbClr val="C00000"/>
                </a:solidFill>
              </a:rPr>
              <a:t>Khái niệm WQI: </a:t>
            </a:r>
            <a:endParaRPr/>
          </a:p>
          <a:p>
            <a:pPr indent="-182880" lvl="1" marL="457200" rtl="0" algn="l">
              <a:lnSpc>
                <a:spcPct val="120000"/>
              </a:lnSpc>
              <a:spcBef>
                <a:spcPts val="600"/>
              </a:spcBef>
              <a:spcAft>
                <a:spcPts val="0"/>
              </a:spcAft>
              <a:buSzPct val="85000"/>
              <a:buChar char="▪"/>
            </a:pPr>
            <a:r>
              <a:rPr lang="en-US" sz="2200"/>
              <a:t>Chỉ số CLN (WQI) là một chỉ số tổ hợp được tính toán từ một số thông số CLN xác định thông qua công thức toán học.</a:t>
            </a:r>
            <a:endParaRPr/>
          </a:p>
          <a:p>
            <a:pPr indent="-182880" lvl="1" marL="457200" rtl="0" algn="l">
              <a:lnSpc>
                <a:spcPct val="120000"/>
              </a:lnSpc>
              <a:spcBef>
                <a:spcPts val="600"/>
              </a:spcBef>
              <a:spcAft>
                <a:spcPts val="0"/>
              </a:spcAft>
              <a:buSzPct val="85000"/>
              <a:buChar char="▪"/>
            </a:pPr>
            <a:r>
              <a:rPr lang="en-US" sz="2200"/>
              <a:t>WQI được dùng để mô tả định lượng về CLN và được biểu diễn qua một thang điểm</a:t>
            </a:r>
            <a:endParaRPr sz="2200"/>
          </a:p>
          <a:p>
            <a:pPr indent="0" lvl="0" marL="0" rtl="0" algn="l">
              <a:lnSpc>
                <a:spcPct val="120000"/>
              </a:lnSpc>
              <a:spcBef>
                <a:spcPts val="600"/>
              </a:spcBef>
              <a:spcAft>
                <a:spcPts val="0"/>
              </a:spcAft>
              <a:buSzPct val="85000"/>
              <a:buNone/>
            </a:pPr>
            <a:r>
              <a:rPr lang="en-US" sz="2400">
                <a:solidFill>
                  <a:srgbClr val="C00000"/>
                </a:solidFill>
              </a:rPr>
              <a:t>Đánh giá theo  WQI</a:t>
            </a:r>
            <a:endParaRPr/>
          </a:p>
          <a:p>
            <a:pPr indent="-182879" lvl="1" marL="457200" rtl="0" algn="l">
              <a:lnSpc>
                <a:spcPct val="120000"/>
              </a:lnSpc>
              <a:spcBef>
                <a:spcPts val="600"/>
              </a:spcBef>
              <a:spcAft>
                <a:spcPts val="0"/>
              </a:spcAft>
              <a:buSzPct val="85000"/>
              <a:buChar char="▪"/>
            </a:pPr>
            <a:r>
              <a:rPr lang="en-US" sz="2000"/>
              <a:t>Thu gọn kích thước, đơn giản hóa thông tin</a:t>
            </a:r>
            <a:endParaRPr/>
          </a:p>
          <a:p>
            <a:pPr indent="-182879" lvl="1" marL="457200" rtl="0" algn="l">
              <a:lnSpc>
                <a:spcPct val="120000"/>
              </a:lnSpc>
              <a:spcBef>
                <a:spcPts val="600"/>
              </a:spcBef>
              <a:spcAft>
                <a:spcPts val="0"/>
              </a:spcAft>
              <a:buSzPct val="85000"/>
              <a:buChar char="▪"/>
            </a:pPr>
            <a:r>
              <a:rPr lang="en-US" sz="2000"/>
              <a:t>Tổ hợp của nhiều thông số cho phép đánh giá tác động tổng hợp các thành phần lý – hóa – sinh của nguồn nước 🡪 thuận tiện cho công tác quản lý, theo dõi diễn biến CLN theo thời gian và không gian</a:t>
            </a:r>
            <a:endParaRPr sz="2000"/>
          </a:p>
          <a:p>
            <a:pPr indent="-182879" lvl="1" marL="457200" rtl="0" algn="l">
              <a:lnSpc>
                <a:spcPct val="120000"/>
              </a:lnSpc>
              <a:spcBef>
                <a:spcPts val="600"/>
              </a:spcBef>
              <a:spcAft>
                <a:spcPts val="0"/>
              </a:spcAft>
              <a:buSzPct val="85000"/>
              <a:buChar char="▪"/>
            </a:pPr>
            <a:r>
              <a:rPr lang="en-US" sz="2000"/>
              <a:t>Hạn chế</a:t>
            </a:r>
            <a:endParaRPr sz="2000"/>
          </a:p>
          <a:p>
            <a:pPr indent="-238125" lvl="2" marL="1143000" rtl="0" algn="l">
              <a:lnSpc>
                <a:spcPct val="120000"/>
              </a:lnSpc>
              <a:spcBef>
                <a:spcPts val="600"/>
              </a:spcBef>
              <a:spcAft>
                <a:spcPts val="0"/>
              </a:spcAft>
              <a:buSzPct val="85000"/>
              <a:buFont typeface="Courier New"/>
              <a:buChar char="o"/>
            </a:pPr>
            <a:r>
              <a:rPr lang="en-US" sz="2000"/>
              <a:t>Tính che khuất</a:t>
            </a:r>
            <a:endParaRPr sz="2000"/>
          </a:p>
          <a:p>
            <a:pPr indent="-238125" lvl="2" marL="1143000" rtl="0" algn="l">
              <a:lnSpc>
                <a:spcPct val="120000"/>
              </a:lnSpc>
              <a:spcBef>
                <a:spcPts val="600"/>
              </a:spcBef>
              <a:spcAft>
                <a:spcPts val="0"/>
              </a:spcAft>
              <a:buSzPct val="85000"/>
              <a:buFont typeface="Courier New"/>
              <a:buChar char="o"/>
            </a:pPr>
            <a:r>
              <a:rPr lang="en-US" sz="2000"/>
              <a:t>Tính mơ hồ</a:t>
            </a:r>
            <a:endParaRPr sz="2000"/>
          </a:p>
          <a:p>
            <a:pPr indent="-238125" lvl="2" marL="1143000" rtl="0" algn="l">
              <a:lnSpc>
                <a:spcPct val="120000"/>
              </a:lnSpc>
              <a:spcBef>
                <a:spcPts val="600"/>
              </a:spcBef>
              <a:spcAft>
                <a:spcPts val="0"/>
              </a:spcAft>
              <a:buSzPct val="85000"/>
              <a:buFont typeface="Courier New"/>
              <a:buChar char="o"/>
            </a:pPr>
            <a:r>
              <a:rPr lang="en-US" sz="2000"/>
              <a:t>Tính không mềm dẻo</a:t>
            </a:r>
            <a:endParaRPr sz="2000">
              <a:latin typeface="Arial"/>
              <a:ea typeface="Arial"/>
              <a:cs typeface="Arial"/>
              <a:sym typeface="Arial"/>
            </a:endParaRPr>
          </a:p>
        </p:txBody>
      </p:sp>
      <p:sp>
        <p:nvSpPr>
          <p:cNvPr id="560" name="Google Shape;560;p40"/>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61" name="Google Shape;561;p40"/>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562" name="Google Shape;562;p40"/>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2.3 ĐÁNH GIÁ </a:t>
            </a:r>
            <a:r>
              <a:rPr b="1" lang="en-US" sz="3000"/>
              <a:t>THEO CHỈ SỐ CHẤT LƯỢNG NƯỚC (WQI)</a:t>
            </a:r>
            <a:endParaRPr b="1" sz="30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41"/>
          <p:cNvSpPr txBox="1"/>
          <p:nvPr>
            <p:ph idx="1" type="body"/>
          </p:nvPr>
        </p:nvSpPr>
        <p:spPr>
          <a:xfrm>
            <a:off x="734775" y="1064300"/>
            <a:ext cx="10576500" cy="56613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20000"/>
              </a:lnSpc>
              <a:spcBef>
                <a:spcPts val="0"/>
              </a:spcBef>
              <a:spcAft>
                <a:spcPts val="0"/>
              </a:spcAft>
              <a:buSzPts val="2040"/>
              <a:buNone/>
            </a:pPr>
            <a:r>
              <a:rPr lang="en-US" sz="2400">
                <a:solidFill>
                  <a:srgbClr val="C00000"/>
                </a:solidFill>
              </a:rPr>
              <a:t>Nguyên tắc xây dựng WQI</a:t>
            </a:r>
            <a:endParaRPr/>
          </a:p>
          <a:p>
            <a:pPr indent="-352615" lvl="0" marL="855663" rtl="0" algn="l">
              <a:lnSpc>
                <a:spcPct val="120000"/>
              </a:lnSpc>
              <a:spcBef>
                <a:spcPts val="600"/>
              </a:spcBef>
              <a:spcAft>
                <a:spcPts val="0"/>
              </a:spcAft>
              <a:buClr>
                <a:schemeClr val="dk1"/>
              </a:buClr>
              <a:buSzPts val="2040"/>
              <a:buChar char="▪"/>
            </a:pPr>
            <a:r>
              <a:rPr lang="en-US" sz="2400"/>
              <a:t>Đảm bảo tính phù hợp</a:t>
            </a:r>
            <a:endParaRPr/>
          </a:p>
          <a:p>
            <a:pPr indent="-352615" lvl="0" marL="855663" rtl="0" algn="l">
              <a:lnSpc>
                <a:spcPct val="120000"/>
              </a:lnSpc>
              <a:spcBef>
                <a:spcPts val="600"/>
              </a:spcBef>
              <a:spcAft>
                <a:spcPts val="0"/>
              </a:spcAft>
              <a:buClr>
                <a:schemeClr val="dk1"/>
              </a:buClr>
              <a:buSzPts val="2040"/>
              <a:buChar char="▪"/>
            </a:pPr>
            <a:r>
              <a:rPr lang="en-US" sz="2400"/>
              <a:t>Đảm bảo tính chính xác</a:t>
            </a:r>
            <a:endParaRPr/>
          </a:p>
          <a:p>
            <a:pPr indent="-352615" lvl="0" marL="855663" rtl="0" algn="l">
              <a:lnSpc>
                <a:spcPct val="120000"/>
              </a:lnSpc>
              <a:spcBef>
                <a:spcPts val="600"/>
              </a:spcBef>
              <a:spcAft>
                <a:spcPts val="0"/>
              </a:spcAft>
              <a:buClr>
                <a:schemeClr val="dk1"/>
              </a:buClr>
              <a:buSzPts val="2040"/>
              <a:buChar char="▪"/>
            </a:pPr>
            <a:r>
              <a:rPr lang="en-US" sz="2400"/>
              <a:t>Đảm bảo tính nhất quán</a:t>
            </a:r>
            <a:endParaRPr/>
          </a:p>
          <a:p>
            <a:pPr indent="-352615" lvl="0" marL="855663" rtl="0" algn="l">
              <a:lnSpc>
                <a:spcPct val="120000"/>
              </a:lnSpc>
              <a:spcBef>
                <a:spcPts val="600"/>
              </a:spcBef>
              <a:spcAft>
                <a:spcPts val="0"/>
              </a:spcAft>
              <a:buClr>
                <a:schemeClr val="dk1"/>
              </a:buClr>
              <a:buSzPts val="2040"/>
              <a:buChar char="▪"/>
            </a:pPr>
            <a:r>
              <a:rPr lang="en-US" sz="2400"/>
              <a:t>Đảm bảo tính liên tục</a:t>
            </a:r>
            <a:endParaRPr/>
          </a:p>
          <a:p>
            <a:pPr indent="-352615" lvl="0" marL="855663" rtl="0" algn="l">
              <a:lnSpc>
                <a:spcPct val="120000"/>
              </a:lnSpc>
              <a:spcBef>
                <a:spcPts val="600"/>
              </a:spcBef>
              <a:spcAft>
                <a:spcPts val="0"/>
              </a:spcAft>
              <a:buClr>
                <a:schemeClr val="dk1"/>
              </a:buClr>
              <a:buSzPts val="2040"/>
              <a:buChar char="▪"/>
            </a:pPr>
            <a:r>
              <a:rPr lang="en-US" sz="2400"/>
              <a:t>Đảm bảo tính sẵn có</a:t>
            </a:r>
            <a:endParaRPr/>
          </a:p>
          <a:p>
            <a:pPr indent="-352615" lvl="0" marL="855663" rtl="0" algn="l">
              <a:lnSpc>
                <a:spcPct val="120000"/>
              </a:lnSpc>
              <a:spcBef>
                <a:spcPts val="600"/>
              </a:spcBef>
              <a:spcAft>
                <a:spcPts val="0"/>
              </a:spcAft>
              <a:buClr>
                <a:schemeClr val="dk1"/>
              </a:buClr>
              <a:buSzPts val="2040"/>
              <a:buChar char="▪"/>
            </a:pPr>
            <a:r>
              <a:rPr lang="en-US" sz="2400"/>
              <a:t>Đảm bảo tính so sánh</a:t>
            </a:r>
            <a:endParaRPr/>
          </a:p>
          <a:p>
            <a:pPr indent="0" lvl="0" marL="0" rtl="0" algn="l">
              <a:lnSpc>
                <a:spcPct val="120000"/>
              </a:lnSpc>
              <a:spcBef>
                <a:spcPts val="600"/>
              </a:spcBef>
              <a:spcAft>
                <a:spcPts val="0"/>
              </a:spcAft>
              <a:buSzPts val="2040"/>
              <a:buNone/>
            </a:pPr>
            <a:r>
              <a:rPr lang="en-US" sz="2400">
                <a:solidFill>
                  <a:srgbClr val="C00000"/>
                </a:solidFill>
              </a:rPr>
              <a:t>Vai trò của WQI trong quản lý CLN</a:t>
            </a:r>
            <a:endParaRPr/>
          </a:p>
          <a:p>
            <a:pPr indent="-191785" lvl="2" marL="731520" rtl="0" algn="l">
              <a:lnSpc>
                <a:spcPct val="120000"/>
              </a:lnSpc>
              <a:spcBef>
                <a:spcPts val="600"/>
              </a:spcBef>
              <a:spcAft>
                <a:spcPts val="0"/>
              </a:spcAft>
              <a:buClr>
                <a:schemeClr val="dk1"/>
              </a:buClr>
              <a:buSzPts val="1870"/>
              <a:buChar char="▪"/>
            </a:pPr>
            <a:r>
              <a:rPr lang="en-US" sz="2200">
                <a:latin typeface="Arial"/>
                <a:ea typeface="Arial"/>
                <a:cs typeface="Arial"/>
                <a:sym typeface="Arial"/>
              </a:rPr>
              <a:t>Phục vụ quá trình ra quyết định: WQI có thể được sử dụng làm cơ sở cho việc ra các quyết định phân bổ tài chính và xác định các vấn đề ưu tiên.</a:t>
            </a:r>
            <a:endParaRPr/>
          </a:p>
          <a:p>
            <a:pPr indent="-191785" lvl="2" marL="731520" rtl="0" algn="l">
              <a:lnSpc>
                <a:spcPct val="120000"/>
              </a:lnSpc>
              <a:spcBef>
                <a:spcPts val="600"/>
              </a:spcBef>
              <a:spcAft>
                <a:spcPts val="0"/>
              </a:spcAft>
              <a:buClr>
                <a:schemeClr val="dk1"/>
              </a:buClr>
              <a:buSzPts val="1870"/>
              <a:buChar char="▪"/>
            </a:pPr>
            <a:r>
              <a:rPr lang="en-US" sz="2200">
                <a:latin typeface="Arial"/>
                <a:ea typeface="Arial"/>
                <a:cs typeface="Arial"/>
                <a:sym typeface="Arial"/>
              </a:rPr>
              <a:t>Phân vùng chất lượng nước</a:t>
            </a:r>
            <a:endParaRPr/>
          </a:p>
          <a:p>
            <a:pPr indent="-191785" lvl="2" marL="731520" rtl="0" algn="l">
              <a:lnSpc>
                <a:spcPct val="120000"/>
              </a:lnSpc>
              <a:spcBef>
                <a:spcPts val="600"/>
              </a:spcBef>
              <a:spcAft>
                <a:spcPts val="0"/>
              </a:spcAft>
              <a:buClr>
                <a:schemeClr val="dk1"/>
              </a:buClr>
              <a:buSzPts val="1870"/>
              <a:buChar char="▪"/>
            </a:pPr>
            <a:r>
              <a:rPr lang="en-US" sz="2200">
                <a:latin typeface="Arial"/>
                <a:ea typeface="Arial"/>
                <a:cs typeface="Arial"/>
                <a:sym typeface="Arial"/>
              </a:rPr>
              <a:t>Phân tích diễn biến chất lượng nước theo không gian và thời gian.</a:t>
            </a:r>
            <a:endParaRPr/>
          </a:p>
          <a:p>
            <a:pPr indent="-191785" lvl="2" marL="731520" rtl="0" algn="l">
              <a:lnSpc>
                <a:spcPct val="120000"/>
              </a:lnSpc>
              <a:spcBef>
                <a:spcPts val="600"/>
              </a:spcBef>
              <a:spcAft>
                <a:spcPts val="0"/>
              </a:spcAft>
              <a:buClr>
                <a:schemeClr val="dk1"/>
              </a:buClr>
              <a:buSzPts val="1870"/>
              <a:buChar char="▪"/>
            </a:pPr>
            <a:r>
              <a:rPr lang="en-US" sz="2200">
                <a:latin typeface="Arial"/>
                <a:ea typeface="Arial"/>
                <a:cs typeface="Arial"/>
                <a:sym typeface="Arial"/>
              </a:rPr>
              <a:t>Công bố thông tin cho cộng đồng</a:t>
            </a:r>
            <a:endParaRPr sz="2000">
              <a:latin typeface="Arial"/>
              <a:ea typeface="Arial"/>
              <a:cs typeface="Arial"/>
              <a:sym typeface="Arial"/>
            </a:endParaRPr>
          </a:p>
        </p:txBody>
      </p:sp>
      <p:sp>
        <p:nvSpPr>
          <p:cNvPr id="569" name="Google Shape;569;p41"/>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70" name="Google Shape;570;p41"/>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571" name="Google Shape;571;p41"/>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2.3 ĐÁNH GIÁ THEO CHỈ SỐ CHẤT LƯỢNG NƯỚC (WQI)</a:t>
            </a:r>
            <a:endParaRPr b="1" sz="30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42"/>
          <p:cNvSpPr txBox="1"/>
          <p:nvPr>
            <p:ph idx="1" type="body"/>
          </p:nvPr>
        </p:nvSpPr>
        <p:spPr>
          <a:xfrm>
            <a:off x="637325" y="945425"/>
            <a:ext cx="11481000" cy="56613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380"/>
              <a:buNone/>
            </a:pPr>
            <a:r>
              <a:rPr lang="en-US" sz="2800">
                <a:solidFill>
                  <a:srgbClr val="C00000"/>
                </a:solidFill>
              </a:rPr>
              <a:t>Các bước thiết lập WQI</a:t>
            </a:r>
            <a:endParaRPr/>
          </a:p>
        </p:txBody>
      </p:sp>
      <p:grpSp>
        <p:nvGrpSpPr>
          <p:cNvPr id="578" name="Google Shape;578;p42"/>
          <p:cNvGrpSpPr/>
          <p:nvPr/>
        </p:nvGrpSpPr>
        <p:grpSpPr>
          <a:xfrm>
            <a:off x="451866" y="1539855"/>
            <a:ext cx="11288268" cy="5178691"/>
            <a:chOff x="0" y="7086"/>
            <a:chExt cx="11288268" cy="5178691"/>
          </a:xfrm>
        </p:grpSpPr>
        <p:sp>
          <p:nvSpPr>
            <p:cNvPr id="579" name="Google Shape;579;p42"/>
            <p:cNvSpPr/>
            <p:nvPr/>
          </p:nvSpPr>
          <p:spPr>
            <a:xfrm>
              <a:off x="0" y="7086"/>
              <a:ext cx="11288268" cy="514800"/>
            </a:xfrm>
            <a:prstGeom prst="roundRect">
              <a:avLst>
                <a:gd fmla="val 16667" name="adj"/>
              </a:avLst>
            </a:prstGeom>
            <a:solidFill>
              <a:schemeClr val="accent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2"/>
            <p:cNvSpPr txBox="1"/>
            <p:nvPr/>
          </p:nvSpPr>
          <p:spPr>
            <a:xfrm>
              <a:off x="25130" y="32216"/>
              <a:ext cx="11238008" cy="464540"/>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B1 Lựa chon thông số: phụ thuộc vào mục đích sử dụng WQI</a:t>
              </a:r>
              <a:endParaRPr/>
            </a:p>
          </p:txBody>
        </p:sp>
        <p:sp>
          <p:nvSpPr>
            <p:cNvPr id="581" name="Google Shape;581;p42"/>
            <p:cNvSpPr/>
            <p:nvPr/>
          </p:nvSpPr>
          <p:spPr>
            <a:xfrm>
              <a:off x="0" y="521886"/>
              <a:ext cx="11288268" cy="19582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2"/>
            <p:cNvSpPr txBox="1"/>
            <p:nvPr/>
          </p:nvSpPr>
          <p:spPr>
            <a:xfrm>
              <a:off x="0" y="521886"/>
              <a:ext cx="11288268" cy="1958220"/>
            </a:xfrm>
            <a:prstGeom prst="rect">
              <a:avLst/>
            </a:prstGeom>
            <a:noFill/>
            <a:ln>
              <a:noFill/>
            </a:ln>
          </p:spPr>
          <p:txBody>
            <a:bodyPr anchorCtr="0" anchor="t" bIns="27925" lIns="358400" spcFirstLastPara="1" rIns="156450" wrap="square" tIns="27925">
              <a:noAutofit/>
            </a:bodyPr>
            <a:lstStyle/>
            <a:p>
              <a:pPr indent="-171450" lvl="1" marL="171450" marR="0" rtl="0" algn="l">
                <a:lnSpc>
                  <a:spcPct val="90000"/>
                </a:lnSpc>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Phương pháp Delphi hoặc phân tích nhân tố quan trọng</a:t>
              </a:r>
              <a:endParaRPr b="0" i="0" sz="1700" u="none" cap="none" strike="noStrike">
                <a:solidFill>
                  <a:schemeClr val="dk1"/>
                </a:solidFill>
                <a:latin typeface="Arial"/>
                <a:ea typeface="Arial"/>
                <a:cs typeface="Arial"/>
                <a:sym typeface="Arial"/>
              </a:endParaRPr>
            </a:p>
            <a:p>
              <a:pPr indent="-171450" lvl="1" marL="171450" marR="0" rtl="0" algn="l">
                <a:lnSpc>
                  <a:spcPct val="90000"/>
                </a:lnSpc>
                <a:spcBef>
                  <a:spcPts val="34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Số lượng thông số bao gồm 5 nhóm</a:t>
              </a:r>
              <a:endParaRPr b="0" i="0" sz="1700" u="none" cap="none" strike="noStrike">
                <a:solidFill>
                  <a:schemeClr val="dk1"/>
                </a:solidFill>
                <a:latin typeface="Arial"/>
                <a:ea typeface="Arial"/>
                <a:cs typeface="Arial"/>
                <a:sym typeface="Arial"/>
              </a:endParaRPr>
            </a:p>
            <a:p>
              <a:pPr indent="-171450" lvl="2" marL="342900" marR="0" rtl="0" algn="l">
                <a:lnSpc>
                  <a:spcPct val="90000"/>
                </a:lnSpc>
                <a:spcBef>
                  <a:spcPts val="34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Hàm lượng oxy</a:t>
              </a:r>
              <a:endParaRPr/>
            </a:p>
            <a:p>
              <a:pPr indent="-171450" lvl="2" marL="342900" marR="0" rtl="0" algn="l">
                <a:lnSpc>
                  <a:spcPct val="90000"/>
                </a:lnSpc>
                <a:spcBef>
                  <a:spcPts val="34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Chất dinh dưỡng</a:t>
              </a:r>
              <a:endParaRPr b="0" i="0" sz="1700" u="none" cap="none" strike="noStrike">
                <a:solidFill>
                  <a:schemeClr val="dk1"/>
                </a:solidFill>
                <a:latin typeface="Arial"/>
                <a:ea typeface="Arial"/>
                <a:cs typeface="Arial"/>
                <a:sym typeface="Arial"/>
              </a:endParaRPr>
            </a:p>
            <a:p>
              <a:pPr indent="-171450" lvl="2" marL="342900" marR="0" rtl="0" algn="l">
                <a:lnSpc>
                  <a:spcPct val="90000"/>
                </a:lnSpc>
                <a:spcBef>
                  <a:spcPts val="34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Khía cạnh sức khỏe: VSV, HCBVTV, KL nặng</a:t>
              </a:r>
              <a:endParaRPr b="0" i="0" sz="1700" u="none" cap="none" strike="noStrike">
                <a:solidFill>
                  <a:schemeClr val="dk1"/>
                </a:solidFill>
                <a:latin typeface="Arial"/>
                <a:ea typeface="Arial"/>
                <a:cs typeface="Arial"/>
                <a:sym typeface="Arial"/>
              </a:endParaRPr>
            </a:p>
            <a:p>
              <a:pPr indent="-171450" lvl="2" marL="342900" marR="0" rtl="0" algn="l">
                <a:lnSpc>
                  <a:spcPct val="90000"/>
                </a:lnSpc>
                <a:spcBef>
                  <a:spcPts val="34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Đặc tính vật lý</a:t>
              </a:r>
              <a:endParaRPr b="0" i="0" sz="1700" u="none" cap="none" strike="noStrike">
                <a:solidFill>
                  <a:schemeClr val="dk1"/>
                </a:solidFill>
                <a:latin typeface="Arial"/>
                <a:ea typeface="Arial"/>
                <a:cs typeface="Arial"/>
                <a:sym typeface="Arial"/>
              </a:endParaRPr>
            </a:p>
            <a:p>
              <a:pPr indent="-171450" lvl="2" marL="342900" marR="0" rtl="0" algn="l">
                <a:lnSpc>
                  <a:spcPct val="90000"/>
                </a:lnSpc>
                <a:spcBef>
                  <a:spcPts val="34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Chất rắn lơ lửng</a:t>
              </a:r>
              <a:endParaRPr b="0" i="0" sz="1700" u="none" cap="none" strike="noStrike">
                <a:solidFill>
                  <a:schemeClr val="dk1"/>
                </a:solidFill>
                <a:latin typeface="Arial"/>
                <a:ea typeface="Arial"/>
                <a:cs typeface="Arial"/>
                <a:sym typeface="Arial"/>
              </a:endParaRPr>
            </a:p>
          </p:txBody>
        </p:sp>
        <p:sp>
          <p:nvSpPr>
            <p:cNvPr id="583" name="Google Shape;583;p42"/>
            <p:cNvSpPr/>
            <p:nvPr/>
          </p:nvSpPr>
          <p:spPr>
            <a:xfrm>
              <a:off x="0" y="2480106"/>
              <a:ext cx="11288268" cy="514800"/>
            </a:xfrm>
            <a:prstGeom prst="roundRect">
              <a:avLst>
                <a:gd fmla="val 16667" name="adj"/>
              </a:avLst>
            </a:prstGeom>
            <a:solidFill>
              <a:srgbClr val="609466"/>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2"/>
            <p:cNvSpPr txBox="1"/>
            <p:nvPr/>
          </p:nvSpPr>
          <p:spPr>
            <a:xfrm>
              <a:off x="25130" y="2505236"/>
              <a:ext cx="11238008" cy="464540"/>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B2  Chuyển đổi các thông số về cùng thang đo</a:t>
              </a:r>
              <a:endParaRPr sz="2200">
                <a:solidFill>
                  <a:schemeClr val="lt1"/>
                </a:solidFill>
                <a:latin typeface="Arial"/>
                <a:ea typeface="Arial"/>
                <a:cs typeface="Arial"/>
                <a:sym typeface="Arial"/>
              </a:endParaRPr>
            </a:p>
          </p:txBody>
        </p:sp>
        <p:sp>
          <p:nvSpPr>
            <p:cNvPr id="585" name="Google Shape;585;p42"/>
            <p:cNvSpPr/>
            <p:nvPr/>
          </p:nvSpPr>
          <p:spPr>
            <a:xfrm>
              <a:off x="0" y="2994907"/>
              <a:ext cx="11288268" cy="3643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2"/>
            <p:cNvSpPr txBox="1"/>
            <p:nvPr/>
          </p:nvSpPr>
          <p:spPr>
            <a:xfrm>
              <a:off x="0" y="2994907"/>
              <a:ext cx="11288268" cy="364320"/>
            </a:xfrm>
            <a:prstGeom prst="rect">
              <a:avLst/>
            </a:prstGeom>
            <a:noFill/>
            <a:ln>
              <a:noFill/>
            </a:ln>
          </p:spPr>
          <p:txBody>
            <a:bodyPr anchorCtr="0" anchor="t" bIns="27925" lIns="358400" spcFirstLastPara="1" rIns="156450" wrap="square" tIns="27925">
              <a:noAutofit/>
            </a:bodyPr>
            <a:lstStyle/>
            <a:p>
              <a:pPr indent="-171450" lvl="1" marL="171450" marR="0" rtl="0" algn="l">
                <a:lnSpc>
                  <a:spcPct val="90000"/>
                </a:lnSpc>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Phương pháp đường cong tỉ lệ</a:t>
              </a:r>
              <a:endParaRPr b="0" i="0" sz="1700" u="none" cap="none" strike="noStrike">
                <a:solidFill>
                  <a:schemeClr val="dk1"/>
                </a:solidFill>
                <a:latin typeface="Arial"/>
                <a:ea typeface="Arial"/>
                <a:cs typeface="Arial"/>
                <a:sym typeface="Arial"/>
              </a:endParaRPr>
            </a:p>
          </p:txBody>
        </p:sp>
        <p:sp>
          <p:nvSpPr>
            <p:cNvPr id="587" name="Google Shape;587;p42"/>
            <p:cNvSpPr/>
            <p:nvPr/>
          </p:nvSpPr>
          <p:spPr>
            <a:xfrm>
              <a:off x="0" y="3359227"/>
              <a:ext cx="11288268" cy="514800"/>
            </a:xfrm>
            <a:prstGeom prst="roundRect">
              <a:avLst>
                <a:gd fmla="val 16667" name="adj"/>
              </a:avLst>
            </a:prstGeom>
            <a:solidFill>
              <a:srgbClr val="727193"/>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2"/>
            <p:cNvSpPr txBox="1"/>
            <p:nvPr/>
          </p:nvSpPr>
          <p:spPr>
            <a:xfrm>
              <a:off x="25130" y="3384357"/>
              <a:ext cx="11238008" cy="464540"/>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B3 Trọng số</a:t>
              </a:r>
              <a:endParaRPr sz="2200">
                <a:solidFill>
                  <a:schemeClr val="lt1"/>
                </a:solidFill>
                <a:latin typeface="Arial"/>
                <a:ea typeface="Arial"/>
                <a:cs typeface="Arial"/>
                <a:sym typeface="Arial"/>
              </a:endParaRPr>
            </a:p>
          </p:txBody>
        </p:sp>
        <p:sp>
          <p:nvSpPr>
            <p:cNvPr id="589" name="Google Shape;589;p42"/>
            <p:cNvSpPr/>
            <p:nvPr/>
          </p:nvSpPr>
          <p:spPr>
            <a:xfrm>
              <a:off x="0" y="3874027"/>
              <a:ext cx="11288268" cy="7969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2"/>
            <p:cNvSpPr txBox="1"/>
            <p:nvPr/>
          </p:nvSpPr>
          <p:spPr>
            <a:xfrm>
              <a:off x="0" y="3874027"/>
              <a:ext cx="11288268" cy="796950"/>
            </a:xfrm>
            <a:prstGeom prst="rect">
              <a:avLst/>
            </a:prstGeom>
            <a:noFill/>
            <a:ln>
              <a:noFill/>
            </a:ln>
          </p:spPr>
          <p:txBody>
            <a:bodyPr anchorCtr="0" anchor="t" bIns="27925" lIns="358400" spcFirstLastPara="1" rIns="156450" wrap="square" tIns="27925">
              <a:noAutofit/>
            </a:bodyPr>
            <a:lstStyle/>
            <a:p>
              <a:pPr indent="-171450" lvl="1" marL="171450" marR="0" rtl="0" algn="l">
                <a:lnSpc>
                  <a:spcPct val="90000"/>
                </a:lnSpc>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Quan điểm 1: đưa trọng số để phân biệt mức độ quan trọng của các thông số trong đánh giá chất lượng nguồn nước</a:t>
              </a:r>
              <a:endParaRPr b="0" i="0" sz="1700" u="none" cap="none" strike="noStrike">
                <a:solidFill>
                  <a:schemeClr val="dk1"/>
                </a:solidFill>
                <a:latin typeface="Arial"/>
                <a:ea typeface="Arial"/>
                <a:cs typeface="Arial"/>
                <a:sym typeface="Arial"/>
              </a:endParaRPr>
            </a:p>
            <a:p>
              <a:pPr indent="-171450" lvl="1" marL="171450" marR="0" rtl="0" algn="l">
                <a:lnSpc>
                  <a:spcPct val="90000"/>
                </a:lnSpc>
                <a:spcBef>
                  <a:spcPts val="34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Quan điểm 2: không cần trọng số do mỗi nguồn nước khác nhau trọng số khác nhau 🡪không so sánh được </a:t>
              </a:r>
              <a:endParaRPr/>
            </a:p>
          </p:txBody>
        </p:sp>
        <p:sp>
          <p:nvSpPr>
            <p:cNvPr id="591" name="Google Shape;591;p42"/>
            <p:cNvSpPr/>
            <p:nvPr/>
          </p:nvSpPr>
          <p:spPr>
            <a:xfrm>
              <a:off x="0" y="4670977"/>
              <a:ext cx="11288268" cy="514800"/>
            </a:xfrm>
            <a:prstGeom prst="roundRect">
              <a:avLst>
                <a:gd fmla="val 16667" name="adj"/>
              </a:avLst>
            </a:prstGeom>
            <a:solidFill>
              <a:srgbClr val="90838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2"/>
            <p:cNvSpPr txBox="1"/>
            <p:nvPr/>
          </p:nvSpPr>
          <p:spPr>
            <a:xfrm>
              <a:off x="25130" y="4696107"/>
              <a:ext cx="11238008" cy="464540"/>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B4 Tính toán chỉ số WQI cuối cùng</a:t>
              </a:r>
              <a:endParaRPr sz="2200">
                <a:solidFill>
                  <a:schemeClr val="lt1"/>
                </a:solidFill>
                <a:latin typeface="Arial"/>
                <a:ea typeface="Arial"/>
                <a:cs typeface="Arial"/>
                <a:sym typeface="Arial"/>
              </a:endParaRPr>
            </a:p>
          </p:txBody>
        </p:sp>
      </p:grpSp>
      <p:sp>
        <p:nvSpPr>
          <p:cNvPr id="593" name="Google Shape;593;p42"/>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94" name="Google Shape;594;p42"/>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595" name="Google Shape;595;p42"/>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2.2 ĐÁNH GIÁ THEO CHỈ SỐ CHẤT LƯỢNG NƯỚC (WQI)</a:t>
            </a:r>
            <a:endParaRPr b="1" sz="30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43"/>
          <p:cNvSpPr txBox="1"/>
          <p:nvPr>
            <p:ph idx="1" type="body"/>
          </p:nvPr>
        </p:nvSpPr>
        <p:spPr>
          <a:xfrm>
            <a:off x="637325" y="945425"/>
            <a:ext cx="11481000" cy="56613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380"/>
              <a:buNone/>
            </a:pPr>
            <a:r>
              <a:rPr lang="en-US" sz="2800">
                <a:solidFill>
                  <a:srgbClr val="C00000"/>
                </a:solidFill>
              </a:rPr>
              <a:t>Đánh giá theo WQI</a:t>
            </a:r>
            <a:endParaRPr/>
          </a:p>
        </p:txBody>
      </p:sp>
      <p:graphicFrame>
        <p:nvGraphicFramePr>
          <p:cNvPr id="602" name="Google Shape;602;p43"/>
          <p:cNvGraphicFramePr/>
          <p:nvPr/>
        </p:nvGraphicFramePr>
        <p:xfrm>
          <a:off x="1291159" y="1638736"/>
          <a:ext cx="3000000" cy="3000000"/>
        </p:xfrm>
        <a:graphic>
          <a:graphicData uri="http://schemas.openxmlformats.org/drawingml/2006/table">
            <a:tbl>
              <a:tblPr bandRow="1" firstRow="1">
                <a:noFill/>
                <a:tableStyleId>{426BB228-4FD7-4F06-B7B4-70E6B48DA059}</a:tableStyleId>
              </a:tblPr>
              <a:tblGrid>
                <a:gridCol w="2108975"/>
                <a:gridCol w="5191725"/>
                <a:gridCol w="2013975"/>
              </a:tblGrid>
              <a:tr h="427850">
                <a:tc>
                  <a:txBody>
                    <a:bodyPr/>
                    <a:lstStyle/>
                    <a:p>
                      <a:pPr indent="0" lvl="0" marL="0" marR="0" rtl="0" algn="ctr">
                        <a:spcBef>
                          <a:spcPts val="0"/>
                        </a:spcBef>
                        <a:spcAft>
                          <a:spcPts val="0"/>
                        </a:spcAft>
                        <a:buNone/>
                      </a:pPr>
                      <a:r>
                        <a:rPr lang="en-US" sz="2200" u="none" cap="none" strike="noStrike"/>
                        <a:t>Giá trị WQI</a:t>
                      </a:r>
                      <a:endParaRPr sz="2200" u="none" cap="none" strike="noStrike"/>
                    </a:p>
                  </a:txBody>
                  <a:tcPr marT="45725" marB="45725" marR="91450" marL="91450"/>
                </a:tc>
                <a:tc>
                  <a:txBody>
                    <a:bodyPr/>
                    <a:lstStyle/>
                    <a:p>
                      <a:pPr indent="0" lvl="0" marL="0" marR="0" rtl="0" algn="ctr">
                        <a:spcBef>
                          <a:spcPts val="0"/>
                        </a:spcBef>
                        <a:spcAft>
                          <a:spcPts val="0"/>
                        </a:spcAft>
                        <a:buNone/>
                      </a:pPr>
                      <a:r>
                        <a:rPr lang="en-US" sz="2200" u="none" cap="none" strike="noStrike"/>
                        <a:t>Mức đánh giá CLN</a:t>
                      </a:r>
                      <a:endParaRPr sz="2200" u="none" cap="none" strike="noStrike"/>
                    </a:p>
                  </a:txBody>
                  <a:tcPr marT="45725" marB="45725" marR="91450" marL="91450"/>
                </a:tc>
                <a:tc>
                  <a:txBody>
                    <a:bodyPr/>
                    <a:lstStyle/>
                    <a:p>
                      <a:pPr indent="0" lvl="0" marL="0" marR="0" rtl="0" algn="ctr">
                        <a:spcBef>
                          <a:spcPts val="0"/>
                        </a:spcBef>
                        <a:spcAft>
                          <a:spcPts val="0"/>
                        </a:spcAft>
                        <a:buNone/>
                      </a:pPr>
                      <a:r>
                        <a:rPr lang="en-US" sz="2200" u="none" cap="none" strike="noStrike"/>
                        <a:t>Màu</a:t>
                      </a:r>
                      <a:endParaRPr sz="2200" u="none" cap="none" strike="noStrike"/>
                    </a:p>
                  </a:txBody>
                  <a:tcPr marT="45725" marB="45725" marR="91450" marL="91450"/>
                </a:tc>
              </a:tr>
              <a:tr h="669200">
                <a:tc>
                  <a:txBody>
                    <a:bodyPr/>
                    <a:lstStyle/>
                    <a:p>
                      <a:pPr indent="0" lvl="0" marL="0" marR="0" rtl="0" algn="ctr">
                        <a:spcBef>
                          <a:spcPts val="0"/>
                        </a:spcBef>
                        <a:spcAft>
                          <a:spcPts val="0"/>
                        </a:spcAft>
                        <a:buNone/>
                      </a:pPr>
                      <a:r>
                        <a:rPr lang="en-US" sz="2200" u="none" cap="none" strike="noStrike"/>
                        <a:t>91-100</a:t>
                      </a:r>
                      <a:endParaRPr/>
                    </a:p>
                  </a:txBody>
                  <a:tcPr marT="45725" marB="45725" marR="91450" marL="91450" anchor="ctr"/>
                </a:tc>
                <a:tc>
                  <a:txBody>
                    <a:bodyPr/>
                    <a:lstStyle/>
                    <a:p>
                      <a:pPr indent="0" lvl="0" marL="0" marR="0" rtl="0" algn="l">
                        <a:spcBef>
                          <a:spcPts val="0"/>
                        </a:spcBef>
                        <a:spcAft>
                          <a:spcPts val="0"/>
                        </a:spcAft>
                        <a:buNone/>
                      </a:pPr>
                      <a:r>
                        <a:rPr lang="en-US" sz="2200" u="none" cap="none" strike="noStrike"/>
                        <a:t>Sử dụng tốt cho mục đích cấp nước SH</a:t>
                      </a:r>
                      <a:endParaRPr sz="2200"/>
                    </a:p>
                  </a:txBody>
                  <a:tcPr marT="45725" marB="45725" marR="91450" marL="91450" anchor="ctr"/>
                </a:tc>
                <a:tc>
                  <a:txBody>
                    <a:bodyPr/>
                    <a:lstStyle/>
                    <a:p>
                      <a:pPr indent="0" lvl="0" marL="0" marR="0" rtl="0" algn="l">
                        <a:spcBef>
                          <a:spcPts val="0"/>
                        </a:spcBef>
                        <a:spcAft>
                          <a:spcPts val="0"/>
                        </a:spcAft>
                        <a:buNone/>
                      </a:pPr>
                      <a:r>
                        <a:t/>
                      </a:r>
                      <a:endParaRPr sz="2200"/>
                    </a:p>
                  </a:txBody>
                  <a:tcPr marT="45725" marB="45725" marR="91450" marL="91450"/>
                </a:tc>
              </a:tr>
              <a:tr h="756975">
                <a:tc>
                  <a:txBody>
                    <a:bodyPr/>
                    <a:lstStyle/>
                    <a:p>
                      <a:pPr indent="0" lvl="0" marL="0" marR="0" rtl="0" algn="ctr">
                        <a:spcBef>
                          <a:spcPts val="0"/>
                        </a:spcBef>
                        <a:spcAft>
                          <a:spcPts val="0"/>
                        </a:spcAft>
                        <a:buNone/>
                      </a:pPr>
                      <a:r>
                        <a:rPr lang="en-US" sz="2200"/>
                        <a:t>76-90</a:t>
                      </a:r>
                      <a:endParaRPr/>
                    </a:p>
                  </a:txBody>
                  <a:tcPr marT="45725" marB="45725" marR="91450" marL="91450" anchor="ctr"/>
                </a:tc>
                <a:tc>
                  <a:txBody>
                    <a:bodyPr/>
                    <a:lstStyle/>
                    <a:p>
                      <a:pPr indent="0" lvl="0" marL="0" marR="0" rtl="0" algn="l">
                        <a:spcBef>
                          <a:spcPts val="0"/>
                        </a:spcBef>
                        <a:spcAft>
                          <a:spcPts val="0"/>
                        </a:spcAft>
                        <a:buNone/>
                      </a:pPr>
                      <a:r>
                        <a:rPr lang="en-US" sz="2200"/>
                        <a:t>Sử</a:t>
                      </a:r>
                      <a:r>
                        <a:rPr lang="en-US" sz="2200"/>
                        <a:t> dụng cho mục đích câp nước SH nhưng cần cá biên pháp xử lý phù hợp</a:t>
                      </a:r>
                      <a:endParaRPr sz="2200"/>
                    </a:p>
                  </a:txBody>
                  <a:tcPr marT="45725" marB="45725" marR="91450" marL="91450"/>
                </a:tc>
                <a:tc>
                  <a:txBody>
                    <a:bodyPr/>
                    <a:lstStyle/>
                    <a:p>
                      <a:pPr indent="0" lvl="0" marL="0" marR="0" rtl="0" algn="l">
                        <a:spcBef>
                          <a:spcPts val="0"/>
                        </a:spcBef>
                        <a:spcAft>
                          <a:spcPts val="0"/>
                        </a:spcAft>
                        <a:buNone/>
                      </a:pPr>
                      <a:r>
                        <a:t/>
                      </a:r>
                      <a:endParaRPr sz="2200"/>
                    </a:p>
                  </a:txBody>
                  <a:tcPr marT="45725" marB="45725" marR="91450" marL="91450"/>
                </a:tc>
              </a:tr>
              <a:tr h="756975">
                <a:tc>
                  <a:txBody>
                    <a:bodyPr/>
                    <a:lstStyle/>
                    <a:p>
                      <a:pPr indent="0" lvl="0" marL="0" marR="0" rtl="0" algn="ctr">
                        <a:spcBef>
                          <a:spcPts val="0"/>
                        </a:spcBef>
                        <a:spcAft>
                          <a:spcPts val="0"/>
                        </a:spcAft>
                        <a:buNone/>
                      </a:pPr>
                      <a:r>
                        <a:rPr lang="en-US" sz="2200"/>
                        <a:t>51-75</a:t>
                      </a:r>
                      <a:endParaRPr/>
                    </a:p>
                  </a:txBody>
                  <a:tcPr marT="45725" marB="45725" marR="91450" marL="91450" anchor="ctr"/>
                </a:tc>
                <a:tc>
                  <a:txBody>
                    <a:bodyPr/>
                    <a:lstStyle/>
                    <a:p>
                      <a:pPr indent="0" lvl="0" marL="0" marR="0" rtl="0" algn="l">
                        <a:spcBef>
                          <a:spcPts val="0"/>
                        </a:spcBef>
                        <a:spcAft>
                          <a:spcPts val="0"/>
                        </a:spcAft>
                        <a:buNone/>
                      </a:pPr>
                      <a:r>
                        <a:rPr lang="en-US" sz="2200"/>
                        <a:t>Sử</a:t>
                      </a:r>
                      <a:r>
                        <a:rPr lang="en-US" sz="2200"/>
                        <a:t> dụng cho mục đích tưới tiêu và các mục đích tương đương khác</a:t>
                      </a:r>
                      <a:endParaRPr sz="2200"/>
                    </a:p>
                  </a:txBody>
                  <a:tcPr marT="45725" marB="45725" marR="91450" marL="91450"/>
                </a:tc>
                <a:tc>
                  <a:txBody>
                    <a:bodyPr/>
                    <a:lstStyle/>
                    <a:p>
                      <a:pPr indent="0" lvl="0" marL="0" marR="0" rtl="0" algn="l">
                        <a:spcBef>
                          <a:spcPts val="0"/>
                        </a:spcBef>
                        <a:spcAft>
                          <a:spcPts val="0"/>
                        </a:spcAft>
                        <a:buNone/>
                      </a:pPr>
                      <a:r>
                        <a:t/>
                      </a:r>
                      <a:endParaRPr sz="2200"/>
                    </a:p>
                  </a:txBody>
                  <a:tcPr marT="45725" marB="45725" marR="91450" marL="91450"/>
                </a:tc>
              </a:tr>
              <a:tr h="756975">
                <a:tc>
                  <a:txBody>
                    <a:bodyPr/>
                    <a:lstStyle/>
                    <a:p>
                      <a:pPr indent="0" lvl="0" marL="0" marR="0" rtl="0" algn="ctr">
                        <a:spcBef>
                          <a:spcPts val="0"/>
                        </a:spcBef>
                        <a:spcAft>
                          <a:spcPts val="0"/>
                        </a:spcAft>
                        <a:buNone/>
                      </a:pPr>
                      <a:r>
                        <a:rPr lang="en-US" sz="2200"/>
                        <a:t>26-50</a:t>
                      </a:r>
                      <a:endParaRPr/>
                    </a:p>
                  </a:txBody>
                  <a:tcPr marT="45725" marB="45725" marR="91450" marL="91450" anchor="ctr"/>
                </a:tc>
                <a:tc>
                  <a:txBody>
                    <a:bodyPr/>
                    <a:lstStyle/>
                    <a:p>
                      <a:pPr indent="0" lvl="0" marL="0" marR="0" rtl="0" algn="l">
                        <a:spcBef>
                          <a:spcPts val="0"/>
                        </a:spcBef>
                        <a:spcAft>
                          <a:spcPts val="0"/>
                        </a:spcAft>
                        <a:buNone/>
                      </a:pPr>
                      <a:r>
                        <a:rPr lang="en-US" sz="2200"/>
                        <a:t>Sử</a:t>
                      </a:r>
                      <a:r>
                        <a:rPr lang="en-US" sz="2200"/>
                        <a:t> dụng cho giao thông thủy và các mục đích tương đương khác</a:t>
                      </a:r>
                      <a:endParaRPr sz="2200"/>
                    </a:p>
                  </a:txBody>
                  <a:tcPr marT="45725" marB="45725" marR="91450" marL="91450"/>
                </a:tc>
                <a:tc>
                  <a:txBody>
                    <a:bodyPr/>
                    <a:lstStyle/>
                    <a:p>
                      <a:pPr indent="0" lvl="0" marL="0" marR="0" rtl="0" algn="l">
                        <a:spcBef>
                          <a:spcPts val="0"/>
                        </a:spcBef>
                        <a:spcAft>
                          <a:spcPts val="0"/>
                        </a:spcAft>
                        <a:buNone/>
                      </a:pPr>
                      <a:r>
                        <a:t/>
                      </a:r>
                      <a:endParaRPr sz="2200"/>
                    </a:p>
                  </a:txBody>
                  <a:tcPr marT="45725" marB="45725" marR="91450" marL="91450"/>
                </a:tc>
              </a:tr>
              <a:tr h="756975">
                <a:tc>
                  <a:txBody>
                    <a:bodyPr/>
                    <a:lstStyle/>
                    <a:p>
                      <a:pPr indent="0" lvl="0" marL="0" marR="0" rtl="0" algn="ctr">
                        <a:spcBef>
                          <a:spcPts val="0"/>
                        </a:spcBef>
                        <a:spcAft>
                          <a:spcPts val="0"/>
                        </a:spcAft>
                        <a:buNone/>
                      </a:pPr>
                      <a:r>
                        <a:rPr lang="en-US" sz="2200"/>
                        <a:t>10-25</a:t>
                      </a:r>
                      <a:endParaRPr/>
                    </a:p>
                  </a:txBody>
                  <a:tcPr marT="45725" marB="45725" marR="91450" marL="91450" anchor="ctr"/>
                </a:tc>
                <a:tc>
                  <a:txBody>
                    <a:bodyPr/>
                    <a:lstStyle/>
                    <a:p>
                      <a:pPr indent="0" lvl="0" marL="0" marR="0" rtl="0" algn="l">
                        <a:spcBef>
                          <a:spcPts val="0"/>
                        </a:spcBef>
                        <a:spcAft>
                          <a:spcPts val="0"/>
                        </a:spcAft>
                        <a:buNone/>
                      </a:pPr>
                      <a:r>
                        <a:rPr lang="en-US" sz="2200"/>
                        <a:t>Nước</a:t>
                      </a:r>
                      <a:r>
                        <a:rPr lang="en-US" sz="2200"/>
                        <a:t> ô nhiễm nặng, cần các biên pháp xử lý trong tương lai</a:t>
                      </a:r>
                      <a:endParaRPr sz="2200"/>
                    </a:p>
                  </a:txBody>
                  <a:tcPr marT="45725" marB="45725" marR="91450" marL="91450"/>
                </a:tc>
                <a:tc>
                  <a:txBody>
                    <a:bodyPr/>
                    <a:lstStyle/>
                    <a:p>
                      <a:pPr indent="0" lvl="0" marL="0" marR="0" rtl="0" algn="l">
                        <a:spcBef>
                          <a:spcPts val="0"/>
                        </a:spcBef>
                        <a:spcAft>
                          <a:spcPts val="0"/>
                        </a:spcAft>
                        <a:buNone/>
                      </a:pPr>
                      <a:r>
                        <a:t/>
                      </a:r>
                      <a:endParaRPr sz="2200"/>
                    </a:p>
                  </a:txBody>
                  <a:tcPr marT="45725" marB="45725" marR="91450" marL="91450"/>
                </a:tc>
              </a:tr>
              <a:tr h="756975">
                <a:tc>
                  <a:txBody>
                    <a:bodyPr/>
                    <a:lstStyle/>
                    <a:p>
                      <a:pPr indent="0" lvl="0" marL="0" marR="0" rtl="0" algn="ctr">
                        <a:spcBef>
                          <a:spcPts val="0"/>
                        </a:spcBef>
                        <a:spcAft>
                          <a:spcPts val="0"/>
                        </a:spcAft>
                        <a:buNone/>
                      </a:pPr>
                      <a:r>
                        <a:rPr lang="en-US" sz="2200"/>
                        <a:t>&lt;10</a:t>
                      </a:r>
                      <a:endParaRPr sz="2200"/>
                    </a:p>
                  </a:txBody>
                  <a:tcPr marT="45725" marB="45725" marR="91450" marL="91450" anchor="ctr"/>
                </a:tc>
                <a:tc>
                  <a:txBody>
                    <a:bodyPr/>
                    <a:lstStyle/>
                    <a:p>
                      <a:pPr indent="0" lvl="0" marL="0" marR="0" rtl="0" algn="l">
                        <a:spcBef>
                          <a:spcPts val="0"/>
                        </a:spcBef>
                        <a:spcAft>
                          <a:spcPts val="0"/>
                        </a:spcAft>
                        <a:buNone/>
                      </a:pPr>
                      <a:r>
                        <a:rPr lang="en-US" sz="2400"/>
                        <a:t>Nước nhiễm độc, cần có biện pháp khắc phục, xử lý</a:t>
                      </a:r>
                      <a:endParaRPr sz="2200"/>
                    </a:p>
                  </a:txBody>
                  <a:tcPr marT="45725" marB="45725" marR="91450" marL="91450"/>
                </a:tc>
                <a:tc>
                  <a:txBody>
                    <a:bodyPr/>
                    <a:lstStyle/>
                    <a:p>
                      <a:pPr indent="0" lvl="0" marL="0" marR="0" rtl="0" algn="l">
                        <a:spcBef>
                          <a:spcPts val="0"/>
                        </a:spcBef>
                        <a:spcAft>
                          <a:spcPts val="0"/>
                        </a:spcAft>
                        <a:buNone/>
                      </a:pPr>
                      <a:r>
                        <a:t/>
                      </a:r>
                      <a:endParaRPr sz="2200"/>
                    </a:p>
                  </a:txBody>
                  <a:tcPr marT="45725" marB="45725" marR="91450" marL="91450"/>
                </a:tc>
              </a:tr>
            </a:tbl>
          </a:graphicData>
        </a:graphic>
      </p:graphicFrame>
      <p:sp>
        <p:nvSpPr>
          <p:cNvPr id="603" name="Google Shape;603;p43"/>
          <p:cNvSpPr/>
          <p:nvPr/>
        </p:nvSpPr>
        <p:spPr>
          <a:xfrm>
            <a:off x="8759080" y="2138198"/>
            <a:ext cx="1752600" cy="533400"/>
          </a:xfrm>
          <a:prstGeom prst="rect">
            <a:avLst/>
          </a:prstGeom>
          <a:solidFill>
            <a:srgbClr val="000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4" name="Google Shape;604;p43"/>
          <p:cNvSpPr/>
          <p:nvPr/>
        </p:nvSpPr>
        <p:spPr>
          <a:xfrm>
            <a:off x="8759080" y="2865958"/>
            <a:ext cx="1752600" cy="533400"/>
          </a:xfrm>
          <a:prstGeom prst="rect">
            <a:avLst/>
          </a:prstGeom>
          <a:solidFill>
            <a:srgbClr val="00A4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5" name="Google Shape;605;p43"/>
          <p:cNvSpPr/>
          <p:nvPr/>
        </p:nvSpPr>
        <p:spPr>
          <a:xfrm>
            <a:off x="8759080" y="3641523"/>
            <a:ext cx="1752600" cy="533400"/>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6" name="Google Shape;606;p43"/>
          <p:cNvSpPr/>
          <p:nvPr/>
        </p:nvSpPr>
        <p:spPr>
          <a:xfrm>
            <a:off x="8759080" y="4366844"/>
            <a:ext cx="1752600" cy="533400"/>
          </a:xfrm>
          <a:prstGeom prst="rect">
            <a:avLst/>
          </a:prstGeom>
          <a:solidFill>
            <a:srgbClr val="FF82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7" name="Google Shape;607;p43"/>
          <p:cNvSpPr/>
          <p:nvPr/>
        </p:nvSpPr>
        <p:spPr>
          <a:xfrm>
            <a:off x="8759080" y="5156522"/>
            <a:ext cx="1752600" cy="5334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8" name="Google Shape;608;p43"/>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09" name="Google Shape;609;p43"/>
          <p:cNvSpPr/>
          <p:nvPr/>
        </p:nvSpPr>
        <p:spPr>
          <a:xfrm>
            <a:off x="8759080" y="5895385"/>
            <a:ext cx="1752600" cy="533400"/>
          </a:xfrm>
          <a:prstGeom prst="rect">
            <a:avLst/>
          </a:prstGeom>
          <a:solidFill>
            <a:srgbClr val="6F49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0" name="Google Shape;610;p43"/>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611" name="Google Shape;611;p43"/>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2.3 ĐÁNH GIÁ THEO CHỈ SỐ CHẤT LƯỢNG NƯỚC (WQI)</a:t>
            </a:r>
            <a:endParaRPr b="1" sz="30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44"/>
          <p:cNvSpPr txBox="1"/>
          <p:nvPr>
            <p:ph idx="1" type="body"/>
          </p:nvPr>
        </p:nvSpPr>
        <p:spPr>
          <a:xfrm>
            <a:off x="637325" y="945425"/>
            <a:ext cx="11481000" cy="56613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SzPct val="85000"/>
              <a:buNone/>
            </a:pPr>
            <a:r>
              <a:rPr b="1" lang="en-US" sz="3200">
                <a:solidFill>
                  <a:srgbClr val="C00000"/>
                </a:solidFill>
              </a:rPr>
              <a:t>Chỉ số CLN Việt Nam VN-WQI </a:t>
            </a:r>
            <a:r>
              <a:rPr lang="en-US" sz="2800">
                <a:solidFill>
                  <a:srgbClr val="C00000"/>
                </a:solidFill>
              </a:rPr>
              <a:t>(QĐ số 1460/TCMT ngày 12/11/2019)</a:t>
            </a:r>
            <a:endParaRPr/>
          </a:p>
          <a:p>
            <a:pPr indent="0" lvl="1" marL="274320" rtl="0" algn="l">
              <a:lnSpc>
                <a:spcPct val="120000"/>
              </a:lnSpc>
              <a:spcBef>
                <a:spcPts val="0"/>
              </a:spcBef>
              <a:spcAft>
                <a:spcPts val="0"/>
              </a:spcAft>
              <a:buSzPct val="85000"/>
              <a:buNone/>
            </a:pPr>
            <a:r>
              <a:rPr b="1" lang="en-US" sz="2600">
                <a:latin typeface="Arial"/>
                <a:ea typeface="Arial"/>
                <a:cs typeface="Arial"/>
                <a:sym typeface="Arial"/>
              </a:rPr>
              <a:t>Các thông số lựa chọn</a:t>
            </a:r>
            <a:endParaRPr b="1" sz="2600">
              <a:latin typeface="Arial"/>
              <a:ea typeface="Arial"/>
              <a:cs typeface="Arial"/>
              <a:sym typeface="Arial"/>
            </a:endParaRPr>
          </a:p>
          <a:p>
            <a:pPr indent="-228600" lvl="2" marL="914400" rtl="0" algn="l">
              <a:lnSpc>
                <a:spcPct val="120000"/>
              </a:lnSpc>
              <a:spcBef>
                <a:spcPts val="600"/>
              </a:spcBef>
              <a:spcAft>
                <a:spcPts val="0"/>
              </a:spcAft>
              <a:buSzPct val="85000"/>
              <a:buChar char="▪"/>
            </a:pPr>
            <a:r>
              <a:rPr lang="en-US" sz="2000">
                <a:latin typeface="Arial"/>
                <a:ea typeface="Arial"/>
                <a:cs typeface="Arial"/>
                <a:sym typeface="Arial"/>
              </a:rPr>
              <a:t>Nhóm I: pH</a:t>
            </a:r>
            <a:endParaRPr/>
          </a:p>
          <a:p>
            <a:pPr indent="-228600" lvl="2" marL="914400" rtl="0" algn="l">
              <a:lnSpc>
                <a:spcPct val="120000"/>
              </a:lnSpc>
              <a:spcBef>
                <a:spcPts val="600"/>
              </a:spcBef>
              <a:spcAft>
                <a:spcPts val="0"/>
              </a:spcAft>
              <a:buSzPct val="85000"/>
              <a:buChar char="▪"/>
            </a:pPr>
            <a:r>
              <a:rPr lang="en-US" sz="2000">
                <a:latin typeface="Arial"/>
                <a:ea typeface="Arial"/>
                <a:cs typeface="Arial"/>
                <a:sym typeface="Arial"/>
              </a:rPr>
              <a:t>Nhóm II (HCBVTV): Aldrin, BHC, Dieldrin, DDTs (p,p’-DDT, p,p’-DDD, p,p’-DDE) Heptachlor &amp; Heptachlorepoxide</a:t>
            </a:r>
            <a:endParaRPr/>
          </a:p>
          <a:p>
            <a:pPr indent="-228600" lvl="2" marL="914400" rtl="0" algn="l">
              <a:lnSpc>
                <a:spcPct val="120000"/>
              </a:lnSpc>
              <a:spcBef>
                <a:spcPts val="600"/>
              </a:spcBef>
              <a:spcAft>
                <a:spcPts val="0"/>
              </a:spcAft>
              <a:buSzPct val="85000"/>
              <a:buChar char="▪"/>
            </a:pPr>
            <a:r>
              <a:rPr lang="en-US" sz="2000">
                <a:latin typeface="Arial"/>
                <a:ea typeface="Arial"/>
                <a:cs typeface="Arial"/>
                <a:sym typeface="Arial"/>
              </a:rPr>
              <a:t>Nhóm III (nhóm KL nặng): As, Cd, Pb, Cr(VI), Cu, Zn, Hg</a:t>
            </a:r>
            <a:endParaRPr/>
          </a:p>
          <a:p>
            <a:pPr indent="-228600" lvl="2" marL="914400" rtl="0" algn="l">
              <a:lnSpc>
                <a:spcPct val="120000"/>
              </a:lnSpc>
              <a:spcBef>
                <a:spcPts val="600"/>
              </a:spcBef>
              <a:spcAft>
                <a:spcPts val="0"/>
              </a:spcAft>
              <a:buSzPct val="85000"/>
              <a:buChar char="▪"/>
            </a:pPr>
            <a:r>
              <a:rPr lang="en-US" sz="2000">
                <a:latin typeface="Arial"/>
                <a:ea typeface="Arial"/>
                <a:cs typeface="Arial"/>
                <a:sym typeface="Arial"/>
              </a:rPr>
              <a:t>Nhóm IV (nhóm các thông số hữu cơ và dinh dưỡng): DO, BOD5, COD, TOC, N-NH</a:t>
            </a:r>
            <a:r>
              <a:rPr baseline="-25000" lang="en-US" sz="2000">
                <a:latin typeface="Arial"/>
                <a:ea typeface="Arial"/>
                <a:cs typeface="Arial"/>
                <a:sym typeface="Arial"/>
              </a:rPr>
              <a:t>4</a:t>
            </a:r>
            <a:r>
              <a:rPr lang="en-US" sz="2000">
                <a:latin typeface="Arial"/>
                <a:ea typeface="Arial"/>
                <a:cs typeface="Arial"/>
                <a:sym typeface="Arial"/>
              </a:rPr>
              <a:t>, N-NO</a:t>
            </a:r>
            <a:r>
              <a:rPr baseline="-25000" lang="en-US" sz="2000">
                <a:latin typeface="Arial"/>
                <a:ea typeface="Arial"/>
                <a:cs typeface="Arial"/>
                <a:sym typeface="Arial"/>
              </a:rPr>
              <a:t>3</a:t>
            </a:r>
            <a:r>
              <a:rPr lang="en-US" sz="2000">
                <a:latin typeface="Arial"/>
                <a:ea typeface="Arial"/>
                <a:cs typeface="Arial"/>
                <a:sym typeface="Arial"/>
              </a:rPr>
              <a:t>, N-NO</a:t>
            </a:r>
            <a:r>
              <a:rPr baseline="-25000" lang="en-US" sz="2000">
                <a:latin typeface="Arial"/>
                <a:ea typeface="Arial"/>
                <a:cs typeface="Arial"/>
                <a:sym typeface="Arial"/>
              </a:rPr>
              <a:t>2</a:t>
            </a:r>
            <a:r>
              <a:rPr lang="en-US" sz="2000">
                <a:latin typeface="Arial"/>
                <a:ea typeface="Arial"/>
                <a:cs typeface="Arial"/>
                <a:sym typeface="Arial"/>
              </a:rPr>
              <a:t>, P-PO</a:t>
            </a:r>
            <a:r>
              <a:rPr baseline="-25000" lang="en-US" sz="2000">
                <a:latin typeface="Arial"/>
                <a:ea typeface="Arial"/>
                <a:cs typeface="Arial"/>
                <a:sym typeface="Arial"/>
              </a:rPr>
              <a:t>4</a:t>
            </a:r>
            <a:endParaRPr/>
          </a:p>
          <a:p>
            <a:pPr indent="-228600" lvl="2" marL="914400" rtl="0" algn="l">
              <a:lnSpc>
                <a:spcPct val="120000"/>
              </a:lnSpc>
              <a:spcBef>
                <a:spcPts val="600"/>
              </a:spcBef>
              <a:spcAft>
                <a:spcPts val="0"/>
              </a:spcAft>
              <a:buSzPct val="85000"/>
              <a:buChar char="▪"/>
            </a:pPr>
            <a:r>
              <a:rPr lang="en-US" sz="2000">
                <a:latin typeface="Arial"/>
                <a:ea typeface="Arial"/>
                <a:cs typeface="Arial"/>
                <a:sym typeface="Arial"/>
              </a:rPr>
              <a:t>Nhóm V (nhóm thông số vi sinh): coliform, E.coli</a:t>
            </a:r>
            <a:endParaRPr/>
          </a:p>
          <a:p>
            <a:pPr indent="0" lvl="2" marL="228600" rtl="0" algn="l">
              <a:lnSpc>
                <a:spcPct val="120000"/>
              </a:lnSpc>
              <a:spcBef>
                <a:spcPts val="600"/>
              </a:spcBef>
              <a:spcAft>
                <a:spcPts val="0"/>
              </a:spcAft>
              <a:buSzPct val="85000"/>
              <a:buNone/>
            </a:pPr>
            <a:r>
              <a:rPr b="1" i="1" lang="en-US" sz="2600">
                <a:latin typeface="Arial"/>
                <a:ea typeface="Arial"/>
                <a:cs typeface="Arial"/>
                <a:sym typeface="Arial"/>
              </a:rPr>
              <a:t>Yêu cầu:</a:t>
            </a:r>
            <a:endParaRPr/>
          </a:p>
          <a:p>
            <a:pPr indent="0" lvl="2" marL="548640" rtl="0" algn="l">
              <a:lnSpc>
                <a:spcPct val="120000"/>
              </a:lnSpc>
              <a:spcBef>
                <a:spcPts val="600"/>
              </a:spcBef>
              <a:spcAft>
                <a:spcPts val="0"/>
              </a:spcAft>
              <a:buSzPct val="85000"/>
              <a:buNone/>
            </a:pPr>
            <a:r>
              <a:rPr lang="en-US" sz="2000">
                <a:latin typeface="Arial"/>
                <a:ea typeface="Arial"/>
                <a:cs typeface="Arial"/>
                <a:sym typeface="Arial"/>
              </a:rPr>
              <a:t>Số liệu tính toán VN-WQI phải bao gồm tối thiểu 3/5 nhóm thông số trong đó bắt buộc phải có nhóm IV.</a:t>
            </a:r>
            <a:endParaRPr/>
          </a:p>
          <a:p>
            <a:pPr indent="0" lvl="2" marL="548640" rtl="0" algn="l">
              <a:lnSpc>
                <a:spcPct val="120000"/>
              </a:lnSpc>
              <a:spcBef>
                <a:spcPts val="600"/>
              </a:spcBef>
              <a:spcAft>
                <a:spcPts val="0"/>
              </a:spcAft>
              <a:buSzPct val="85000"/>
              <a:buNone/>
            </a:pPr>
            <a:r>
              <a:rPr lang="en-US" sz="2000">
                <a:latin typeface="Arial"/>
                <a:ea typeface="Arial"/>
                <a:cs typeface="Arial"/>
                <a:sym typeface="Arial"/>
              </a:rPr>
              <a:t>Trong nhóm IV có tối thiểu 3 thông số</a:t>
            </a:r>
            <a:endParaRPr sz="2800">
              <a:solidFill>
                <a:srgbClr val="C00000"/>
              </a:solidFill>
              <a:latin typeface="Arial"/>
              <a:ea typeface="Arial"/>
              <a:cs typeface="Arial"/>
              <a:sym typeface="Arial"/>
            </a:endParaRPr>
          </a:p>
          <a:p>
            <a:pPr indent="0" lvl="2" marL="548640" rtl="0" algn="l">
              <a:lnSpc>
                <a:spcPct val="120000"/>
              </a:lnSpc>
              <a:spcBef>
                <a:spcPts val="600"/>
              </a:spcBef>
              <a:spcAft>
                <a:spcPts val="0"/>
              </a:spcAft>
              <a:buSzPct val="85000"/>
              <a:buNone/>
            </a:pPr>
            <a:r>
              <a:rPr lang="en-US" sz="2100">
                <a:latin typeface="Arial"/>
                <a:ea typeface="Arial"/>
                <a:cs typeface="Arial"/>
                <a:sym typeface="Arial"/>
              </a:rPr>
              <a:t>Trường hợp thủy vực chịu tác động của nguồn ô nhiễm đặc thù bắt buộc phải lựa chọn thông số đặc trưng tương ứng để tính toán</a:t>
            </a:r>
            <a:endParaRPr/>
          </a:p>
        </p:txBody>
      </p:sp>
      <p:sp>
        <p:nvSpPr>
          <p:cNvPr id="618" name="Google Shape;618;p44"/>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19" name="Google Shape;619;p44"/>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620" name="Google Shape;620;p44"/>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2.3 ĐÁNH GIÁ THEO CHỈ SỐ CHẤT LƯỢNG NƯỚC (WQI)</a:t>
            </a:r>
            <a:endParaRPr b="1" sz="30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45"/>
          <p:cNvSpPr txBox="1"/>
          <p:nvPr>
            <p:ph idx="1" type="body"/>
          </p:nvPr>
        </p:nvSpPr>
        <p:spPr>
          <a:xfrm>
            <a:off x="592750" y="945425"/>
            <a:ext cx="11033100" cy="5661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720"/>
              <a:buNone/>
            </a:pPr>
            <a:r>
              <a:rPr b="1" lang="en-US" sz="3200">
                <a:solidFill>
                  <a:srgbClr val="C00000"/>
                </a:solidFill>
              </a:rPr>
              <a:t>Chỉ số CLN Việt Nam VN-WQI </a:t>
            </a:r>
            <a:r>
              <a:rPr lang="en-US" sz="2800">
                <a:solidFill>
                  <a:srgbClr val="C00000"/>
                </a:solidFill>
              </a:rPr>
              <a:t>(QĐ số 1460/TCMT ngày 12/11/2019)</a:t>
            </a:r>
            <a:endParaRPr/>
          </a:p>
          <a:p>
            <a:pPr indent="0" lvl="1" marL="274320" rtl="0" algn="l">
              <a:lnSpc>
                <a:spcPct val="120000"/>
              </a:lnSpc>
              <a:spcBef>
                <a:spcPts val="0"/>
              </a:spcBef>
              <a:spcAft>
                <a:spcPts val="0"/>
              </a:spcAft>
              <a:buSzPts val="2210"/>
              <a:buNone/>
            </a:pPr>
            <a:r>
              <a:rPr b="1" lang="en-US" sz="2600">
                <a:latin typeface="Arial"/>
                <a:ea typeface="Arial"/>
                <a:cs typeface="Arial"/>
                <a:sym typeface="Arial"/>
              </a:rPr>
              <a:t>Tính toán WQI cho từng thông số của nhóm III &amp;IV (trừ DO)</a:t>
            </a:r>
            <a:endParaRPr b="1" sz="2600">
              <a:latin typeface="Arial"/>
              <a:ea typeface="Arial"/>
              <a:cs typeface="Arial"/>
              <a:sym typeface="Arial"/>
            </a:endParaRPr>
          </a:p>
        </p:txBody>
      </p:sp>
      <p:pic>
        <p:nvPicPr>
          <p:cNvPr id="627" name="Google Shape;627;p45"/>
          <p:cNvPicPr preferRelativeResize="0"/>
          <p:nvPr/>
        </p:nvPicPr>
        <p:blipFill rotWithShape="1">
          <a:blip r:embed="rId3">
            <a:alphaModFix/>
          </a:blip>
          <a:srcRect b="0" l="0" r="0" t="0"/>
          <a:stretch/>
        </p:blipFill>
        <p:spPr>
          <a:xfrm>
            <a:off x="2404872" y="2590773"/>
            <a:ext cx="6782437" cy="931938"/>
          </a:xfrm>
          <a:prstGeom prst="rect">
            <a:avLst/>
          </a:prstGeom>
          <a:noFill/>
          <a:ln>
            <a:noFill/>
          </a:ln>
        </p:spPr>
      </p:pic>
      <p:sp>
        <p:nvSpPr>
          <p:cNvPr id="628" name="Google Shape;628;p45"/>
          <p:cNvSpPr txBox="1"/>
          <p:nvPr/>
        </p:nvSpPr>
        <p:spPr>
          <a:xfrm>
            <a:off x="592748" y="3664352"/>
            <a:ext cx="11209195"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trong đó:</a:t>
            </a:r>
            <a:endParaRPr/>
          </a:p>
          <a:p>
            <a:pPr indent="-576263" lvl="0" marL="576263" marR="0" rtl="0" algn="l">
              <a:spcBef>
                <a:spcPts val="0"/>
              </a:spcBef>
              <a:spcAft>
                <a:spcPts val="0"/>
              </a:spcAft>
              <a:buNone/>
            </a:pPr>
            <a:r>
              <a:rPr i="1" lang="en-US" sz="2200">
                <a:solidFill>
                  <a:schemeClr val="dk1"/>
                </a:solidFill>
                <a:latin typeface="Arial"/>
                <a:ea typeface="Arial"/>
                <a:cs typeface="Arial"/>
                <a:sym typeface="Arial"/>
              </a:rPr>
              <a:t>BP</a:t>
            </a:r>
            <a:r>
              <a:rPr baseline="-25000" i="1" lang="en-US" sz="2200">
                <a:solidFill>
                  <a:schemeClr val="dk1"/>
                </a:solidFill>
                <a:latin typeface="Arial"/>
                <a:ea typeface="Arial"/>
                <a:cs typeface="Arial"/>
                <a:sym typeface="Arial"/>
              </a:rPr>
              <a:t>i</a:t>
            </a:r>
            <a:r>
              <a:rPr lang="en-US" sz="2200">
                <a:solidFill>
                  <a:schemeClr val="dk1"/>
                </a:solidFill>
                <a:latin typeface="Arial"/>
                <a:ea typeface="Arial"/>
                <a:cs typeface="Arial"/>
                <a:sym typeface="Arial"/>
              </a:rPr>
              <a:t>: Nồng độ giới hạn dưới của giá trị thông số quan trắc được quy định trong bảng 1 tương ứng với mức </a:t>
            </a:r>
            <a:r>
              <a:rPr i="1" lang="en-US" sz="2200">
                <a:solidFill>
                  <a:schemeClr val="dk1"/>
                </a:solidFill>
                <a:latin typeface="Arial"/>
                <a:ea typeface="Arial"/>
                <a:cs typeface="Arial"/>
                <a:sym typeface="Arial"/>
              </a:rPr>
              <a:t>i</a:t>
            </a:r>
            <a:endParaRPr/>
          </a:p>
          <a:p>
            <a:pPr indent="-741363" lvl="0" marL="741363" marR="0" rtl="0" algn="l">
              <a:spcBef>
                <a:spcPts val="0"/>
              </a:spcBef>
              <a:spcAft>
                <a:spcPts val="0"/>
              </a:spcAft>
              <a:buNone/>
            </a:pPr>
            <a:r>
              <a:rPr i="1" lang="en-US" sz="2200">
                <a:solidFill>
                  <a:schemeClr val="dk1"/>
                </a:solidFill>
                <a:latin typeface="Arial"/>
                <a:ea typeface="Arial"/>
                <a:cs typeface="Arial"/>
                <a:sym typeface="Arial"/>
              </a:rPr>
              <a:t>BP</a:t>
            </a:r>
            <a:r>
              <a:rPr baseline="-25000" i="1" lang="en-US" sz="2200">
                <a:solidFill>
                  <a:schemeClr val="dk1"/>
                </a:solidFill>
                <a:latin typeface="Arial"/>
                <a:ea typeface="Arial"/>
                <a:cs typeface="Arial"/>
                <a:sym typeface="Arial"/>
              </a:rPr>
              <a:t>i+1</a:t>
            </a:r>
            <a:r>
              <a:rPr lang="en-US" sz="2200">
                <a:solidFill>
                  <a:schemeClr val="dk1"/>
                </a:solidFill>
                <a:latin typeface="Arial"/>
                <a:ea typeface="Arial"/>
                <a:cs typeface="Arial"/>
                <a:sym typeface="Arial"/>
              </a:rPr>
              <a:t>: Nồng độ giới hạn trên của giá trị thông số quan trắc được quy định trong bảng 1 tương ứng với mức </a:t>
            </a:r>
            <a:r>
              <a:rPr i="1" lang="en-US" sz="2200">
                <a:solidFill>
                  <a:schemeClr val="dk1"/>
                </a:solidFill>
                <a:latin typeface="Arial"/>
                <a:ea typeface="Arial"/>
                <a:cs typeface="Arial"/>
                <a:sym typeface="Arial"/>
              </a:rPr>
              <a:t>i+1</a:t>
            </a:r>
            <a:endParaRPr/>
          </a:p>
          <a:p>
            <a:pPr indent="0" lvl="0" marL="0" marR="0" rtl="0" algn="l">
              <a:spcBef>
                <a:spcPts val="0"/>
              </a:spcBef>
              <a:spcAft>
                <a:spcPts val="0"/>
              </a:spcAft>
              <a:buNone/>
            </a:pPr>
            <a:r>
              <a:rPr i="1" lang="en-US" sz="2200">
                <a:solidFill>
                  <a:schemeClr val="dk1"/>
                </a:solidFill>
                <a:latin typeface="Arial"/>
                <a:ea typeface="Arial"/>
                <a:cs typeface="Arial"/>
                <a:sym typeface="Arial"/>
              </a:rPr>
              <a:t>q</a:t>
            </a:r>
            <a:r>
              <a:rPr baseline="-25000" i="1" lang="en-US" sz="2200">
                <a:solidFill>
                  <a:schemeClr val="dk1"/>
                </a:solidFill>
                <a:latin typeface="Arial"/>
                <a:ea typeface="Arial"/>
                <a:cs typeface="Arial"/>
                <a:sym typeface="Arial"/>
              </a:rPr>
              <a:t>i</a:t>
            </a:r>
            <a:r>
              <a:rPr lang="en-US" sz="2200">
                <a:solidFill>
                  <a:schemeClr val="dk1"/>
                </a:solidFill>
                <a:latin typeface="Arial"/>
                <a:ea typeface="Arial"/>
                <a:cs typeface="Arial"/>
                <a:sym typeface="Arial"/>
              </a:rPr>
              <a:t>: Giá trị WQI ở mức i đã cho trong bảng tương ứng với giá trị </a:t>
            </a:r>
            <a:r>
              <a:rPr i="1" lang="en-US" sz="2200">
                <a:solidFill>
                  <a:schemeClr val="dk1"/>
                </a:solidFill>
                <a:latin typeface="Arial"/>
                <a:ea typeface="Arial"/>
                <a:cs typeface="Arial"/>
                <a:sym typeface="Arial"/>
              </a:rPr>
              <a:t>BP</a:t>
            </a:r>
            <a:r>
              <a:rPr baseline="-25000" i="1" lang="en-US" sz="2200">
                <a:solidFill>
                  <a:schemeClr val="dk1"/>
                </a:solidFill>
                <a:latin typeface="Arial"/>
                <a:ea typeface="Arial"/>
                <a:cs typeface="Arial"/>
                <a:sym typeface="Arial"/>
              </a:rPr>
              <a:t>i</a:t>
            </a:r>
            <a:endParaRPr/>
          </a:p>
          <a:p>
            <a:pPr indent="0" lvl="0" marL="0" marR="0" rtl="0" algn="l">
              <a:spcBef>
                <a:spcPts val="0"/>
              </a:spcBef>
              <a:spcAft>
                <a:spcPts val="0"/>
              </a:spcAft>
              <a:buNone/>
            </a:pPr>
            <a:r>
              <a:rPr i="1" lang="en-US" sz="2200">
                <a:solidFill>
                  <a:schemeClr val="dk1"/>
                </a:solidFill>
                <a:latin typeface="Arial"/>
                <a:ea typeface="Arial"/>
                <a:cs typeface="Arial"/>
                <a:sym typeface="Arial"/>
              </a:rPr>
              <a:t>q</a:t>
            </a:r>
            <a:r>
              <a:rPr baseline="-25000" i="1" lang="en-US" sz="2200">
                <a:solidFill>
                  <a:schemeClr val="dk1"/>
                </a:solidFill>
                <a:latin typeface="Arial"/>
                <a:ea typeface="Arial"/>
                <a:cs typeface="Arial"/>
                <a:sym typeface="Arial"/>
              </a:rPr>
              <a:t>i+1</a:t>
            </a:r>
            <a:r>
              <a:rPr lang="en-US" sz="2200">
                <a:solidFill>
                  <a:schemeClr val="dk1"/>
                </a:solidFill>
                <a:latin typeface="Arial"/>
                <a:ea typeface="Arial"/>
                <a:cs typeface="Arial"/>
                <a:sym typeface="Arial"/>
              </a:rPr>
              <a:t>: Giá trị WQI ở mức i+1 cho trong bảng tương ứng với giá trị </a:t>
            </a:r>
            <a:r>
              <a:rPr i="1" lang="en-US" sz="2200">
                <a:solidFill>
                  <a:schemeClr val="dk1"/>
                </a:solidFill>
                <a:latin typeface="Arial"/>
                <a:ea typeface="Arial"/>
                <a:cs typeface="Arial"/>
                <a:sym typeface="Arial"/>
              </a:rPr>
              <a:t>P</a:t>
            </a:r>
            <a:r>
              <a:rPr baseline="-25000" i="1" lang="en-US" sz="2200">
                <a:solidFill>
                  <a:schemeClr val="dk1"/>
                </a:solidFill>
                <a:latin typeface="Arial"/>
                <a:ea typeface="Arial"/>
                <a:cs typeface="Arial"/>
                <a:sym typeface="Arial"/>
              </a:rPr>
              <a:t>i+1</a:t>
            </a:r>
            <a:endParaRPr/>
          </a:p>
          <a:p>
            <a:pPr indent="0" lvl="0" marL="0" marR="0" rtl="0" algn="l">
              <a:spcBef>
                <a:spcPts val="0"/>
              </a:spcBef>
              <a:spcAft>
                <a:spcPts val="0"/>
              </a:spcAft>
              <a:buNone/>
            </a:pPr>
            <a:r>
              <a:rPr i="1" lang="en-US" sz="2200">
                <a:solidFill>
                  <a:schemeClr val="dk1"/>
                </a:solidFill>
                <a:latin typeface="Arial"/>
                <a:ea typeface="Arial"/>
                <a:cs typeface="Arial"/>
                <a:sym typeface="Arial"/>
              </a:rPr>
              <a:t>C</a:t>
            </a:r>
            <a:r>
              <a:rPr baseline="-25000" i="1" lang="en-US" sz="2200">
                <a:solidFill>
                  <a:schemeClr val="dk1"/>
                </a:solidFill>
                <a:latin typeface="Arial"/>
                <a:ea typeface="Arial"/>
                <a:cs typeface="Arial"/>
                <a:sym typeface="Arial"/>
              </a:rPr>
              <a:t>p</a:t>
            </a:r>
            <a:r>
              <a:rPr lang="en-US" sz="2200">
                <a:solidFill>
                  <a:schemeClr val="dk1"/>
                </a:solidFill>
                <a:latin typeface="Arial"/>
                <a:ea typeface="Arial"/>
                <a:cs typeface="Arial"/>
                <a:sym typeface="Arial"/>
              </a:rPr>
              <a:t>: Giá trị của thông số quan trắc được đưa vào tính toán</a:t>
            </a:r>
            <a:endParaRPr sz="2200">
              <a:solidFill>
                <a:schemeClr val="dk1"/>
              </a:solidFill>
              <a:latin typeface="Arial"/>
              <a:ea typeface="Arial"/>
              <a:cs typeface="Arial"/>
              <a:sym typeface="Arial"/>
            </a:endParaRPr>
          </a:p>
        </p:txBody>
      </p:sp>
      <p:sp>
        <p:nvSpPr>
          <p:cNvPr id="629" name="Google Shape;629;p45"/>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30" name="Google Shape;630;p45"/>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631" name="Google Shape;631;p45"/>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2.3 ĐÁNH GIÁ THEO CHỈ SỐ CHẤT LƯỢNG NƯỚC (WQI)</a:t>
            </a:r>
            <a:endParaRPr b="1" sz="30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46"/>
          <p:cNvSpPr txBox="1"/>
          <p:nvPr>
            <p:ph idx="1" type="body"/>
          </p:nvPr>
        </p:nvSpPr>
        <p:spPr>
          <a:xfrm>
            <a:off x="718450" y="945425"/>
            <a:ext cx="10907400" cy="1053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720"/>
              <a:buNone/>
            </a:pPr>
            <a:r>
              <a:rPr b="1" lang="en-US" sz="2500">
                <a:solidFill>
                  <a:srgbClr val="C00000"/>
                </a:solidFill>
              </a:rPr>
              <a:t>Chỉ số CLN Việt Nam VN-WQI </a:t>
            </a:r>
            <a:r>
              <a:rPr lang="en-US" sz="2500">
                <a:solidFill>
                  <a:srgbClr val="C00000"/>
                </a:solidFill>
              </a:rPr>
              <a:t>(QĐ số 1460/TCMT ngày 12/11/2019)</a:t>
            </a:r>
            <a:endParaRPr sz="2500">
              <a:solidFill>
                <a:srgbClr val="C00000"/>
              </a:solidFill>
            </a:endParaRPr>
          </a:p>
          <a:p>
            <a:pPr indent="0" lvl="1" marL="274320" rtl="0" algn="l">
              <a:lnSpc>
                <a:spcPct val="120000"/>
              </a:lnSpc>
              <a:spcBef>
                <a:spcPts val="0"/>
              </a:spcBef>
              <a:spcAft>
                <a:spcPts val="0"/>
              </a:spcAft>
              <a:buSzPts val="2210"/>
              <a:buNone/>
            </a:pPr>
            <a:r>
              <a:rPr b="1" lang="en-US" sz="2500">
                <a:latin typeface="Arial"/>
                <a:ea typeface="Arial"/>
                <a:cs typeface="Arial"/>
                <a:sym typeface="Arial"/>
              </a:rPr>
              <a:t>Tính toán WQI cho từng thông số của nhóm III &amp;IV (trừ DO)</a:t>
            </a:r>
            <a:endParaRPr b="1" sz="2500">
              <a:latin typeface="Arial"/>
              <a:ea typeface="Arial"/>
              <a:cs typeface="Arial"/>
              <a:sym typeface="Arial"/>
            </a:endParaRPr>
          </a:p>
        </p:txBody>
      </p:sp>
      <p:sp>
        <p:nvSpPr>
          <p:cNvPr id="638" name="Google Shape;638;p46"/>
          <p:cNvSpPr/>
          <p:nvPr/>
        </p:nvSpPr>
        <p:spPr>
          <a:xfrm>
            <a:off x="2648420" y="2143683"/>
            <a:ext cx="57150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400">
                <a:solidFill>
                  <a:schemeClr val="dk1"/>
                </a:solidFill>
                <a:latin typeface="Arial"/>
                <a:ea typeface="Arial"/>
                <a:cs typeface="Arial"/>
                <a:sym typeface="Arial"/>
              </a:rPr>
              <a:t> </a:t>
            </a:r>
            <a:r>
              <a:rPr i="1" lang="en-US" sz="2800">
                <a:solidFill>
                  <a:schemeClr val="dk1"/>
                </a:solidFill>
                <a:latin typeface="Arial"/>
                <a:ea typeface="Arial"/>
                <a:cs typeface="Arial"/>
                <a:sym typeface="Arial"/>
              </a:rPr>
              <a:t>Bảng quy định các giá trị q</a:t>
            </a:r>
            <a:r>
              <a:rPr baseline="-25000" i="1" lang="en-US" sz="2800">
                <a:solidFill>
                  <a:schemeClr val="dk1"/>
                </a:solidFill>
                <a:latin typeface="Arial"/>
                <a:ea typeface="Arial"/>
                <a:cs typeface="Arial"/>
                <a:sym typeface="Arial"/>
              </a:rPr>
              <a:t>i</a:t>
            </a:r>
            <a:r>
              <a:rPr i="1" lang="en-US" sz="2800">
                <a:solidFill>
                  <a:schemeClr val="dk1"/>
                </a:solidFill>
                <a:latin typeface="Arial"/>
                <a:ea typeface="Arial"/>
                <a:cs typeface="Arial"/>
                <a:sym typeface="Arial"/>
              </a:rPr>
              <a:t> , BP</a:t>
            </a:r>
            <a:r>
              <a:rPr baseline="-25000" i="1" lang="en-US" sz="2800">
                <a:solidFill>
                  <a:schemeClr val="dk1"/>
                </a:solidFill>
                <a:latin typeface="Arial"/>
                <a:ea typeface="Arial"/>
                <a:cs typeface="Arial"/>
                <a:sym typeface="Arial"/>
              </a:rPr>
              <a:t>i</a:t>
            </a:r>
            <a:endParaRPr baseline="-25000" i="1" sz="2400">
              <a:solidFill>
                <a:schemeClr val="dk1"/>
              </a:solidFill>
              <a:latin typeface="Arial"/>
              <a:ea typeface="Arial"/>
              <a:cs typeface="Arial"/>
              <a:sym typeface="Arial"/>
            </a:endParaRPr>
          </a:p>
        </p:txBody>
      </p:sp>
      <p:graphicFrame>
        <p:nvGraphicFramePr>
          <p:cNvPr id="639" name="Google Shape;639;p46"/>
          <p:cNvGraphicFramePr/>
          <p:nvPr/>
        </p:nvGraphicFramePr>
        <p:xfrm>
          <a:off x="265578" y="2811826"/>
          <a:ext cx="3000000" cy="3000000"/>
        </p:xfrm>
        <a:graphic>
          <a:graphicData uri="http://schemas.openxmlformats.org/drawingml/2006/table">
            <a:tbl>
              <a:tblPr bandRow="1" firstRow="1">
                <a:noFill/>
                <a:tableStyleId>{B2F93D6B-20D0-4253-B3B1-D04A2150CED5}</a:tableStyleId>
              </a:tblPr>
              <a:tblGrid>
                <a:gridCol w="622450"/>
                <a:gridCol w="932250"/>
                <a:gridCol w="1214750"/>
                <a:gridCol w="1224150"/>
                <a:gridCol w="1035825"/>
                <a:gridCol w="1120575"/>
                <a:gridCol w="1111150"/>
                <a:gridCol w="1045250"/>
                <a:gridCol w="1120575"/>
                <a:gridCol w="1146175"/>
                <a:gridCol w="1057325"/>
              </a:tblGrid>
              <a:tr h="370850">
                <a:tc rowSpan="3">
                  <a:txBody>
                    <a:bodyPr/>
                    <a:lstStyle/>
                    <a:p>
                      <a:pPr indent="0" lvl="0" marL="0" marR="0" rtl="0" algn="ctr">
                        <a:spcBef>
                          <a:spcPts val="0"/>
                        </a:spcBef>
                        <a:spcAft>
                          <a:spcPts val="0"/>
                        </a:spcAft>
                        <a:buNone/>
                      </a:pPr>
                      <a:r>
                        <a:rPr lang="en-US" sz="2400">
                          <a:solidFill>
                            <a:schemeClr val="lt1"/>
                          </a:solidFill>
                        </a:rPr>
                        <a:t>i</a:t>
                      </a:r>
                      <a:endParaRPr sz="2400">
                        <a:solidFill>
                          <a:schemeClr val="lt1"/>
                        </a:solidFill>
                      </a:endParaRPr>
                    </a:p>
                  </a:txBody>
                  <a:tcPr marT="45725" marB="45725" marR="91450" marL="91450" anchor="ctr"/>
                </a:tc>
                <a:tc rowSpan="3">
                  <a:txBody>
                    <a:bodyPr/>
                    <a:lstStyle/>
                    <a:p>
                      <a:pPr indent="0" lvl="0" marL="0" marR="0" rtl="0" algn="ctr">
                        <a:spcBef>
                          <a:spcPts val="0"/>
                        </a:spcBef>
                        <a:spcAft>
                          <a:spcPts val="0"/>
                        </a:spcAft>
                        <a:buNone/>
                      </a:pPr>
                      <a:r>
                        <a:rPr lang="en-US" sz="2400">
                          <a:solidFill>
                            <a:schemeClr val="lt1"/>
                          </a:solidFill>
                        </a:rPr>
                        <a:t>q</a:t>
                      </a:r>
                      <a:r>
                        <a:rPr baseline="-25000" lang="en-US" sz="2400">
                          <a:solidFill>
                            <a:schemeClr val="lt1"/>
                          </a:solidFill>
                        </a:rPr>
                        <a:t>i</a:t>
                      </a:r>
                      <a:endParaRPr baseline="-25000" sz="2400">
                        <a:solidFill>
                          <a:schemeClr val="lt1"/>
                        </a:solidFill>
                      </a:endParaRPr>
                    </a:p>
                  </a:txBody>
                  <a:tcPr marT="45725" marB="45725" marR="91450" marL="91450" anchor="ctr"/>
                </a:tc>
                <a:tc gridSpan="9">
                  <a:txBody>
                    <a:bodyPr/>
                    <a:lstStyle/>
                    <a:p>
                      <a:pPr indent="0" lvl="0" marL="0" marR="0" rtl="0" algn="ctr">
                        <a:lnSpc>
                          <a:spcPct val="100000"/>
                        </a:lnSpc>
                        <a:spcBef>
                          <a:spcPts val="0"/>
                        </a:spcBef>
                        <a:spcAft>
                          <a:spcPts val="0"/>
                        </a:spcAft>
                        <a:buClr>
                          <a:schemeClr val="dk1"/>
                        </a:buClr>
                        <a:buSzPts val="2400"/>
                        <a:buFont typeface="Arial"/>
                        <a:buNone/>
                      </a:pPr>
                      <a:r>
                        <a:rPr lang="en-US" sz="2400"/>
                        <a:t>Giá</a:t>
                      </a:r>
                      <a:r>
                        <a:rPr lang="en-US" sz="2400"/>
                        <a:t> trị BP</a:t>
                      </a:r>
                      <a:r>
                        <a:rPr baseline="-25000" lang="en-US" sz="2400"/>
                        <a:t>i</a:t>
                      </a:r>
                      <a:r>
                        <a:rPr lang="en-US" sz="2400"/>
                        <a:t> quy định đối với từng thông số</a:t>
                      </a:r>
                      <a:endParaRPr sz="2400"/>
                    </a:p>
                  </a:txBody>
                  <a:tcPr marT="45725" marB="45725" marR="91450" marL="91450"/>
                </a:tc>
                <a:tc hMerge="1"/>
                <a:tc hMerge="1"/>
                <a:tc hMerge="1"/>
                <a:tc hMerge="1"/>
                <a:tc hMerge="1"/>
                <a:tc hMerge="1"/>
                <a:tc hMerge="1"/>
                <a:tc hMerge="1"/>
              </a:tr>
              <a:tr h="370850">
                <a:tc vMerge="1"/>
                <a:tc vMerge="1"/>
                <a:tc>
                  <a:txBody>
                    <a:bodyPr/>
                    <a:lstStyle/>
                    <a:p>
                      <a:pPr indent="0" lvl="0" marL="0" marR="0" rtl="0" algn="ctr">
                        <a:spcBef>
                          <a:spcPts val="0"/>
                        </a:spcBef>
                        <a:spcAft>
                          <a:spcPts val="0"/>
                        </a:spcAft>
                        <a:buNone/>
                      </a:pPr>
                      <a:r>
                        <a:rPr lang="en-US" sz="2000">
                          <a:solidFill>
                            <a:schemeClr val="lt1"/>
                          </a:solidFill>
                        </a:rPr>
                        <a:t>BOD</a:t>
                      </a:r>
                      <a:endParaRPr sz="2000">
                        <a:solidFill>
                          <a:schemeClr val="lt1"/>
                        </a:solidFill>
                        <a:latin typeface="Arial"/>
                        <a:ea typeface="Arial"/>
                        <a:cs typeface="Arial"/>
                        <a:sym typeface="Arial"/>
                      </a:endParaRPr>
                    </a:p>
                  </a:txBody>
                  <a:tcPr marT="45725" marB="45725" marR="91450" marL="91450" anchor="ctr">
                    <a:solidFill>
                      <a:srgbClr val="956251"/>
                    </a:solidFill>
                  </a:tcPr>
                </a:tc>
                <a:tc>
                  <a:txBody>
                    <a:bodyPr/>
                    <a:lstStyle/>
                    <a:p>
                      <a:pPr indent="0" lvl="0" marL="0" marR="0" rtl="0" algn="ctr">
                        <a:spcBef>
                          <a:spcPts val="0"/>
                        </a:spcBef>
                        <a:spcAft>
                          <a:spcPts val="0"/>
                        </a:spcAft>
                        <a:buNone/>
                      </a:pPr>
                      <a:r>
                        <a:rPr lang="en-US" sz="2000">
                          <a:solidFill>
                            <a:schemeClr val="lt1"/>
                          </a:solidFill>
                        </a:rPr>
                        <a:t>COD</a:t>
                      </a:r>
                      <a:endParaRPr sz="2000">
                        <a:solidFill>
                          <a:schemeClr val="lt1"/>
                        </a:solidFill>
                        <a:latin typeface="Arial"/>
                        <a:ea typeface="Arial"/>
                        <a:cs typeface="Arial"/>
                        <a:sym typeface="Arial"/>
                      </a:endParaRPr>
                    </a:p>
                  </a:txBody>
                  <a:tcPr marT="45725" marB="45725" marR="91450" marL="91450" anchor="ctr">
                    <a:solidFill>
                      <a:srgbClr val="956251"/>
                    </a:solidFill>
                  </a:tcPr>
                </a:tc>
                <a:tc>
                  <a:txBody>
                    <a:bodyPr/>
                    <a:lstStyle/>
                    <a:p>
                      <a:pPr indent="0" lvl="0" marL="0" marR="0" rtl="0" algn="ctr">
                        <a:lnSpc>
                          <a:spcPct val="100000"/>
                        </a:lnSpc>
                        <a:spcBef>
                          <a:spcPts val="0"/>
                        </a:spcBef>
                        <a:spcAft>
                          <a:spcPts val="0"/>
                        </a:spcAft>
                        <a:buClr>
                          <a:schemeClr val="lt1"/>
                        </a:buClr>
                        <a:buSzPts val="2000"/>
                        <a:buFont typeface="Arial"/>
                        <a:buNone/>
                      </a:pPr>
                      <a:r>
                        <a:rPr lang="en-US" sz="2000">
                          <a:solidFill>
                            <a:schemeClr val="lt1"/>
                          </a:solidFill>
                        </a:rPr>
                        <a:t>TOC</a:t>
                      </a:r>
                      <a:endParaRPr sz="2000">
                        <a:solidFill>
                          <a:schemeClr val="lt1"/>
                        </a:solidFill>
                        <a:latin typeface="Arial"/>
                        <a:ea typeface="Arial"/>
                        <a:cs typeface="Arial"/>
                        <a:sym typeface="Arial"/>
                      </a:endParaRPr>
                    </a:p>
                  </a:txBody>
                  <a:tcPr marT="45725" marB="45725" marR="91450" marL="91450">
                    <a:solidFill>
                      <a:srgbClr val="956251"/>
                    </a:solidFill>
                  </a:tcPr>
                </a:tc>
                <a:tc>
                  <a:txBody>
                    <a:bodyPr/>
                    <a:lstStyle/>
                    <a:p>
                      <a:pPr indent="0" lvl="0" marL="0" marR="0" rtl="0" algn="ctr">
                        <a:spcBef>
                          <a:spcPts val="0"/>
                        </a:spcBef>
                        <a:spcAft>
                          <a:spcPts val="0"/>
                        </a:spcAft>
                        <a:buNone/>
                      </a:pPr>
                      <a:r>
                        <a:rPr lang="en-US" sz="2000">
                          <a:solidFill>
                            <a:schemeClr val="lt1"/>
                          </a:solidFill>
                        </a:rPr>
                        <a:t>N-NH</a:t>
                      </a:r>
                      <a:r>
                        <a:rPr baseline="-25000" lang="en-US" sz="2000">
                          <a:solidFill>
                            <a:schemeClr val="lt1"/>
                          </a:solidFill>
                        </a:rPr>
                        <a:t>4</a:t>
                      </a:r>
                      <a:endParaRPr baseline="-25000" sz="2000">
                        <a:solidFill>
                          <a:schemeClr val="lt1"/>
                        </a:solidFill>
                        <a:latin typeface="Arial"/>
                        <a:ea typeface="Arial"/>
                        <a:cs typeface="Arial"/>
                        <a:sym typeface="Arial"/>
                      </a:endParaRPr>
                    </a:p>
                  </a:txBody>
                  <a:tcPr marT="45725" marB="45725" marR="91450" marL="91450" anchor="ctr">
                    <a:solidFill>
                      <a:srgbClr val="956251"/>
                    </a:solidFill>
                  </a:tcPr>
                </a:tc>
                <a:tc>
                  <a:txBody>
                    <a:bodyPr/>
                    <a:lstStyle/>
                    <a:p>
                      <a:pPr indent="0" lvl="0" marL="0" marR="0" rtl="0" algn="ctr">
                        <a:lnSpc>
                          <a:spcPct val="100000"/>
                        </a:lnSpc>
                        <a:spcBef>
                          <a:spcPts val="0"/>
                        </a:spcBef>
                        <a:spcAft>
                          <a:spcPts val="0"/>
                        </a:spcAft>
                        <a:buClr>
                          <a:schemeClr val="lt1"/>
                        </a:buClr>
                        <a:buSzPts val="2000"/>
                        <a:buFont typeface="Arial"/>
                        <a:buNone/>
                      </a:pPr>
                      <a:r>
                        <a:rPr b="0" lang="en-US" sz="2000" u="none" cap="none" strike="noStrike">
                          <a:solidFill>
                            <a:schemeClr val="lt1"/>
                          </a:solidFill>
                        </a:rPr>
                        <a:t>N-NO</a:t>
                      </a:r>
                      <a:r>
                        <a:rPr b="0" baseline="-25000" lang="en-US" sz="2000" u="none" cap="none" strike="noStrike">
                          <a:solidFill>
                            <a:schemeClr val="lt1"/>
                          </a:solidFill>
                        </a:rPr>
                        <a:t>3</a:t>
                      </a:r>
                      <a:endParaRPr b="0" baseline="-25000" i="0" sz="2000" u="none" cap="none" strike="noStrike">
                        <a:solidFill>
                          <a:schemeClr val="lt1"/>
                        </a:solidFill>
                        <a:latin typeface="Arial"/>
                        <a:ea typeface="Arial"/>
                        <a:cs typeface="Arial"/>
                        <a:sym typeface="Arial"/>
                      </a:endParaRPr>
                    </a:p>
                  </a:txBody>
                  <a:tcPr marT="45725" marB="45725" marR="91450" marL="91450" anchor="ctr">
                    <a:solidFill>
                      <a:srgbClr val="956251"/>
                    </a:solidFill>
                  </a:tcPr>
                </a:tc>
                <a:tc>
                  <a:txBody>
                    <a:bodyPr/>
                    <a:lstStyle/>
                    <a:p>
                      <a:pPr indent="0" lvl="0" marL="0" marR="0" rtl="0" algn="ctr">
                        <a:lnSpc>
                          <a:spcPct val="100000"/>
                        </a:lnSpc>
                        <a:spcBef>
                          <a:spcPts val="0"/>
                        </a:spcBef>
                        <a:spcAft>
                          <a:spcPts val="0"/>
                        </a:spcAft>
                        <a:buClr>
                          <a:schemeClr val="lt1"/>
                        </a:buClr>
                        <a:buSzPts val="2000"/>
                        <a:buFont typeface="Arial"/>
                        <a:buNone/>
                      </a:pPr>
                      <a:r>
                        <a:rPr b="0" lang="en-US" sz="2000" u="none" cap="none" strike="noStrike">
                          <a:solidFill>
                            <a:schemeClr val="lt1"/>
                          </a:solidFill>
                        </a:rPr>
                        <a:t>N-NO</a:t>
                      </a:r>
                      <a:r>
                        <a:rPr b="0" baseline="-25000" lang="en-US" sz="2000" u="none" cap="none" strike="noStrike">
                          <a:solidFill>
                            <a:schemeClr val="lt1"/>
                          </a:solidFill>
                        </a:rPr>
                        <a:t>2</a:t>
                      </a:r>
                      <a:endParaRPr b="0" baseline="-25000" i="0" sz="2000" u="none" cap="none" strike="noStrike">
                        <a:solidFill>
                          <a:schemeClr val="lt1"/>
                        </a:solidFill>
                        <a:latin typeface="Arial"/>
                        <a:ea typeface="Arial"/>
                        <a:cs typeface="Arial"/>
                        <a:sym typeface="Arial"/>
                      </a:endParaRPr>
                    </a:p>
                  </a:txBody>
                  <a:tcPr marT="45725" marB="45725" marR="91450" marL="91450" anchor="ctr">
                    <a:solidFill>
                      <a:srgbClr val="956251"/>
                    </a:solidFill>
                  </a:tcPr>
                </a:tc>
                <a:tc>
                  <a:txBody>
                    <a:bodyPr/>
                    <a:lstStyle/>
                    <a:p>
                      <a:pPr indent="0" lvl="0" marL="0" marR="0" rtl="0" algn="ctr">
                        <a:lnSpc>
                          <a:spcPct val="100000"/>
                        </a:lnSpc>
                        <a:spcBef>
                          <a:spcPts val="0"/>
                        </a:spcBef>
                        <a:spcAft>
                          <a:spcPts val="0"/>
                        </a:spcAft>
                        <a:buClr>
                          <a:schemeClr val="lt1"/>
                        </a:buClr>
                        <a:buSzPts val="2000"/>
                        <a:buFont typeface="Arial"/>
                        <a:buNone/>
                      </a:pPr>
                      <a:r>
                        <a:rPr lang="en-US" sz="2000">
                          <a:solidFill>
                            <a:schemeClr val="lt1"/>
                          </a:solidFill>
                        </a:rPr>
                        <a:t>P-PO</a:t>
                      </a:r>
                      <a:r>
                        <a:rPr baseline="-25000" lang="en-US" sz="2000">
                          <a:solidFill>
                            <a:schemeClr val="lt1"/>
                          </a:solidFill>
                        </a:rPr>
                        <a:t>4</a:t>
                      </a:r>
                      <a:endParaRPr baseline="-25000" sz="2000">
                        <a:solidFill>
                          <a:schemeClr val="lt1"/>
                        </a:solidFill>
                        <a:latin typeface="Arial"/>
                        <a:ea typeface="Arial"/>
                        <a:cs typeface="Arial"/>
                        <a:sym typeface="Arial"/>
                      </a:endParaRPr>
                    </a:p>
                  </a:txBody>
                  <a:tcPr marT="45725" marB="45725" marR="91450" marL="91450">
                    <a:solidFill>
                      <a:srgbClr val="956251"/>
                    </a:solidFill>
                  </a:tcPr>
                </a:tc>
                <a:tc>
                  <a:txBody>
                    <a:bodyPr/>
                    <a:lstStyle/>
                    <a:p>
                      <a:pPr indent="0" lvl="0" marL="0" marR="0" rtl="0" algn="ctr">
                        <a:spcBef>
                          <a:spcPts val="0"/>
                        </a:spcBef>
                        <a:spcAft>
                          <a:spcPts val="0"/>
                        </a:spcAft>
                        <a:buNone/>
                      </a:pPr>
                      <a:r>
                        <a:rPr lang="en-US" sz="2000">
                          <a:solidFill>
                            <a:schemeClr val="lt1"/>
                          </a:solidFill>
                        </a:rPr>
                        <a:t>Coliform</a:t>
                      </a:r>
                      <a:endParaRPr sz="2000">
                        <a:solidFill>
                          <a:schemeClr val="lt1"/>
                        </a:solidFill>
                        <a:latin typeface="Arial"/>
                        <a:ea typeface="Arial"/>
                        <a:cs typeface="Arial"/>
                        <a:sym typeface="Arial"/>
                      </a:endParaRPr>
                    </a:p>
                  </a:txBody>
                  <a:tcPr marT="45725" marB="45725" marR="91450" marL="91450">
                    <a:solidFill>
                      <a:srgbClr val="956251"/>
                    </a:solidFill>
                  </a:tcPr>
                </a:tc>
                <a:tc>
                  <a:txBody>
                    <a:bodyPr/>
                    <a:lstStyle/>
                    <a:p>
                      <a:pPr indent="0" lvl="0" marL="0" marR="0" rtl="0" algn="ctr">
                        <a:spcBef>
                          <a:spcPts val="0"/>
                        </a:spcBef>
                        <a:spcAft>
                          <a:spcPts val="0"/>
                        </a:spcAft>
                        <a:buNone/>
                      </a:pPr>
                      <a:r>
                        <a:rPr lang="en-US" sz="2000">
                          <a:solidFill>
                            <a:schemeClr val="lt1"/>
                          </a:solidFill>
                        </a:rPr>
                        <a:t>E.Coli</a:t>
                      </a:r>
                      <a:endParaRPr sz="2000">
                        <a:solidFill>
                          <a:schemeClr val="lt1"/>
                        </a:solidFill>
                        <a:latin typeface="Arial"/>
                        <a:ea typeface="Arial"/>
                        <a:cs typeface="Arial"/>
                        <a:sym typeface="Arial"/>
                      </a:endParaRPr>
                    </a:p>
                  </a:txBody>
                  <a:tcPr marT="45725" marB="45725" marR="91450" marL="91450">
                    <a:solidFill>
                      <a:srgbClr val="956251"/>
                    </a:solidFill>
                  </a:tcPr>
                </a:tc>
              </a:tr>
              <a:tr h="370850">
                <a:tc vMerge="1"/>
                <a:tc vMerge="1"/>
                <a:tc gridSpan="7">
                  <a:txBody>
                    <a:bodyPr/>
                    <a:lstStyle/>
                    <a:p>
                      <a:pPr indent="0" lvl="0" marL="0" marR="0" rtl="0" algn="ctr">
                        <a:spcBef>
                          <a:spcPts val="0"/>
                        </a:spcBef>
                        <a:spcAft>
                          <a:spcPts val="0"/>
                        </a:spcAft>
                        <a:buNone/>
                      </a:pPr>
                      <a:r>
                        <a:rPr lang="en-US" sz="2000">
                          <a:solidFill>
                            <a:schemeClr val="lt1"/>
                          </a:solidFill>
                        </a:rPr>
                        <a:t>mg/L</a:t>
                      </a:r>
                      <a:endParaRPr sz="2000">
                        <a:solidFill>
                          <a:schemeClr val="lt1"/>
                        </a:solidFill>
                        <a:latin typeface="Arial"/>
                        <a:ea typeface="Arial"/>
                        <a:cs typeface="Arial"/>
                        <a:sym typeface="Arial"/>
                      </a:endParaRPr>
                    </a:p>
                  </a:txBody>
                  <a:tcPr marT="45725" marB="45725" marR="91450" marL="91450">
                    <a:solidFill>
                      <a:srgbClr val="956251"/>
                    </a:solidFill>
                  </a:tcPr>
                </a:tc>
                <a:tc hMerge="1"/>
                <a:tc hMerge="1"/>
                <a:tc hMerge="1"/>
                <a:tc hMerge="1"/>
                <a:tc hMerge="1"/>
                <a:tc hMerge="1"/>
                <a:tc gridSpan="2">
                  <a:txBody>
                    <a:bodyPr/>
                    <a:lstStyle/>
                    <a:p>
                      <a:pPr indent="0" lvl="0" marL="0" marR="0" rtl="0" algn="ctr">
                        <a:spcBef>
                          <a:spcPts val="0"/>
                        </a:spcBef>
                        <a:spcAft>
                          <a:spcPts val="0"/>
                        </a:spcAft>
                        <a:buNone/>
                      </a:pPr>
                      <a:r>
                        <a:rPr lang="en-US" sz="2000">
                          <a:solidFill>
                            <a:schemeClr val="lt1"/>
                          </a:solidFill>
                        </a:rPr>
                        <a:t>MPN/100 mL</a:t>
                      </a:r>
                      <a:endParaRPr sz="2000">
                        <a:solidFill>
                          <a:schemeClr val="lt1"/>
                        </a:solidFill>
                        <a:latin typeface="Arial"/>
                        <a:ea typeface="Arial"/>
                        <a:cs typeface="Arial"/>
                        <a:sym typeface="Arial"/>
                      </a:endParaRPr>
                    </a:p>
                  </a:txBody>
                  <a:tcPr marT="45725" marB="45725" marR="91450" marL="91450">
                    <a:solidFill>
                      <a:srgbClr val="956251"/>
                    </a:solidFill>
                  </a:tcPr>
                </a:tc>
                <a:tc hMerge="1"/>
              </a:tr>
              <a:tr h="362375">
                <a:tc>
                  <a:txBody>
                    <a:bodyPr/>
                    <a:lstStyle/>
                    <a:p>
                      <a:pPr indent="0" lvl="0" marL="0" marR="0" rtl="0" algn="ctr">
                        <a:spcBef>
                          <a:spcPts val="0"/>
                        </a:spcBef>
                        <a:spcAft>
                          <a:spcPts val="0"/>
                        </a:spcAft>
                        <a:buNone/>
                      </a:pPr>
                      <a:r>
                        <a:rPr lang="en-US" sz="1800"/>
                        <a:t>1</a:t>
                      </a:r>
                      <a:endParaRPr sz="1800"/>
                    </a:p>
                  </a:txBody>
                  <a:tcPr marT="45725" marB="45725" marR="91450" marL="91450"/>
                </a:tc>
                <a:tc>
                  <a:txBody>
                    <a:bodyPr/>
                    <a:lstStyle/>
                    <a:p>
                      <a:pPr indent="0" lvl="0" marL="0" marR="0" rtl="0" algn="ctr">
                        <a:spcBef>
                          <a:spcPts val="0"/>
                        </a:spcBef>
                        <a:spcAft>
                          <a:spcPts val="0"/>
                        </a:spcAft>
                        <a:buNone/>
                      </a:pPr>
                      <a:r>
                        <a:rPr lang="en-US" sz="1800"/>
                        <a:t>100</a:t>
                      </a:r>
                      <a:endParaRPr/>
                    </a:p>
                  </a:txBody>
                  <a:tcPr marT="45725" marB="45725" marR="91450" marL="91450"/>
                </a:tc>
                <a:tc>
                  <a:txBody>
                    <a:bodyPr/>
                    <a:lstStyle/>
                    <a:p>
                      <a:pPr indent="0" lvl="0" marL="0" marR="0" rtl="0" algn="r">
                        <a:spcBef>
                          <a:spcPts val="0"/>
                        </a:spcBef>
                        <a:spcAft>
                          <a:spcPts val="0"/>
                        </a:spcAft>
                        <a:buNone/>
                      </a:pPr>
                      <a:r>
                        <a:rPr lang="en-US" sz="1800"/>
                        <a:t> ≤4</a:t>
                      </a:r>
                      <a:endParaRPr sz="1800"/>
                    </a:p>
                  </a:txBody>
                  <a:tcPr marT="45725" marB="45725" marR="274325" marL="91450"/>
                </a:tc>
                <a:tc>
                  <a:txBody>
                    <a:bodyPr/>
                    <a:lstStyle/>
                    <a:p>
                      <a:pPr indent="0" lvl="0" marL="0" marR="0" rtl="0" algn="r">
                        <a:spcBef>
                          <a:spcPts val="0"/>
                        </a:spcBef>
                        <a:spcAft>
                          <a:spcPts val="0"/>
                        </a:spcAft>
                        <a:buNone/>
                      </a:pPr>
                      <a:r>
                        <a:rPr lang="en-US" sz="1800"/>
                        <a:t>≤10</a:t>
                      </a:r>
                      <a:endParaRPr sz="1800"/>
                    </a:p>
                  </a:txBody>
                  <a:tcPr marT="45725" marB="45725" marR="274325" marL="91450"/>
                </a:tc>
                <a:tc>
                  <a:txBody>
                    <a:bodyPr/>
                    <a:lstStyle/>
                    <a:p>
                      <a:pPr indent="0" lvl="0" marL="0" marR="0" rtl="0" algn="r">
                        <a:spcBef>
                          <a:spcPts val="0"/>
                        </a:spcBef>
                        <a:spcAft>
                          <a:spcPts val="0"/>
                        </a:spcAft>
                        <a:buNone/>
                      </a:pPr>
                      <a:r>
                        <a:rPr lang="en-US" sz="1800"/>
                        <a:t> ≤4</a:t>
                      </a:r>
                      <a:endParaRPr sz="1800"/>
                    </a:p>
                  </a:txBody>
                  <a:tcPr marT="45725" marB="45725" marR="274325" marL="91450"/>
                </a:tc>
                <a:tc>
                  <a:txBody>
                    <a:bodyPr/>
                    <a:lstStyle/>
                    <a:p>
                      <a:pPr indent="0" lvl="0" marL="0" marR="0" rtl="0" algn="r">
                        <a:spcBef>
                          <a:spcPts val="0"/>
                        </a:spcBef>
                        <a:spcAft>
                          <a:spcPts val="0"/>
                        </a:spcAft>
                        <a:buNone/>
                      </a:pPr>
                      <a:r>
                        <a:rPr lang="en-US" sz="1800"/>
                        <a:t>≤0,3</a:t>
                      </a:r>
                      <a:endParaRPr sz="1800"/>
                    </a:p>
                  </a:txBody>
                  <a:tcPr marT="45725" marB="45725" marR="274325" marL="91450"/>
                </a:tc>
                <a:tc>
                  <a:txBody>
                    <a:bodyPr/>
                    <a:lstStyle/>
                    <a:p>
                      <a:pPr indent="0" lvl="0" marL="0" marR="0" rtl="0" algn="r">
                        <a:spcBef>
                          <a:spcPts val="0"/>
                        </a:spcBef>
                        <a:spcAft>
                          <a:spcPts val="0"/>
                        </a:spcAft>
                        <a:buNone/>
                      </a:pPr>
                      <a:r>
                        <a:rPr lang="en-US" sz="1800"/>
                        <a:t>≤2</a:t>
                      </a:r>
                      <a:endParaRPr sz="1800"/>
                    </a:p>
                  </a:txBody>
                  <a:tcPr marT="45725" marB="45725" marR="274325" marL="91450"/>
                </a:tc>
                <a:tc>
                  <a:txBody>
                    <a:bodyPr/>
                    <a:lstStyle/>
                    <a:p>
                      <a:pPr indent="0" lvl="0" marL="0" marR="0" rtl="0" algn="r">
                        <a:spcBef>
                          <a:spcPts val="0"/>
                        </a:spcBef>
                        <a:spcAft>
                          <a:spcPts val="0"/>
                        </a:spcAft>
                        <a:buNone/>
                      </a:pPr>
                      <a:r>
                        <a:rPr lang="en-US" sz="1800"/>
                        <a:t>≤0,05</a:t>
                      </a:r>
                      <a:endParaRPr sz="1800"/>
                    </a:p>
                  </a:txBody>
                  <a:tcPr marT="45725" marB="45725" marR="274325" marL="91450"/>
                </a:tc>
                <a:tc>
                  <a:txBody>
                    <a:bodyPr/>
                    <a:lstStyle/>
                    <a:p>
                      <a:pPr indent="0" lvl="0" marL="0" marR="0" rtl="0" algn="r">
                        <a:spcBef>
                          <a:spcPts val="0"/>
                        </a:spcBef>
                        <a:spcAft>
                          <a:spcPts val="0"/>
                        </a:spcAft>
                        <a:buNone/>
                      </a:pPr>
                      <a:r>
                        <a:rPr lang="en-US" sz="1800"/>
                        <a:t>≤0,1</a:t>
                      </a:r>
                      <a:endParaRPr sz="1800"/>
                    </a:p>
                  </a:txBody>
                  <a:tcPr marT="45725" marB="45725" marR="274325" marL="91450"/>
                </a:tc>
                <a:tc>
                  <a:txBody>
                    <a:bodyPr/>
                    <a:lstStyle/>
                    <a:p>
                      <a:pPr indent="0" lvl="0" marL="0" marR="0" rtl="0" algn="r">
                        <a:spcBef>
                          <a:spcPts val="0"/>
                        </a:spcBef>
                        <a:spcAft>
                          <a:spcPts val="0"/>
                        </a:spcAft>
                        <a:buNone/>
                      </a:pPr>
                      <a:r>
                        <a:rPr lang="en-US" sz="1800"/>
                        <a:t>≤2.500</a:t>
                      </a:r>
                      <a:endParaRPr sz="1800"/>
                    </a:p>
                  </a:txBody>
                  <a:tcPr marT="45725" marB="45725" marR="91450" marL="91450"/>
                </a:tc>
                <a:tc>
                  <a:txBody>
                    <a:bodyPr/>
                    <a:lstStyle/>
                    <a:p>
                      <a:pPr indent="0" lvl="0" marL="0" marR="0" rtl="0" algn="r">
                        <a:spcBef>
                          <a:spcPts val="0"/>
                        </a:spcBef>
                        <a:spcAft>
                          <a:spcPts val="0"/>
                        </a:spcAft>
                        <a:buNone/>
                      </a:pPr>
                      <a:r>
                        <a:rPr lang="en-US" sz="1800"/>
                        <a:t>≤20</a:t>
                      </a:r>
                      <a:endParaRPr sz="1800"/>
                    </a:p>
                  </a:txBody>
                  <a:tcPr marT="45725" marB="45725" marR="274325" marL="91450"/>
                </a:tc>
              </a:tr>
              <a:tr h="370850">
                <a:tc>
                  <a:txBody>
                    <a:bodyPr/>
                    <a:lstStyle/>
                    <a:p>
                      <a:pPr indent="0" lvl="0" marL="0" marR="0" rtl="0" algn="ctr">
                        <a:spcBef>
                          <a:spcPts val="0"/>
                        </a:spcBef>
                        <a:spcAft>
                          <a:spcPts val="0"/>
                        </a:spcAft>
                        <a:buNone/>
                      </a:pPr>
                      <a:r>
                        <a:rPr lang="en-US" sz="1800"/>
                        <a:t>2</a:t>
                      </a:r>
                      <a:endParaRPr sz="1800"/>
                    </a:p>
                  </a:txBody>
                  <a:tcPr marT="45725" marB="45725" marR="91450" marL="91450"/>
                </a:tc>
                <a:tc>
                  <a:txBody>
                    <a:bodyPr/>
                    <a:lstStyle/>
                    <a:p>
                      <a:pPr indent="0" lvl="0" marL="0" marR="0" rtl="0" algn="ctr">
                        <a:spcBef>
                          <a:spcPts val="0"/>
                        </a:spcBef>
                        <a:spcAft>
                          <a:spcPts val="0"/>
                        </a:spcAft>
                        <a:buNone/>
                      </a:pPr>
                      <a:r>
                        <a:rPr lang="en-US" sz="1800"/>
                        <a:t>75</a:t>
                      </a:r>
                      <a:endParaRPr/>
                    </a:p>
                  </a:txBody>
                  <a:tcPr marT="45725" marB="45725" marR="91450" marL="91450"/>
                </a:tc>
                <a:tc>
                  <a:txBody>
                    <a:bodyPr/>
                    <a:lstStyle/>
                    <a:p>
                      <a:pPr indent="0" lvl="0" marL="0" marR="0" rtl="0" algn="r">
                        <a:spcBef>
                          <a:spcPts val="0"/>
                        </a:spcBef>
                        <a:spcAft>
                          <a:spcPts val="0"/>
                        </a:spcAft>
                        <a:buNone/>
                      </a:pPr>
                      <a:r>
                        <a:rPr lang="en-US" sz="1800"/>
                        <a:t>6</a:t>
                      </a:r>
                      <a:endParaRPr/>
                    </a:p>
                  </a:txBody>
                  <a:tcPr marT="45725" marB="45725" marR="274325" marL="91450"/>
                </a:tc>
                <a:tc>
                  <a:txBody>
                    <a:bodyPr/>
                    <a:lstStyle/>
                    <a:p>
                      <a:pPr indent="0" lvl="0" marL="0" marR="0" rtl="0" algn="r">
                        <a:spcBef>
                          <a:spcPts val="0"/>
                        </a:spcBef>
                        <a:spcAft>
                          <a:spcPts val="0"/>
                        </a:spcAft>
                        <a:buNone/>
                      </a:pPr>
                      <a:r>
                        <a:rPr lang="en-US" sz="1800"/>
                        <a:t>15</a:t>
                      </a:r>
                      <a:endParaRPr/>
                    </a:p>
                  </a:txBody>
                  <a:tcPr marT="45725" marB="45725" marR="274325" marL="91450"/>
                </a:tc>
                <a:tc>
                  <a:txBody>
                    <a:bodyPr/>
                    <a:lstStyle/>
                    <a:p>
                      <a:pPr indent="0" lvl="0" marL="0" marR="0" rtl="0" algn="r">
                        <a:spcBef>
                          <a:spcPts val="0"/>
                        </a:spcBef>
                        <a:spcAft>
                          <a:spcPts val="0"/>
                        </a:spcAft>
                        <a:buNone/>
                      </a:pPr>
                      <a:r>
                        <a:rPr lang="en-US" sz="1800"/>
                        <a:t>6</a:t>
                      </a:r>
                      <a:endParaRPr/>
                    </a:p>
                  </a:txBody>
                  <a:tcPr marT="45725" marB="45725" marR="274325" marL="91450"/>
                </a:tc>
                <a:tc>
                  <a:txBody>
                    <a:bodyPr/>
                    <a:lstStyle/>
                    <a:p>
                      <a:pPr indent="0" lvl="0" marL="0" marR="0" rtl="0" algn="r">
                        <a:spcBef>
                          <a:spcPts val="0"/>
                        </a:spcBef>
                        <a:spcAft>
                          <a:spcPts val="0"/>
                        </a:spcAft>
                        <a:buNone/>
                      </a:pPr>
                      <a:r>
                        <a:rPr lang="en-US" sz="1800"/>
                        <a:t>0,3</a:t>
                      </a:r>
                      <a:endParaRPr sz="1800"/>
                    </a:p>
                  </a:txBody>
                  <a:tcPr marT="45725" marB="45725" marR="274325" marL="91450"/>
                </a:tc>
                <a:tc>
                  <a:txBody>
                    <a:bodyPr/>
                    <a:lstStyle/>
                    <a:p>
                      <a:pPr indent="0" lvl="0" marL="0" marR="0" rtl="0" algn="r">
                        <a:spcBef>
                          <a:spcPts val="0"/>
                        </a:spcBef>
                        <a:spcAft>
                          <a:spcPts val="0"/>
                        </a:spcAft>
                        <a:buNone/>
                      </a:pPr>
                      <a:r>
                        <a:rPr lang="en-US" sz="1800"/>
                        <a:t>5</a:t>
                      </a:r>
                      <a:endParaRPr sz="1800"/>
                    </a:p>
                  </a:txBody>
                  <a:tcPr marT="45725" marB="45725" marR="274325" marL="91450"/>
                </a:tc>
                <a:tc>
                  <a:txBody>
                    <a:bodyPr/>
                    <a:lstStyle/>
                    <a:p>
                      <a:pPr indent="0" lvl="0" marL="0" marR="0" rtl="0" algn="r">
                        <a:spcBef>
                          <a:spcPts val="0"/>
                        </a:spcBef>
                        <a:spcAft>
                          <a:spcPts val="0"/>
                        </a:spcAft>
                        <a:buNone/>
                      </a:pPr>
                      <a:r>
                        <a:t/>
                      </a:r>
                      <a:endParaRPr sz="1800"/>
                    </a:p>
                  </a:txBody>
                  <a:tcPr marT="45725" marB="45725" marR="274325" marL="91450"/>
                </a:tc>
                <a:tc>
                  <a:txBody>
                    <a:bodyPr/>
                    <a:lstStyle/>
                    <a:p>
                      <a:pPr indent="0" lvl="0" marL="0" marR="0" rtl="0" algn="r">
                        <a:spcBef>
                          <a:spcPts val="0"/>
                        </a:spcBef>
                        <a:spcAft>
                          <a:spcPts val="0"/>
                        </a:spcAft>
                        <a:buNone/>
                      </a:pPr>
                      <a:r>
                        <a:rPr lang="en-US" sz="1800"/>
                        <a:t>0,2</a:t>
                      </a:r>
                      <a:endParaRPr sz="1800"/>
                    </a:p>
                  </a:txBody>
                  <a:tcPr marT="45725" marB="45725" marR="274325" marL="91450"/>
                </a:tc>
                <a:tc>
                  <a:txBody>
                    <a:bodyPr/>
                    <a:lstStyle/>
                    <a:p>
                      <a:pPr indent="0" lvl="0" marL="0" marR="0" rtl="0" algn="r">
                        <a:spcBef>
                          <a:spcPts val="0"/>
                        </a:spcBef>
                        <a:spcAft>
                          <a:spcPts val="0"/>
                        </a:spcAft>
                        <a:buNone/>
                      </a:pPr>
                      <a:r>
                        <a:rPr lang="en-US" sz="1800"/>
                        <a:t>5.000</a:t>
                      </a:r>
                      <a:endParaRPr/>
                    </a:p>
                  </a:txBody>
                  <a:tcPr marT="45725" marB="45725" marR="91450" marL="91450"/>
                </a:tc>
                <a:tc>
                  <a:txBody>
                    <a:bodyPr/>
                    <a:lstStyle/>
                    <a:p>
                      <a:pPr indent="0" lvl="0" marL="0" marR="0" rtl="0" algn="r">
                        <a:spcBef>
                          <a:spcPts val="0"/>
                        </a:spcBef>
                        <a:spcAft>
                          <a:spcPts val="0"/>
                        </a:spcAft>
                        <a:buNone/>
                      </a:pPr>
                      <a:r>
                        <a:rPr lang="en-US" sz="1800"/>
                        <a:t>50</a:t>
                      </a:r>
                      <a:endParaRPr/>
                    </a:p>
                  </a:txBody>
                  <a:tcPr marT="45725" marB="45725" marR="274325" marL="91450"/>
                </a:tc>
              </a:tr>
              <a:tr h="370850">
                <a:tc>
                  <a:txBody>
                    <a:bodyPr/>
                    <a:lstStyle/>
                    <a:p>
                      <a:pPr indent="0" lvl="0" marL="0" marR="0" rtl="0" algn="ctr">
                        <a:spcBef>
                          <a:spcPts val="0"/>
                        </a:spcBef>
                        <a:spcAft>
                          <a:spcPts val="0"/>
                        </a:spcAft>
                        <a:buNone/>
                      </a:pPr>
                      <a:r>
                        <a:rPr lang="en-US" sz="1800"/>
                        <a:t>3</a:t>
                      </a:r>
                      <a:endParaRPr sz="1800"/>
                    </a:p>
                  </a:txBody>
                  <a:tcPr marT="45725" marB="45725" marR="91450" marL="91450"/>
                </a:tc>
                <a:tc>
                  <a:txBody>
                    <a:bodyPr/>
                    <a:lstStyle/>
                    <a:p>
                      <a:pPr indent="0" lvl="0" marL="0" marR="0" rtl="0" algn="ctr">
                        <a:spcBef>
                          <a:spcPts val="0"/>
                        </a:spcBef>
                        <a:spcAft>
                          <a:spcPts val="0"/>
                        </a:spcAft>
                        <a:buNone/>
                      </a:pPr>
                      <a:r>
                        <a:rPr lang="en-US" sz="1800"/>
                        <a:t>50</a:t>
                      </a:r>
                      <a:endParaRPr/>
                    </a:p>
                  </a:txBody>
                  <a:tcPr marT="45725" marB="45725" marR="91450" marL="91450"/>
                </a:tc>
                <a:tc>
                  <a:txBody>
                    <a:bodyPr/>
                    <a:lstStyle/>
                    <a:p>
                      <a:pPr indent="0" lvl="0" marL="0" marR="0" rtl="0" algn="r">
                        <a:spcBef>
                          <a:spcPts val="0"/>
                        </a:spcBef>
                        <a:spcAft>
                          <a:spcPts val="0"/>
                        </a:spcAft>
                        <a:buNone/>
                      </a:pPr>
                      <a:r>
                        <a:rPr lang="en-US" sz="1800"/>
                        <a:t>15</a:t>
                      </a:r>
                      <a:endParaRPr/>
                    </a:p>
                  </a:txBody>
                  <a:tcPr marT="45725" marB="45725" marR="274325" marL="91450"/>
                </a:tc>
                <a:tc>
                  <a:txBody>
                    <a:bodyPr/>
                    <a:lstStyle/>
                    <a:p>
                      <a:pPr indent="0" lvl="0" marL="0" marR="0" rtl="0" algn="r">
                        <a:spcBef>
                          <a:spcPts val="0"/>
                        </a:spcBef>
                        <a:spcAft>
                          <a:spcPts val="0"/>
                        </a:spcAft>
                        <a:buNone/>
                      </a:pPr>
                      <a:r>
                        <a:rPr lang="en-US" sz="1800"/>
                        <a:t>30</a:t>
                      </a:r>
                      <a:endParaRPr/>
                    </a:p>
                  </a:txBody>
                  <a:tcPr marT="45725" marB="45725" marR="274325" marL="91450"/>
                </a:tc>
                <a:tc>
                  <a:txBody>
                    <a:bodyPr/>
                    <a:lstStyle/>
                    <a:p>
                      <a:pPr indent="0" lvl="0" marL="0" marR="0" rtl="0" algn="r">
                        <a:spcBef>
                          <a:spcPts val="0"/>
                        </a:spcBef>
                        <a:spcAft>
                          <a:spcPts val="0"/>
                        </a:spcAft>
                        <a:buNone/>
                      </a:pPr>
                      <a:r>
                        <a:rPr lang="en-US" sz="1800"/>
                        <a:t>15</a:t>
                      </a:r>
                      <a:endParaRPr/>
                    </a:p>
                  </a:txBody>
                  <a:tcPr marT="45725" marB="45725" marR="274325" marL="91450"/>
                </a:tc>
                <a:tc>
                  <a:txBody>
                    <a:bodyPr/>
                    <a:lstStyle/>
                    <a:p>
                      <a:pPr indent="0" lvl="0" marL="0" marR="0" rtl="0" algn="r">
                        <a:spcBef>
                          <a:spcPts val="0"/>
                        </a:spcBef>
                        <a:spcAft>
                          <a:spcPts val="0"/>
                        </a:spcAft>
                        <a:buNone/>
                      </a:pPr>
                      <a:r>
                        <a:rPr lang="en-US" sz="1800"/>
                        <a:t>0,6</a:t>
                      </a:r>
                      <a:endParaRPr sz="1800"/>
                    </a:p>
                  </a:txBody>
                  <a:tcPr marT="45725" marB="45725" marR="274325" marL="91450"/>
                </a:tc>
                <a:tc>
                  <a:txBody>
                    <a:bodyPr/>
                    <a:lstStyle/>
                    <a:p>
                      <a:pPr indent="0" lvl="0" marL="0" marR="0" rtl="0" algn="r">
                        <a:spcBef>
                          <a:spcPts val="0"/>
                        </a:spcBef>
                        <a:spcAft>
                          <a:spcPts val="0"/>
                        </a:spcAft>
                        <a:buNone/>
                      </a:pPr>
                      <a:r>
                        <a:rPr lang="en-US" sz="1800"/>
                        <a:t>10</a:t>
                      </a:r>
                      <a:endParaRPr sz="1800"/>
                    </a:p>
                  </a:txBody>
                  <a:tcPr marT="45725" marB="45725" marR="274325" marL="91450"/>
                </a:tc>
                <a:tc>
                  <a:txBody>
                    <a:bodyPr/>
                    <a:lstStyle/>
                    <a:p>
                      <a:pPr indent="0" lvl="0" marL="0" marR="0" rtl="0" algn="r">
                        <a:spcBef>
                          <a:spcPts val="0"/>
                        </a:spcBef>
                        <a:spcAft>
                          <a:spcPts val="0"/>
                        </a:spcAft>
                        <a:buNone/>
                      </a:pPr>
                      <a:r>
                        <a:t/>
                      </a:r>
                      <a:endParaRPr sz="1800"/>
                    </a:p>
                  </a:txBody>
                  <a:tcPr marT="45725" marB="45725" marR="274325" marL="91450"/>
                </a:tc>
                <a:tc>
                  <a:txBody>
                    <a:bodyPr/>
                    <a:lstStyle/>
                    <a:p>
                      <a:pPr indent="0" lvl="0" marL="0" marR="0" rtl="0" algn="r">
                        <a:spcBef>
                          <a:spcPts val="0"/>
                        </a:spcBef>
                        <a:spcAft>
                          <a:spcPts val="0"/>
                        </a:spcAft>
                        <a:buNone/>
                      </a:pPr>
                      <a:r>
                        <a:rPr lang="en-US" sz="1800"/>
                        <a:t>0,3</a:t>
                      </a:r>
                      <a:endParaRPr sz="1800"/>
                    </a:p>
                  </a:txBody>
                  <a:tcPr marT="45725" marB="45725" marR="274325" marL="91450"/>
                </a:tc>
                <a:tc>
                  <a:txBody>
                    <a:bodyPr/>
                    <a:lstStyle/>
                    <a:p>
                      <a:pPr indent="0" lvl="0" marL="0" marR="0" rtl="0" algn="r">
                        <a:spcBef>
                          <a:spcPts val="0"/>
                        </a:spcBef>
                        <a:spcAft>
                          <a:spcPts val="0"/>
                        </a:spcAft>
                        <a:buNone/>
                      </a:pPr>
                      <a:r>
                        <a:rPr lang="en-US" sz="1800"/>
                        <a:t>7.500</a:t>
                      </a:r>
                      <a:endParaRPr/>
                    </a:p>
                  </a:txBody>
                  <a:tcPr marT="45725" marB="45725" marR="91450" marL="91450"/>
                </a:tc>
                <a:tc>
                  <a:txBody>
                    <a:bodyPr/>
                    <a:lstStyle/>
                    <a:p>
                      <a:pPr indent="0" lvl="0" marL="0" marR="0" rtl="0" algn="r">
                        <a:spcBef>
                          <a:spcPts val="0"/>
                        </a:spcBef>
                        <a:spcAft>
                          <a:spcPts val="0"/>
                        </a:spcAft>
                        <a:buNone/>
                      </a:pPr>
                      <a:r>
                        <a:rPr lang="en-US" sz="1800"/>
                        <a:t>100</a:t>
                      </a:r>
                      <a:endParaRPr/>
                    </a:p>
                  </a:txBody>
                  <a:tcPr marT="45725" marB="45725" marR="274325" marL="91450"/>
                </a:tc>
              </a:tr>
              <a:tr h="370850">
                <a:tc>
                  <a:txBody>
                    <a:bodyPr/>
                    <a:lstStyle/>
                    <a:p>
                      <a:pPr indent="0" lvl="0" marL="0" marR="0" rtl="0" algn="ctr">
                        <a:spcBef>
                          <a:spcPts val="0"/>
                        </a:spcBef>
                        <a:spcAft>
                          <a:spcPts val="0"/>
                        </a:spcAft>
                        <a:buNone/>
                      </a:pPr>
                      <a:r>
                        <a:rPr lang="en-US" sz="1800"/>
                        <a:t>4</a:t>
                      </a:r>
                      <a:endParaRPr sz="1800"/>
                    </a:p>
                  </a:txBody>
                  <a:tcPr marT="45725" marB="45725" marR="91450" marL="91450"/>
                </a:tc>
                <a:tc>
                  <a:txBody>
                    <a:bodyPr/>
                    <a:lstStyle/>
                    <a:p>
                      <a:pPr indent="0" lvl="0" marL="0" marR="0" rtl="0" algn="ctr">
                        <a:spcBef>
                          <a:spcPts val="0"/>
                        </a:spcBef>
                        <a:spcAft>
                          <a:spcPts val="0"/>
                        </a:spcAft>
                        <a:buNone/>
                      </a:pPr>
                      <a:r>
                        <a:rPr lang="en-US" sz="1800"/>
                        <a:t>25</a:t>
                      </a:r>
                      <a:endParaRPr/>
                    </a:p>
                  </a:txBody>
                  <a:tcPr marT="45725" marB="45725" marR="91450" marL="91450"/>
                </a:tc>
                <a:tc>
                  <a:txBody>
                    <a:bodyPr/>
                    <a:lstStyle/>
                    <a:p>
                      <a:pPr indent="0" lvl="0" marL="0" marR="0" rtl="0" algn="r">
                        <a:spcBef>
                          <a:spcPts val="0"/>
                        </a:spcBef>
                        <a:spcAft>
                          <a:spcPts val="0"/>
                        </a:spcAft>
                        <a:buNone/>
                      </a:pPr>
                      <a:r>
                        <a:rPr lang="en-US" sz="1800"/>
                        <a:t>25</a:t>
                      </a:r>
                      <a:endParaRPr/>
                    </a:p>
                  </a:txBody>
                  <a:tcPr marT="45725" marB="45725" marR="274325" marL="91450"/>
                </a:tc>
                <a:tc>
                  <a:txBody>
                    <a:bodyPr/>
                    <a:lstStyle/>
                    <a:p>
                      <a:pPr indent="0" lvl="0" marL="0" marR="0" rtl="0" algn="r">
                        <a:spcBef>
                          <a:spcPts val="0"/>
                        </a:spcBef>
                        <a:spcAft>
                          <a:spcPts val="0"/>
                        </a:spcAft>
                        <a:buNone/>
                      </a:pPr>
                      <a:r>
                        <a:rPr lang="en-US" sz="1800"/>
                        <a:t>50</a:t>
                      </a:r>
                      <a:endParaRPr/>
                    </a:p>
                  </a:txBody>
                  <a:tcPr marT="45725" marB="45725" marR="274325" marL="91450"/>
                </a:tc>
                <a:tc>
                  <a:txBody>
                    <a:bodyPr/>
                    <a:lstStyle/>
                    <a:p>
                      <a:pPr indent="0" lvl="0" marL="0" marR="0" rtl="0" algn="r">
                        <a:spcBef>
                          <a:spcPts val="0"/>
                        </a:spcBef>
                        <a:spcAft>
                          <a:spcPts val="0"/>
                        </a:spcAft>
                        <a:buNone/>
                      </a:pPr>
                      <a:r>
                        <a:rPr lang="en-US" sz="1800"/>
                        <a:t>25</a:t>
                      </a:r>
                      <a:endParaRPr/>
                    </a:p>
                  </a:txBody>
                  <a:tcPr marT="45725" marB="45725" marR="274325" marL="91450"/>
                </a:tc>
                <a:tc>
                  <a:txBody>
                    <a:bodyPr/>
                    <a:lstStyle/>
                    <a:p>
                      <a:pPr indent="0" lvl="0" marL="0" marR="0" rtl="0" algn="r">
                        <a:spcBef>
                          <a:spcPts val="0"/>
                        </a:spcBef>
                        <a:spcAft>
                          <a:spcPts val="0"/>
                        </a:spcAft>
                        <a:buNone/>
                      </a:pPr>
                      <a:r>
                        <a:rPr lang="en-US" sz="1800"/>
                        <a:t>0,9</a:t>
                      </a:r>
                      <a:endParaRPr sz="1800"/>
                    </a:p>
                  </a:txBody>
                  <a:tcPr marT="45725" marB="45725" marR="274325" marL="91450"/>
                </a:tc>
                <a:tc>
                  <a:txBody>
                    <a:bodyPr/>
                    <a:lstStyle/>
                    <a:p>
                      <a:pPr indent="0" lvl="0" marL="0" marR="0" rtl="0" algn="r">
                        <a:spcBef>
                          <a:spcPts val="0"/>
                        </a:spcBef>
                        <a:spcAft>
                          <a:spcPts val="0"/>
                        </a:spcAft>
                        <a:buNone/>
                      </a:pPr>
                      <a:r>
                        <a:rPr lang="en-US" sz="1800"/>
                        <a:t>15</a:t>
                      </a:r>
                      <a:endParaRPr sz="1800"/>
                    </a:p>
                  </a:txBody>
                  <a:tcPr marT="45725" marB="45725" marR="274325" marL="91450"/>
                </a:tc>
                <a:tc>
                  <a:txBody>
                    <a:bodyPr/>
                    <a:lstStyle/>
                    <a:p>
                      <a:pPr indent="0" lvl="0" marL="0" marR="0" rtl="0" algn="r">
                        <a:spcBef>
                          <a:spcPts val="0"/>
                        </a:spcBef>
                        <a:spcAft>
                          <a:spcPts val="0"/>
                        </a:spcAft>
                        <a:buNone/>
                      </a:pPr>
                      <a:r>
                        <a:rPr lang="en-US" sz="1800"/>
                        <a:t>0</a:t>
                      </a:r>
                      <a:endParaRPr sz="1800"/>
                    </a:p>
                  </a:txBody>
                  <a:tcPr marT="45725" marB="45725" marR="274325" marL="91450"/>
                </a:tc>
                <a:tc>
                  <a:txBody>
                    <a:bodyPr/>
                    <a:lstStyle/>
                    <a:p>
                      <a:pPr indent="0" lvl="0" marL="0" marR="0" rtl="0" algn="r">
                        <a:spcBef>
                          <a:spcPts val="0"/>
                        </a:spcBef>
                        <a:spcAft>
                          <a:spcPts val="0"/>
                        </a:spcAft>
                        <a:buNone/>
                      </a:pPr>
                      <a:r>
                        <a:rPr lang="en-US" sz="1800"/>
                        <a:t>0,5</a:t>
                      </a:r>
                      <a:endParaRPr sz="1800"/>
                    </a:p>
                  </a:txBody>
                  <a:tcPr marT="45725" marB="45725" marR="274325" marL="91450"/>
                </a:tc>
                <a:tc>
                  <a:txBody>
                    <a:bodyPr/>
                    <a:lstStyle/>
                    <a:p>
                      <a:pPr indent="0" lvl="0" marL="0" marR="0" rtl="0" algn="r">
                        <a:spcBef>
                          <a:spcPts val="0"/>
                        </a:spcBef>
                        <a:spcAft>
                          <a:spcPts val="0"/>
                        </a:spcAft>
                        <a:buNone/>
                      </a:pPr>
                      <a:r>
                        <a:rPr lang="en-US" sz="1800"/>
                        <a:t>10.000</a:t>
                      </a:r>
                      <a:endParaRPr/>
                    </a:p>
                  </a:txBody>
                  <a:tcPr marT="45725" marB="45725" marR="91450" marL="91450"/>
                </a:tc>
                <a:tc>
                  <a:txBody>
                    <a:bodyPr/>
                    <a:lstStyle/>
                    <a:p>
                      <a:pPr indent="0" lvl="0" marL="0" marR="0" rtl="0" algn="r">
                        <a:spcBef>
                          <a:spcPts val="0"/>
                        </a:spcBef>
                        <a:spcAft>
                          <a:spcPts val="0"/>
                        </a:spcAft>
                        <a:buNone/>
                      </a:pPr>
                      <a:r>
                        <a:rPr lang="en-US" sz="1800"/>
                        <a:t>2000</a:t>
                      </a:r>
                      <a:endParaRPr/>
                    </a:p>
                  </a:txBody>
                  <a:tcPr marT="45725" marB="45725" marR="274325" marL="91450"/>
                </a:tc>
              </a:tr>
              <a:tr h="370850">
                <a:tc>
                  <a:txBody>
                    <a:bodyPr/>
                    <a:lstStyle/>
                    <a:p>
                      <a:pPr indent="0" lvl="0" marL="0" marR="0" rtl="0" algn="ctr">
                        <a:spcBef>
                          <a:spcPts val="0"/>
                        </a:spcBef>
                        <a:spcAft>
                          <a:spcPts val="0"/>
                        </a:spcAft>
                        <a:buNone/>
                      </a:pPr>
                      <a:r>
                        <a:rPr lang="en-US" sz="1800"/>
                        <a:t>5</a:t>
                      </a:r>
                      <a:endParaRPr sz="1800"/>
                    </a:p>
                  </a:txBody>
                  <a:tcPr marT="45725" marB="45725" marR="91450" marL="91450"/>
                </a:tc>
                <a:tc>
                  <a:txBody>
                    <a:bodyPr/>
                    <a:lstStyle/>
                    <a:p>
                      <a:pPr indent="0" lvl="0" marL="0" marR="0" rtl="0" algn="ctr">
                        <a:spcBef>
                          <a:spcPts val="0"/>
                        </a:spcBef>
                        <a:spcAft>
                          <a:spcPts val="0"/>
                        </a:spcAft>
                        <a:buNone/>
                      </a:pPr>
                      <a:r>
                        <a:rPr lang="en-US" sz="1800"/>
                        <a:t>10</a:t>
                      </a:r>
                      <a:endParaRPr sz="1800"/>
                    </a:p>
                  </a:txBody>
                  <a:tcPr marT="45725" marB="45725" marR="91450" marL="91450"/>
                </a:tc>
                <a:tc>
                  <a:txBody>
                    <a:bodyPr/>
                    <a:lstStyle/>
                    <a:p>
                      <a:pPr indent="0" lvl="0" marL="0" marR="0" rtl="0" algn="r">
                        <a:spcBef>
                          <a:spcPts val="0"/>
                        </a:spcBef>
                        <a:spcAft>
                          <a:spcPts val="0"/>
                        </a:spcAft>
                        <a:buNone/>
                      </a:pPr>
                      <a:r>
                        <a:rPr lang="en-US" sz="1800"/>
                        <a:t>≥50</a:t>
                      </a:r>
                      <a:endParaRPr sz="1800"/>
                    </a:p>
                  </a:txBody>
                  <a:tcPr marT="45725" marB="45725" marR="274325" marL="91450"/>
                </a:tc>
                <a:tc>
                  <a:txBody>
                    <a:bodyPr/>
                    <a:lstStyle/>
                    <a:p>
                      <a:pPr indent="0" lvl="0" marL="0" marR="0" rtl="0" algn="r">
                        <a:spcBef>
                          <a:spcPts val="0"/>
                        </a:spcBef>
                        <a:spcAft>
                          <a:spcPts val="0"/>
                        </a:spcAft>
                        <a:buNone/>
                      </a:pPr>
                      <a:r>
                        <a:rPr lang="en-US" sz="1800"/>
                        <a:t>≥150</a:t>
                      </a:r>
                      <a:endParaRPr sz="1800"/>
                    </a:p>
                  </a:txBody>
                  <a:tcPr marT="45725" marB="45725" marR="274325" marL="91450"/>
                </a:tc>
                <a:tc>
                  <a:txBody>
                    <a:bodyPr/>
                    <a:lstStyle/>
                    <a:p>
                      <a:pPr indent="0" lvl="0" marL="0" marR="0" rtl="0" algn="r">
                        <a:spcBef>
                          <a:spcPts val="0"/>
                        </a:spcBef>
                        <a:spcAft>
                          <a:spcPts val="0"/>
                        </a:spcAft>
                        <a:buNone/>
                      </a:pPr>
                      <a:r>
                        <a:rPr lang="en-US" sz="1800"/>
                        <a:t>≥50</a:t>
                      </a:r>
                      <a:endParaRPr sz="1800"/>
                    </a:p>
                  </a:txBody>
                  <a:tcPr marT="45725" marB="45725" marR="274325" marL="91450"/>
                </a:tc>
                <a:tc>
                  <a:txBody>
                    <a:bodyPr/>
                    <a:lstStyle/>
                    <a:p>
                      <a:pPr indent="0" lvl="0" marL="0" marR="0" rtl="0" algn="r">
                        <a:spcBef>
                          <a:spcPts val="0"/>
                        </a:spcBef>
                        <a:spcAft>
                          <a:spcPts val="0"/>
                        </a:spcAft>
                        <a:buNone/>
                      </a:pPr>
                      <a:r>
                        <a:rPr lang="en-US" sz="1800"/>
                        <a:t>≥5</a:t>
                      </a:r>
                      <a:endParaRPr sz="1800"/>
                    </a:p>
                  </a:txBody>
                  <a:tcPr marT="45725" marB="45725" marR="274325" marL="91450"/>
                </a:tc>
                <a:tc>
                  <a:txBody>
                    <a:bodyPr/>
                    <a:lstStyle/>
                    <a:p>
                      <a:pPr indent="0" lvl="0" marL="0" marR="0" rtl="0" algn="r">
                        <a:spcBef>
                          <a:spcPts val="0"/>
                        </a:spcBef>
                        <a:spcAft>
                          <a:spcPts val="0"/>
                        </a:spcAft>
                        <a:buNone/>
                      </a:pPr>
                      <a:r>
                        <a:rPr lang="en-US" sz="1800"/>
                        <a:t>≥15</a:t>
                      </a:r>
                      <a:endParaRPr sz="1800"/>
                    </a:p>
                  </a:txBody>
                  <a:tcPr marT="45725" marB="45725" marR="274325" marL="91450"/>
                </a:tc>
                <a:tc>
                  <a:txBody>
                    <a:bodyPr/>
                    <a:lstStyle/>
                    <a:p>
                      <a:pPr indent="0" lvl="0" marL="0" marR="0" rtl="0" algn="r">
                        <a:spcBef>
                          <a:spcPts val="0"/>
                        </a:spcBef>
                        <a:spcAft>
                          <a:spcPts val="0"/>
                        </a:spcAft>
                        <a:buNone/>
                      </a:pPr>
                      <a:r>
                        <a:rPr lang="en-US" sz="1800"/>
                        <a:t>&gt;0,05</a:t>
                      </a:r>
                      <a:endParaRPr sz="1800"/>
                    </a:p>
                  </a:txBody>
                  <a:tcPr marT="45725" marB="45725" marR="274325" marL="91450"/>
                </a:tc>
                <a:tc>
                  <a:txBody>
                    <a:bodyPr/>
                    <a:lstStyle/>
                    <a:p>
                      <a:pPr indent="0" lvl="0" marL="0" marR="0" rtl="0" algn="r">
                        <a:spcBef>
                          <a:spcPts val="0"/>
                        </a:spcBef>
                        <a:spcAft>
                          <a:spcPts val="0"/>
                        </a:spcAft>
                        <a:buNone/>
                      </a:pPr>
                      <a:r>
                        <a:rPr lang="en-US" sz="1800"/>
                        <a:t>≥4</a:t>
                      </a:r>
                      <a:endParaRPr sz="1800"/>
                    </a:p>
                  </a:txBody>
                  <a:tcPr marT="45725" marB="45725" marR="274325" marL="91450"/>
                </a:tc>
                <a:tc>
                  <a:txBody>
                    <a:bodyPr/>
                    <a:lstStyle/>
                    <a:p>
                      <a:pPr indent="0" lvl="0" marL="0" marR="0" rtl="0" algn="r">
                        <a:spcBef>
                          <a:spcPts val="0"/>
                        </a:spcBef>
                        <a:spcAft>
                          <a:spcPts val="0"/>
                        </a:spcAft>
                        <a:buNone/>
                      </a:pPr>
                      <a:r>
                        <a:rPr lang="en-US" sz="1800"/>
                        <a:t>&gt;10.000</a:t>
                      </a:r>
                      <a:endParaRPr sz="1800"/>
                    </a:p>
                  </a:txBody>
                  <a:tcPr marT="45725" marB="45725" marR="91450" marL="91450"/>
                </a:tc>
                <a:tc>
                  <a:txBody>
                    <a:bodyPr/>
                    <a:lstStyle/>
                    <a:p>
                      <a:pPr indent="0" lvl="0" marL="0" marR="0" rtl="0" algn="r">
                        <a:spcBef>
                          <a:spcPts val="0"/>
                        </a:spcBef>
                        <a:spcAft>
                          <a:spcPts val="0"/>
                        </a:spcAft>
                        <a:buNone/>
                      </a:pPr>
                      <a:r>
                        <a:rPr lang="en-US" sz="1800"/>
                        <a:t>&gt;200</a:t>
                      </a:r>
                      <a:endParaRPr sz="1800"/>
                    </a:p>
                  </a:txBody>
                  <a:tcPr marT="45725" marB="45725" marR="274325" marL="91450"/>
                </a:tc>
              </a:tr>
            </a:tbl>
          </a:graphicData>
        </a:graphic>
      </p:graphicFrame>
      <p:sp>
        <p:nvSpPr>
          <p:cNvPr id="640" name="Google Shape;640;p46"/>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41" name="Google Shape;641;p46"/>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642" name="Google Shape;642;p46"/>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2.3 ĐÁNH GIÁ THEO CHỈ SỐ CHẤT LƯỢNG NƯỚC (WQI)</a:t>
            </a:r>
            <a:endParaRPr b="1" sz="30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47"/>
          <p:cNvSpPr txBox="1"/>
          <p:nvPr>
            <p:ph idx="1" type="body"/>
          </p:nvPr>
        </p:nvSpPr>
        <p:spPr>
          <a:xfrm>
            <a:off x="637325" y="945425"/>
            <a:ext cx="11145300" cy="1162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720"/>
              <a:buNone/>
            </a:pPr>
            <a:r>
              <a:rPr b="1" lang="en-US" sz="2500">
                <a:solidFill>
                  <a:srgbClr val="C00000"/>
                </a:solidFill>
              </a:rPr>
              <a:t>Chỉ số CLN Việt Nam VN-WQI </a:t>
            </a:r>
            <a:r>
              <a:rPr lang="en-US" sz="2500">
                <a:solidFill>
                  <a:srgbClr val="C00000"/>
                </a:solidFill>
              </a:rPr>
              <a:t>(QĐ số 1460/TCMT ngày 12/11/2019)</a:t>
            </a:r>
            <a:endParaRPr sz="2500">
              <a:solidFill>
                <a:srgbClr val="C00000"/>
              </a:solidFill>
            </a:endParaRPr>
          </a:p>
          <a:p>
            <a:pPr indent="0" lvl="1" marL="274320" rtl="0" algn="l">
              <a:lnSpc>
                <a:spcPct val="120000"/>
              </a:lnSpc>
              <a:spcBef>
                <a:spcPts val="0"/>
              </a:spcBef>
              <a:spcAft>
                <a:spcPts val="0"/>
              </a:spcAft>
              <a:buSzPts val="2210"/>
              <a:buNone/>
            </a:pPr>
            <a:r>
              <a:rPr b="1" lang="en-US" sz="2500">
                <a:latin typeface="Arial"/>
                <a:ea typeface="Arial"/>
                <a:cs typeface="Arial"/>
                <a:sym typeface="Arial"/>
              </a:rPr>
              <a:t>Tính toán WQI cho từng thông số của nhóm III &amp;IV (trừ DO)</a:t>
            </a:r>
            <a:endParaRPr b="1" sz="2500">
              <a:latin typeface="Arial"/>
              <a:ea typeface="Arial"/>
              <a:cs typeface="Arial"/>
              <a:sym typeface="Arial"/>
            </a:endParaRPr>
          </a:p>
        </p:txBody>
      </p:sp>
      <p:sp>
        <p:nvSpPr>
          <p:cNvPr id="649" name="Google Shape;649;p47"/>
          <p:cNvSpPr/>
          <p:nvPr/>
        </p:nvSpPr>
        <p:spPr>
          <a:xfrm>
            <a:off x="2666708" y="2258793"/>
            <a:ext cx="57150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400">
                <a:solidFill>
                  <a:schemeClr val="dk1"/>
                </a:solidFill>
                <a:latin typeface="Arial"/>
                <a:ea typeface="Arial"/>
                <a:cs typeface="Arial"/>
                <a:sym typeface="Arial"/>
              </a:rPr>
              <a:t> </a:t>
            </a:r>
            <a:r>
              <a:rPr i="1" lang="en-US" sz="2800">
                <a:solidFill>
                  <a:schemeClr val="dk1"/>
                </a:solidFill>
                <a:latin typeface="Arial"/>
                <a:ea typeface="Arial"/>
                <a:cs typeface="Arial"/>
                <a:sym typeface="Arial"/>
              </a:rPr>
              <a:t>Bảng quy định các giá trị q</a:t>
            </a:r>
            <a:r>
              <a:rPr baseline="-25000" i="1" lang="en-US" sz="2800">
                <a:solidFill>
                  <a:schemeClr val="dk1"/>
                </a:solidFill>
                <a:latin typeface="Arial"/>
                <a:ea typeface="Arial"/>
                <a:cs typeface="Arial"/>
                <a:sym typeface="Arial"/>
              </a:rPr>
              <a:t>i</a:t>
            </a:r>
            <a:r>
              <a:rPr i="1" lang="en-US" sz="2800">
                <a:solidFill>
                  <a:schemeClr val="dk1"/>
                </a:solidFill>
                <a:latin typeface="Arial"/>
                <a:ea typeface="Arial"/>
                <a:cs typeface="Arial"/>
                <a:sym typeface="Arial"/>
              </a:rPr>
              <a:t> , BP</a:t>
            </a:r>
            <a:r>
              <a:rPr baseline="-25000" i="1" lang="en-US" sz="2800">
                <a:solidFill>
                  <a:schemeClr val="dk1"/>
                </a:solidFill>
                <a:latin typeface="Arial"/>
                <a:ea typeface="Arial"/>
                <a:cs typeface="Arial"/>
                <a:sym typeface="Arial"/>
              </a:rPr>
              <a:t>i</a:t>
            </a:r>
            <a:endParaRPr baseline="-25000" i="1" sz="2400">
              <a:solidFill>
                <a:schemeClr val="dk1"/>
              </a:solidFill>
              <a:latin typeface="Arial"/>
              <a:ea typeface="Arial"/>
              <a:cs typeface="Arial"/>
              <a:sym typeface="Arial"/>
            </a:endParaRPr>
          </a:p>
        </p:txBody>
      </p:sp>
      <p:graphicFrame>
        <p:nvGraphicFramePr>
          <p:cNvPr id="650" name="Google Shape;650;p47"/>
          <p:cNvGraphicFramePr/>
          <p:nvPr/>
        </p:nvGraphicFramePr>
        <p:xfrm>
          <a:off x="409489" y="2932514"/>
          <a:ext cx="3000000" cy="3000000"/>
        </p:xfrm>
        <a:graphic>
          <a:graphicData uri="http://schemas.openxmlformats.org/drawingml/2006/table">
            <a:tbl>
              <a:tblPr bandRow="1" firstRow="1">
                <a:noFill/>
                <a:tableStyleId>{98707F83-A9F9-4992-81B1-B8F92C5CDA62}</a:tableStyleId>
              </a:tblPr>
              <a:tblGrid>
                <a:gridCol w="1263675"/>
                <a:gridCol w="1263675"/>
                <a:gridCol w="1263675"/>
                <a:gridCol w="1263675"/>
                <a:gridCol w="1263675"/>
                <a:gridCol w="1263675"/>
                <a:gridCol w="1263675"/>
                <a:gridCol w="1263675"/>
                <a:gridCol w="1263675"/>
              </a:tblGrid>
              <a:tr h="370850">
                <a:tc rowSpan="3">
                  <a:txBody>
                    <a:bodyPr/>
                    <a:lstStyle/>
                    <a:p>
                      <a:pPr indent="0" lvl="0" marL="0" marR="0" rtl="0" algn="ctr">
                        <a:spcBef>
                          <a:spcPts val="0"/>
                        </a:spcBef>
                        <a:spcAft>
                          <a:spcPts val="0"/>
                        </a:spcAft>
                        <a:buNone/>
                      </a:pPr>
                      <a:r>
                        <a:rPr lang="en-US" sz="2400"/>
                        <a:t>i</a:t>
                      </a:r>
                      <a:endParaRPr sz="2400"/>
                    </a:p>
                  </a:txBody>
                  <a:tcPr marT="45725" marB="45725" marR="91450" marL="91450" anchor="ctr"/>
                </a:tc>
                <a:tc rowSpan="3">
                  <a:txBody>
                    <a:bodyPr/>
                    <a:lstStyle/>
                    <a:p>
                      <a:pPr indent="0" lvl="0" marL="0" marR="0" rtl="0" algn="ctr">
                        <a:spcBef>
                          <a:spcPts val="0"/>
                        </a:spcBef>
                        <a:spcAft>
                          <a:spcPts val="0"/>
                        </a:spcAft>
                        <a:buNone/>
                      </a:pPr>
                      <a:r>
                        <a:rPr lang="en-US" sz="2400"/>
                        <a:t>q</a:t>
                      </a:r>
                      <a:r>
                        <a:rPr baseline="-25000" lang="en-US" sz="2400"/>
                        <a:t>i</a:t>
                      </a:r>
                      <a:endParaRPr baseline="-25000" sz="2400"/>
                    </a:p>
                  </a:txBody>
                  <a:tcPr marT="45725" marB="45725" marR="91450" marL="91450" anchor="ctr"/>
                </a:tc>
                <a:tc gridSpan="7">
                  <a:txBody>
                    <a:bodyPr/>
                    <a:lstStyle/>
                    <a:p>
                      <a:pPr indent="0" lvl="0" marL="0" marR="0" rtl="0" algn="l">
                        <a:lnSpc>
                          <a:spcPct val="100000"/>
                        </a:lnSpc>
                        <a:spcBef>
                          <a:spcPts val="0"/>
                        </a:spcBef>
                        <a:spcAft>
                          <a:spcPts val="0"/>
                        </a:spcAft>
                        <a:buClr>
                          <a:schemeClr val="dk1"/>
                        </a:buClr>
                        <a:buSzPts val="2400"/>
                        <a:buFont typeface="Arial"/>
                        <a:buNone/>
                      </a:pPr>
                      <a:r>
                        <a:rPr lang="en-US" sz="2400"/>
                        <a:t>Giá</a:t>
                      </a:r>
                      <a:r>
                        <a:rPr lang="en-US" sz="2400"/>
                        <a:t> trị BP</a:t>
                      </a:r>
                      <a:r>
                        <a:rPr baseline="-25000" lang="en-US" sz="2400"/>
                        <a:t>i</a:t>
                      </a:r>
                      <a:r>
                        <a:rPr lang="en-US" sz="2400"/>
                        <a:t> quy định đối với từng thông số</a:t>
                      </a:r>
                      <a:endParaRPr sz="2400"/>
                    </a:p>
                  </a:txBody>
                  <a:tcPr marT="45725" marB="45725" marR="91450" marL="91450"/>
                </a:tc>
                <a:tc hMerge="1"/>
                <a:tc hMerge="1"/>
                <a:tc hMerge="1"/>
                <a:tc hMerge="1"/>
                <a:tc hMerge="1"/>
                <a:tc hMerge="1"/>
              </a:tr>
              <a:tr h="370850">
                <a:tc vMerge="1"/>
                <a:tc vMerge="1"/>
                <a:tc>
                  <a:txBody>
                    <a:bodyPr/>
                    <a:lstStyle/>
                    <a:p>
                      <a:pPr indent="0" lvl="0" marL="0" marR="0" rtl="0" algn="ctr">
                        <a:spcBef>
                          <a:spcPts val="0"/>
                        </a:spcBef>
                        <a:spcAft>
                          <a:spcPts val="0"/>
                        </a:spcAft>
                        <a:buNone/>
                      </a:pPr>
                      <a:r>
                        <a:rPr lang="en-US" sz="2200">
                          <a:solidFill>
                            <a:schemeClr val="lt1"/>
                          </a:solidFill>
                        </a:rPr>
                        <a:t>As</a:t>
                      </a:r>
                      <a:endParaRPr sz="2200">
                        <a:solidFill>
                          <a:schemeClr val="lt1"/>
                        </a:solidFill>
                      </a:endParaRPr>
                    </a:p>
                  </a:txBody>
                  <a:tcPr marT="45725" marB="45725" marR="91450" marL="91450">
                    <a:solidFill>
                      <a:srgbClr val="855D5D"/>
                    </a:solidFill>
                  </a:tcPr>
                </a:tc>
                <a:tc>
                  <a:txBody>
                    <a:bodyPr/>
                    <a:lstStyle/>
                    <a:p>
                      <a:pPr indent="0" lvl="0" marL="0" marR="0" rtl="0" algn="ctr">
                        <a:spcBef>
                          <a:spcPts val="0"/>
                        </a:spcBef>
                        <a:spcAft>
                          <a:spcPts val="0"/>
                        </a:spcAft>
                        <a:buNone/>
                      </a:pPr>
                      <a:r>
                        <a:rPr lang="en-US" sz="2200">
                          <a:solidFill>
                            <a:schemeClr val="lt1"/>
                          </a:solidFill>
                        </a:rPr>
                        <a:t>Cd</a:t>
                      </a:r>
                      <a:endParaRPr sz="2200">
                        <a:solidFill>
                          <a:schemeClr val="lt1"/>
                        </a:solidFill>
                      </a:endParaRPr>
                    </a:p>
                  </a:txBody>
                  <a:tcPr marT="45725" marB="45725" marR="91450" marL="91450">
                    <a:solidFill>
                      <a:srgbClr val="855D5D"/>
                    </a:solidFill>
                  </a:tcPr>
                </a:tc>
                <a:tc>
                  <a:txBody>
                    <a:bodyPr/>
                    <a:lstStyle/>
                    <a:p>
                      <a:pPr indent="0" lvl="0" marL="0" marR="0" rtl="0" algn="ctr">
                        <a:spcBef>
                          <a:spcPts val="0"/>
                        </a:spcBef>
                        <a:spcAft>
                          <a:spcPts val="0"/>
                        </a:spcAft>
                        <a:buNone/>
                      </a:pPr>
                      <a:r>
                        <a:rPr lang="en-US" sz="2200">
                          <a:solidFill>
                            <a:schemeClr val="lt1"/>
                          </a:solidFill>
                        </a:rPr>
                        <a:t>Pb</a:t>
                      </a:r>
                      <a:endParaRPr sz="2200">
                        <a:solidFill>
                          <a:schemeClr val="lt1"/>
                        </a:solidFill>
                      </a:endParaRPr>
                    </a:p>
                  </a:txBody>
                  <a:tcPr marT="45725" marB="45725" marR="91450" marL="91450">
                    <a:solidFill>
                      <a:srgbClr val="855D5D"/>
                    </a:solidFill>
                  </a:tcPr>
                </a:tc>
                <a:tc>
                  <a:txBody>
                    <a:bodyPr/>
                    <a:lstStyle/>
                    <a:p>
                      <a:pPr indent="0" lvl="0" marL="0" marR="0" rtl="0" algn="ctr">
                        <a:spcBef>
                          <a:spcPts val="0"/>
                        </a:spcBef>
                        <a:spcAft>
                          <a:spcPts val="0"/>
                        </a:spcAft>
                        <a:buNone/>
                      </a:pPr>
                      <a:r>
                        <a:rPr lang="en-US" sz="2200">
                          <a:solidFill>
                            <a:schemeClr val="lt1"/>
                          </a:solidFill>
                        </a:rPr>
                        <a:t>Cr(VI)</a:t>
                      </a:r>
                      <a:endParaRPr sz="2200">
                        <a:solidFill>
                          <a:schemeClr val="lt1"/>
                        </a:solidFill>
                      </a:endParaRPr>
                    </a:p>
                  </a:txBody>
                  <a:tcPr marT="45725" marB="45725" marR="91450" marL="91450">
                    <a:solidFill>
                      <a:srgbClr val="855D5D"/>
                    </a:solidFill>
                  </a:tcPr>
                </a:tc>
                <a:tc>
                  <a:txBody>
                    <a:bodyPr/>
                    <a:lstStyle/>
                    <a:p>
                      <a:pPr indent="0" lvl="0" marL="0" marR="0" rtl="0" algn="ctr">
                        <a:spcBef>
                          <a:spcPts val="0"/>
                        </a:spcBef>
                        <a:spcAft>
                          <a:spcPts val="0"/>
                        </a:spcAft>
                        <a:buNone/>
                      </a:pPr>
                      <a:r>
                        <a:rPr lang="en-US" sz="2200">
                          <a:solidFill>
                            <a:schemeClr val="lt1"/>
                          </a:solidFill>
                        </a:rPr>
                        <a:t>Cu</a:t>
                      </a:r>
                      <a:endParaRPr sz="2200">
                        <a:solidFill>
                          <a:schemeClr val="lt1"/>
                        </a:solidFill>
                      </a:endParaRPr>
                    </a:p>
                  </a:txBody>
                  <a:tcPr marT="45725" marB="45725" marR="91450" marL="91450">
                    <a:solidFill>
                      <a:srgbClr val="855D5D"/>
                    </a:solidFill>
                  </a:tcPr>
                </a:tc>
                <a:tc>
                  <a:txBody>
                    <a:bodyPr/>
                    <a:lstStyle/>
                    <a:p>
                      <a:pPr indent="0" lvl="0" marL="0" marR="0" rtl="0" algn="ctr">
                        <a:spcBef>
                          <a:spcPts val="0"/>
                        </a:spcBef>
                        <a:spcAft>
                          <a:spcPts val="0"/>
                        </a:spcAft>
                        <a:buNone/>
                      </a:pPr>
                      <a:r>
                        <a:rPr lang="en-US" sz="2200">
                          <a:solidFill>
                            <a:schemeClr val="lt1"/>
                          </a:solidFill>
                        </a:rPr>
                        <a:t>Zn</a:t>
                      </a:r>
                      <a:endParaRPr sz="2200">
                        <a:solidFill>
                          <a:schemeClr val="lt1"/>
                        </a:solidFill>
                      </a:endParaRPr>
                    </a:p>
                  </a:txBody>
                  <a:tcPr marT="45725" marB="45725" marR="91450" marL="91450">
                    <a:solidFill>
                      <a:srgbClr val="855D5D"/>
                    </a:solidFill>
                  </a:tcPr>
                </a:tc>
                <a:tc>
                  <a:txBody>
                    <a:bodyPr/>
                    <a:lstStyle/>
                    <a:p>
                      <a:pPr indent="0" lvl="0" marL="0" marR="0" rtl="0" algn="ctr">
                        <a:spcBef>
                          <a:spcPts val="0"/>
                        </a:spcBef>
                        <a:spcAft>
                          <a:spcPts val="0"/>
                        </a:spcAft>
                        <a:buNone/>
                      </a:pPr>
                      <a:r>
                        <a:rPr lang="en-US" sz="2200"/>
                        <a:t>Hg</a:t>
                      </a:r>
                      <a:endParaRPr sz="2200"/>
                    </a:p>
                  </a:txBody>
                  <a:tcPr marT="45725" marB="45725" marR="91450" marL="91450">
                    <a:solidFill>
                      <a:srgbClr val="855D5D"/>
                    </a:solidFill>
                  </a:tcPr>
                </a:tc>
              </a:tr>
              <a:tr h="370850">
                <a:tc vMerge="1"/>
                <a:tc vMerge="1"/>
                <a:tc gridSpan="7">
                  <a:txBody>
                    <a:bodyPr/>
                    <a:lstStyle/>
                    <a:p>
                      <a:pPr indent="0" lvl="0" marL="0" marR="0" rtl="0" algn="ctr">
                        <a:spcBef>
                          <a:spcPts val="0"/>
                        </a:spcBef>
                        <a:spcAft>
                          <a:spcPts val="0"/>
                        </a:spcAft>
                        <a:buNone/>
                      </a:pPr>
                      <a:r>
                        <a:rPr lang="en-US" sz="2200">
                          <a:solidFill>
                            <a:schemeClr val="lt1"/>
                          </a:solidFill>
                        </a:rPr>
                        <a:t>mg/L</a:t>
                      </a:r>
                      <a:endParaRPr sz="2200">
                        <a:solidFill>
                          <a:schemeClr val="lt1"/>
                        </a:solidFill>
                      </a:endParaRPr>
                    </a:p>
                  </a:txBody>
                  <a:tcPr marT="45725" marB="45725" marR="91450" marL="91450">
                    <a:solidFill>
                      <a:srgbClr val="855D5D"/>
                    </a:solidFill>
                  </a:tcPr>
                </a:tc>
                <a:tc hMerge="1"/>
                <a:tc hMerge="1"/>
                <a:tc hMerge="1"/>
                <a:tc hMerge="1"/>
                <a:tc hMerge="1"/>
                <a:tc hMerge="1"/>
              </a:tr>
              <a:tr h="370850">
                <a:tc>
                  <a:txBody>
                    <a:bodyPr/>
                    <a:lstStyle/>
                    <a:p>
                      <a:pPr indent="0" lvl="0" marL="0" marR="0" rtl="0" algn="ctr">
                        <a:spcBef>
                          <a:spcPts val="0"/>
                        </a:spcBef>
                        <a:spcAft>
                          <a:spcPts val="0"/>
                        </a:spcAft>
                        <a:buNone/>
                      </a:pPr>
                      <a:r>
                        <a:rPr lang="en-US" sz="1800"/>
                        <a:t>1</a:t>
                      </a:r>
                      <a:endParaRPr sz="1800"/>
                    </a:p>
                  </a:txBody>
                  <a:tcPr marT="45725" marB="45725" marR="91450" marL="91450"/>
                </a:tc>
                <a:tc>
                  <a:txBody>
                    <a:bodyPr/>
                    <a:lstStyle/>
                    <a:p>
                      <a:pPr indent="0" lvl="0" marL="0" marR="0" rtl="0" algn="ctr">
                        <a:spcBef>
                          <a:spcPts val="0"/>
                        </a:spcBef>
                        <a:spcAft>
                          <a:spcPts val="0"/>
                        </a:spcAft>
                        <a:buNone/>
                      </a:pPr>
                      <a:r>
                        <a:rPr lang="en-US" sz="1800"/>
                        <a:t>100</a:t>
                      </a:r>
                      <a:endParaRPr/>
                    </a:p>
                  </a:txBody>
                  <a:tcPr marT="45725" marB="45725" marR="91450" marL="91450"/>
                </a:tc>
                <a:tc>
                  <a:txBody>
                    <a:bodyPr/>
                    <a:lstStyle/>
                    <a:p>
                      <a:pPr indent="0" lvl="0" marL="0" marR="0" rtl="0" algn="r">
                        <a:spcBef>
                          <a:spcPts val="0"/>
                        </a:spcBef>
                        <a:spcAft>
                          <a:spcPts val="0"/>
                        </a:spcAft>
                        <a:buNone/>
                      </a:pPr>
                      <a:r>
                        <a:rPr lang="en-US" sz="1800"/>
                        <a:t> ≤0,01</a:t>
                      </a:r>
                      <a:endParaRPr sz="1800"/>
                    </a:p>
                  </a:txBody>
                  <a:tcPr marT="45725" marB="45725" marR="274325" marL="91450"/>
                </a:tc>
                <a:tc>
                  <a:txBody>
                    <a:bodyPr/>
                    <a:lstStyle/>
                    <a:p>
                      <a:pPr indent="0" lvl="0" marL="0" marR="0" rtl="0" algn="r">
                        <a:spcBef>
                          <a:spcPts val="0"/>
                        </a:spcBef>
                        <a:spcAft>
                          <a:spcPts val="0"/>
                        </a:spcAft>
                        <a:buNone/>
                      </a:pPr>
                      <a:r>
                        <a:rPr lang="en-US" sz="1800"/>
                        <a:t>&lt;0,005</a:t>
                      </a:r>
                      <a:endParaRPr sz="1800"/>
                    </a:p>
                  </a:txBody>
                  <a:tcPr marT="45725" marB="45725" marR="274325" marL="91450"/>
                </a:tc>
                <a:tc>
                  <a:txBody>
                    <a:bodyPr/>
                    <a:lstStyle/>
                    <a:p>
                      <a:pPr indent="0" lvl="0" marL="0" marR="0" rtl="0" algn="r">
                        <a:spcBef>
                          <a:spcPts val="0"/>
                        </a:spcBef>
                        <a:spcAft>
                          <a:spcPts val="0"/>
                        </a:spcAft>
                        <a:buNone/>
                      </a:pPr>
                      <a:r>
                        <a:rPr lang="en-US" sz="1800"/>
                        <a:t>&lt;0,02</a:t>
                      </a:r>
                      <a:endParaRPr sz="1800"/>
                    </a:p>
                  </a:txBody>
                  <a:tcPr marT="45725" marB="45725" marR="274325" marL="91450"/>
                </a:tc>
                <a:tc>
                  <a:txBody>
                    <a:bodyPr/>
                    <a:lstStyle/>
                    <a:p>
                      <a:pPr indent="0" lvl="0" marL="0" marR="0" rtl="0" algn="r">
                        <a:spcBef>
                          <a:spcPts val="0"/>
                        </a:spcBef>
                        <a:spcAft>
                          <a:spcPts val="0"/>
                        </a:spcAft>
                        <a:buNone/>
                      </a:pPr>
                      <a:r>
                        <a:rPr lang="en-US" sz="1800"/>
                        <a:t>≤0,01</a:t>
                      </a:r>
                      <a:endParaRPr sz="1800"/>
                    </a:p>
                  </a:txBody>
                  <a:tcPr marT="45725" marB="45725" marR="274325" marL="91450"/>
                </a:tc>
                <a:tc>
                  <a:txBody>
                    <a:bodyPr/>
                    <a:lstStyle/>
                    <a:p>
                      <a:pPr indent="0" lvl="0" marL="0" marR="0" rtl="0" algn="r">
                        <a:spcBef>
                          <a:spcPts val="0"/>
                        </a:spcBef>
                        <a:spcAft>
                          <a:spcPts val="0"/>
                        </a:spcAft>
                        <a:buNone/>
                      </a:pPr>
                      <a:r>
                        <a:rPr lang="en-US" sz="1800"/>
                        <a:t>≤0,1</a:t>
                      </a:r>
                      <a:endParaRPr sz="1800"/>
                    </a:p>
                  </a:txBody>
                  <a:tcPr marT="45725" marB="45725" marR="274325" marL="91450"/>
                </a:tc>
                <a:tc>
                  <a:txBody>
                    <a:bodyPr/>
                    <a:lstStyle/>
                    <a:p>
                      <a:pPr indent="0" lvl="0" marL="0" marR="0" rtl="0" algn="r">
                        <a:spcBef>
                          <a:spcPts val="0"/>
                        </a:spcBef>
                        <a:spcAft>
                          <a:spcPts val="0"/>
                        </a:spcAft>
                        <a:buNone/>
                      </a:pPr>
                      <a:r>
                        <a:rPr lang="en-US" sz="1800"/>
                        <a:t>≤0,5</a:t>
                      </a:r>
                      <a:endParaRPr sz="1800"/>
                    </a:p>
                  </a:txBody>
                  <a:tcPr marT="45725" marB="45725" marR="274325" marL="91450"/>
                </a:tc>
                <a:tc>
                  <a:txBody>
                    <a:bodyPr/>
                    <a:lstStyle/>
                    <a:p>
                      <a:pPr indent="0" lvl="0" marL="0" marR="0" rtl="0" algn="r">
                        <a:spcBef>
                          <a:spcPts val="0"/>
                        </a:spcBef>
                        <a:spcAft>
                          <a:spcPts val="0"/>
                        </a:spcAft>
                        <a:buNone/>
                      </a:pPr>
                      <a:r>
                        <a:rPr lang="en-US" sz="1800"/>
                        <a:t>&lt;0,001</a:t>
                      </a:r>
                      <a:endParaRPr sz="1800"/>
                    </a:p>
                  </a:txBody>
                  <a:tcPr marT="45725" marB="45725" marR="274325" marL="91450"/>
                </a:tc>
              </a:tr>
              <a:tr h="370850">
                <a:tc>
                  <a:txBody>
                    <a:bodyPr/>
                    <a:lstStyle/>
                    <a:p>
                      <a:pPr indent="0" lvl="0" marL="0" marR="0" rtl="0" algn="ctr">
                        <a:spcBef>
                          <a:spcPts val="0"/>
                        </a:spcBef>
                        <a:spcAft>
                          <a:spcPts val="0"/>
                        </a:spcAft>
                        <a:buNone/>
                      </a:pPr>
                      <a:r>
                        <a:rPr lang="en-US" sz="1800"/>
                        <a:t>2</a:t>
                      </a:r>
                      <a:endParaRPr sz="1800"/>
                    </a:p>
                  </a:txBody>
                  <a:tcPr marT="45725" marB="45725" marR="91450" marL="91450"/>
                </a:tc>
                <a:tc>
                  <a:txBody>
                    <a:bodyPr/>
                    <a:lstStyle/>
                    <a:p>
                      <a:pPr indent="0" lvl="0" marL="0" marR="0" rtl="0" algn="ctr">
                        <a:spcBef>
                          <a:spcPts val="0"/>
                        </a:spcBef>
                        <a:spcAft>
                          <a:spcPts val="0"/>
                        </a:spcAft>
                        <a:buNone/>
                      </a:pPr>
                      <a:r>
                        <a:rPr lang="en-US" sz="1800"/>
                        <a:t>75</a:t>
                      </a:r>
                      <a:endParaRPr/>
                    </a:p>
                  </a:txBody>
                  <a:tcPr marT="45725" marB="45725" marR="91450" marL="91450"/>
                </a:tc>
                <a:tc>
                  <a:txBody>
                    <a:bodyPr/>
                    <a:lstStyle/>
                    <a:p>
                      <a:pPr indent="0" lvl="0" marL="0" marR="0" rtl="0" algn="r">
                        <a:spcBef>
                          <a:spcPts val="0"/>
                        </a:spcBef>
                        <a:spcAft>
                          <a:spcPts val="0"/>
                        </a:spcAft>
                        <a:buNone/>
                      </a:pPr>
                      <a:r>
                        <a:rPr lang="en-US" sz="1800"/>
                        <a:t>0,02</a:t>
                      </a:r>
                      <a:endParaRPr sz="1800"/>
                    </a:p>
                  </a:txBody>
                  <a:tcPr marT="45725" marB="45725" marR="274325" marL="91450"/>
                </a:tc>
                <a:tc>
                  <a:txBody>
                    <a:bodyPr/>
                    <a:lstStyle/>
                    <a:p>
                      <a:pPr indent="0" lvl="0" marL="0" marR="0" rtl="0" algn="r">
                        <a:spcBef>
                          <a:spcPts val="0"/>
                        </a:spcBef>
                        <a:spcAft>
                          <a:spcPts val="0"/>
                        </a:spcAft>
                        <a:buNone/>
                      </a:pPr>
                      <a:r>
                        <a:rPr lang="en-US" sz="1800"/>
                        <a:t>0,005</a:t>
                      </a:r>
                      <a:endParaRPr sz="1800"/>
                    </a:p>
                  </a:txBody>
                  <a:tcPr marT="45725" marB="45725" marR="274325" marL="91450"/>
                </a:tc>
                <a:tc>
                  <a:txBody>
                    <a:bodyPr/>
                    <a:lstStyle/>
                    <a:p>
                      <a:pPr indent="0" lvl="0" marL="0" marR="0" rtl="0" algn="r">
                        <a:spcBef>
                          <a:spcPts val="0"/>
                        </a:spcBef>
                        <a:spcAft>
                          <a:spcPts val="0"/>
                        </a:spcAft>
                        <a:buNone/>
                      </a:pPr>
                      <a:r>
                        <a:rPr lang="en-US" sz="1800"/>
                        <a:t>0,02</a:t>
                      </a:r>
                      <a:endParaRPr sz="1800"/>
                    </a:p>
                  </a:txBody>
                  <a:tcPr marT="45725" marB="45725" marR="274325" marL="91450"/>
                </a:tc>
                <a:tc>
                  <a:txBody>
                    <a:bodyPr/>
                    <a:lstStyle/>
                    <a:p>
                      <a:pPr indent="0" lvl="0" marL="0" marR="0" rtl="0" algn="r">
                        <a:spcBef>
                          <a:spcPts val="0"/>
                        </a:spcBef>
                        <a:spcAft>
                          <a:spcPts val="0"/>
                        </a:spcAft>
                        <a:buNone/>
                      </a:pPr>
                      <a:r>
                        <a:rPr lang="en-US" sz="1800"/>
                        <a:t>0,02</a:t>
                      </a:r>
                      <a:endParaRPr sz="1800"/>
                    </a:p>
                  </a:txBody>
                  <a:tcPr marT="45725" marB="45725" marR="274325" marL="91450"/>
                </a:tc>
                <a:tc>
                  <a:txBody>
                    <a:bodyPr/>
                    <a:lstStyle/>
                    <a:p>
                      <a:pPr indent="0" lvl="0" marL="0" marR="0" rtl="0" algn="r">
                        <a:spcBef>
                          <a:spcPts val="0"/>
                        </a:spcBef>
                        <a:spcAft>
                          <a:spcPts val="0"/>
                        </a:spcAft>
                        <a:buNone/>
                      </a:pPr>
                      <a:r>
                        <a:rPr lang="en-US" sz="1800"/>
                        <a:t>0,2</a:t>
                      </a:r>
                      <a:endParaRPr sz="1800"/>
                    </a:p>
                  </a:txBody>
                  <a:tcPr marT="45725" marB="45725" marR="274325" marL="91450"/>
                </a:tc>
                <a:tc>
                  <a:txBody>
                    <a:bodyPr/>
                    <a:lstStyle/>
                    <a:p>
                      <a:pPr indent="0" lvl="0" marL="0" marR="0" rtl="0" algn="r">
                        <a:spcBef>
                          <a:spcPts val="0"/>
                        </a:spcBef>
                        <a:spcAft>
                          <a:spcPts val="0"/>
                        </a:spcAft>
                        <a:buNone/>
                      </a:pPr>
                      <a:r>
                        <a:rPr lang="en-US" sz="1800"/>
                        <a:t>1,0</a:t>
                      </a:r>
                      <a:endParaRPr sz="1800"/>
                    </a:p>
                  </a:txBody>
                  <a:tcPr marT="45725" marB="45725" marR="274325" marL="91450"/>
                </a:tc>
                <a:tc>
                  <a:txBody>
                    <a:bodyPr/>
                    <a:lstStyle/>
                    <a:p>
                      <a:pPr indent="0" lvl="0" marL="0" marR="0" rtl="0" algn="r">
                        <a:spcBef>
                          <a:spcPts val="0"/>
                        </a:spcBef>
                        <a:spcAft>
                          <a:spcPts val="0"/>
                        </a:spcAft>
                        <a:buNone/>
                      </a:pPr>
                      <a:r>
                        <a:rPr lang="en-US" sz="1800"/>
                        <a:t>0,001</a:t>
                      </a:r>
                      <a:endParaRPr sz="1800"/>
                    </a:p>
                  </a:txBody>
                  <a:tcPr marT="45725" marB="45725" marR="274325" marL="91450"/>
                </a:tc>
              </a:tr>
              <a:tr h="370850">
                <a:tc>
                  <a:txBody>
                    <a:bodyPr/>
                    <a:lstStyle/>
                    <a:p>
                      <a:pPr indent="0" lvl="0" marL="0" marR="0" rtl="0" algn="ctr">
                        <a:spcBef>
                          <a:spcPts val="0"/>
                        </a:spcBef>
                        <a:spcAft>
                          <a:spcPts val="0"/>
                        </a:spcAft>
                        <a:buNone/>
                      </a:pPr>
                      <a:r>
                        <a:rPr lang="en-US" sz="1800"/>
                        <a:t>3</a:t>
                      </a:r>
                      <a:endParaRPr sz="1800"/>
                    </a:p>
                  </a:txBody>
                  <a:tcPr marT="45725" marB="45725" marR="91450" marL="91450"/>
                </a:tc>
                <a:tc>
                  <a:txBody>
                    <a:bodyPr/>
                    <a:lstStyle/>
                    <a:p>
                      <a:pPr indent="0" lvl="0" marL="0" marR="0" rtl="0" algn="ctr">
                        <a:spcBef>
                          <a:spcPts val="0"/>
                        </a:spcBef>
                        <a:spcAft>
                          <a:spcPts val="0"/>
                        </a:spcAft>
                        <a:buNone/>
                      </a:pPr>
                      <a:r>
                        <a:rPr lang="en-US" sz="1800"/>
                        <a:t>50</a:t>
                      </a:r>
                      <a:endParaRPr/>
                    </a:p>
                  </a:txBody>
                  <a:tcPr marT="45725" marB="45725" marR="91450" marL="91450"/>
                </a:tc>
                <a:tc>
                  <a:txBody>
                    <a:bodyPr/>
                    <a:lstStyle/>
                    <a:p>
                      <a:pPr indent="0" lvl="0" marL="0" marR="0" rtl="0" algn="r">
                        <a:spcBef>
                          <a:spcPts val="0"/>
                        </a:spcBef>
                        <a:spcAft>
                          <a:spcPts val="0"/>
                        </a:spcAft>
                        <a:buNone/>
                      </a:pPr>
                      <a:r>
                        <a:rPr lang="en-US" sz="1800"/>
                        <a:t>0,05</a:t>
                      </a:r>
                      <a:endParaRPr sz="1800"/>
                    </a:p>
                  </a:txBody>
                  <a:tcPr marT="45725" marB="45725" marR="274325" marL="91450"/>
                </a:tc>
                <a:tc>
                  <a:txBody>
                    <a:bodyPr/>
                    <a:lstStyle/>
                    <a:p>
                      <a:pPr indent="0" lvl="0" marL="0" marR="0" rtl="0" algn="r">
                        <a:spcBef>
                          <a:spcPts val="0"/>
                        </a:spcBef>
                        <a:spcAft>
                          <a:spcPts val="0"/>
                        </a:spcAft>
                        <a:buNone/>
                      </a:pPr>
                      <a:r>
                        <a:rPr lang="en-US" sz="1800"/>
                        <a:t>0,008</a:t>
                      </a:r>
                      <a:endParaRPr sz="1800"/>
                    </a:p>
                  </a:txBody>
                  <a:tcPr marT="45725" marB="45725" marR="274325" marL="91450"/>
                </a:tc>
                <a:tc>
                  <a:txBody>
                    <a:bodyPr/>
                    <a:lstStyle/>
                    <a:p>
                      <a:pPr indent="0" lvl="0" marL="0" marR="0" rtl="0" algn="r">
                        <a:spcBef>
                          <a:spcPts val="0"/>
                        </a:spcBef>
                        <a:spcAft>
                          <a:spcPts val="0"/>
                        </a:spcAft>
                        <a:buNone/>
                      </a:pPr>
                      <a:r>
                        <a:rPr lang="en-US" sz="1800"/>
                        <a:t>0,04</a:t>
                      </a:r>
                      <a:endParaRPr sz="1800"/>
                    </a:p>
                  </a:txBody>
                  <a:tcPr marT="45725" marB="45725" marR="274325" marL="91450"/>
                </a:tc>
                <a:tc>
                  <a:txBody>
                    <a:bodyPr/>
                    <a:lstStyle/>
                    <a:p>
                      <a:pPr indent="0" lvl="0" marL="0" marR="0" rtl="0" algn="r">
                        <a:spcBef>
                          <a:spcPts val="0"/>
                        </a:spcBef>
                        <a:spcAft>
                          <a:spcPts val="0"/>
                        </a:spcAft>
                        <a:buNone/>
                      </a:pPr>
                      <a:r>
                        <a:rPr lang="en-US" sz="1800"/>
                        <a:t>0,04</a:t>
                      </a:r>
                      <a:endParaRPr sz="1800"/>
                    </a:p>
                  </a:txBody>
                  <a:tcPr marT="45725" marB="45725" marR="274325" marL="91450"/>
                </a:tc>
                <a:tc>
                  <a:txBody>
                    <a:bodyPr/>
                    <a:lstStyle/>
                    <a:p>
                      <a:pPr indent="0" lvl="0" marL="0" marR="0" rtl="0" algn="r">
                        <a:spcBef>
                          <a:spcPts val="0"/>
                        </a:spcBef>
                        <a:spcAft>
                          <a:spcPts val="0"/>
                        </a:spcAft>
                        <a:buNone/>
                      </a:pPr>
                      <a:r>
                        <a:rPr lang="en-US" sz="1800"/>
                        <a:t>0,5</a:t>
                      </a:r>
                      <a:endParaRPr sz="1800"/>
                    </a:p>
                  </a:txBody>
                  <a:tcPr marT="45725" marB="45725" marR="274325" marL="91450"/>
                </a:tc>
                <a:tc>
                  <a:txBody>
                    <a:bodyPr/>
                    <a:lstStyle/>
                    <a:p>
                      <a:pPr indent="0" lvl="0" marL="0" marR="0" rtl="0" algn="r">
                        <a:spcBef>
                          <a:spcPts val="0"/>
                        </a:spcBef>
                        <a:spcAft>
                          <a:spcPts val="0"/>
                        </a:spcAft>
                        <a:buNone/>
                      </a:pPr>
                      <a:r>
                        <a:rPr lang="en-US" sz="1800"/>
                        <a:t>1,5</a:t>
                      </a:r>
                      <a:endParaRPr sz="1800"/>
                    </a:p>
                  </a:txBody>
                  <a:tcPr marT="45725" marB="45725" marR="274325" marL="91450"/>
                </a:tc>
                <a:tc>
                  <a:txBody>
                    <a:bodyPr/>
                    <a:lstStyle/>
                    <a:p>
                      <a:pPr indent="0" lvl="0" marL="0" marR="0" rtl="0" algn="r">
                        <a:spcBef>
                          <a:spcPts val="0"/>
                        </a:spcBef>
                        <a:spcAft>
                          <a:spcPts val="0"/>
                        </a:spcAft>
                        <a:buNone/>
                      </a:pPr>
                      <a:r>
                        <a:rPr lang="en-US" sz="1800"/>
                        <a:t>0,0015</a:t>
                      </a:r>
                      <a:endParaRPr sz="1800"/>
                    </a:p>
                  </a:txBody>
                  <a:tcPr marT="45725" marB="45725" marR="274325" marL="91450"/>
                </a:tc>
              </a:tr>
              <a:tr h="370850">
                <a:tc>
                  <a:txBody>
                    <a:bodyPr/>
                    <a:lstStyle/>
                    <a:p>
                      <a:pPr indent="0" lvl="0" marL="0" marR="0" rtl="0" algn="ctr">
                        <a:spcBef>
                          <a:spcPts val="0"/>
                        </a:spcBef>
                        <a:spcAft>
                          <a:spcPts val="0"/>
                        </a:spcAft>
                        <a:buNone/>
                      </a:pPr>
                      <a:r>
                        <a:rPr lang="en-US" sz="1800"/>
                        <a:t>4</a:t>
                      </a:r>
                      <a:endParaRPr sz="1800"/>
                    </a:p>
                  </a:txBody>
                  <a:tcPr marT="45725" marB="45725" marR="91450" marL="91450"/>
                </a:tc>
                <a:tc>
                  <a:txBody>
                    <a:bodyPr/>
                    <a:lstStyle/>
                    <a:p>
                      <a:pPr indent="0" lvl="0" marL="0" marR="0" rtl="0" algn="ctr">
                        <a:spcBef>
                          <a:spcPts val="0"/>
                        </a:spcBef>
                        <a:spcAft>
                          <a:spcPts val="0"/>
                        </a:spcAft>
                        <a:buNone/>
                      </a:pPr>
                      <a:r>
                        <a:rPr lang="en-US" sz="1800"/>
                        <a:t>25</a:t>
                      </a:r>
                      <a:endParaRPr/>
                    </a:p>
                  </a:txBody>
                  <a:tcPr marT="45725" marB="45725" marR="91450" marL="91450"/>
                </a:tc>
                <a:tc>
                  <a:txBody>
                    <a:bodyPr/>
                    <a:lstStyle/>
                    <a:p>
                      <a:pPr indent="0" lvl="0" marL="0" marR="0" rtl="0" algn="r">
                        <a:spcBef>
                          <a:spcPts val="0"/>
                        </a:spcBef>
                        <a:spcAft>
                          <a:spcPts val="0"/>
                        </a:spcAft>
                        <a:buNone/>
                      </a:pPr>
                      <a:r>
                        <a:rPr lang="en-US" sz="1800"/>
                        <a:t>0,1</a:t>
                      </a:r>
                      <a:endParaRPr sz="1800"/>
                    </a:p>
                  </a:txBody>
                  <a:tcPr marT="45725" marB="45725" marR="274325" marL="91450"/>
                </a:tc>
                <a:tc>
                  <a:txBody>
                    <a:bodyPr/>
                    <a:lstStyle/>
                    <a:p>
                      <a:pPr indent="0" lvl="0" marL="0" marR="0" rtl="0" algn="r">
                        <a:spcBef>
                          <a:spcPts val="0"/>
                        </a:spcBef>
                        <a:spcAft>
                          <a:spcPts val="0"/>
                        </a:spcAft>
                        <a:buNone/>
                      </a:pPr>
                      <a:r>
                        <a:rPr lang="en-US" sz="1800"/>
                        <a:t>0,01</a:t>
                      </a:r>
                      <a:endParaRPr sz="1800"/>
                    </a:p>
                  </a:txBody>
                  <a:tcPr marT="45725" marB="45725" marR="274325" marL="91450"/>
                </a:tc>
                <a:tc>
                  <a:txBody>
                    <a:bodyPr/>
                    <a:lstStyle/>
                    <a:p>
                      <a:pPr indent="0" lvl="0" marL="0" marR="0" rtl="0" algn="r">
                        <a:spcBef>
                          <a:spcPts val="0"/>
                        </a:spcBef>
                        <a:spcAft>
                          <a:spcPts val="0"/>
                        </a:spcAft>
                        <a:buNone/>
                      </a:pPr>
                      <a:r>
                        <a:rPr lang="en-US" sz="1800"/>
                        <a:t>0,05</a:t>
                      </a:r>
                      <a:endParaRPr sz="1800"/>
                    </a:p>
                  </a:txBody>
                  <a:tcPr marT="45725" marB="45725" marR="274325" marL="91450"/>
                </a:tc>
                <a:tc>
                  <a:txBody>
                    <a:bodyPr/>
                    <a:lstStyle/>
                    <a:p>
                      <a:pPr indent="0" lvl="0" marL="0" marR="0" rtl="0" algn="r">
                        <a:spcBef>
                          <a:spcPts val="0"/>
                        </a:spcBef>
                        <a:spcAft>
                          <a:spcPts val="0"/>
                        </a:spcAft>
                        <a:buNone/>
                      </a:pPr>
                      <a:r>
                        <a:rPr lang="en-US" sz="1800"/>
                        <a:t>0,05</a:t>
                      </a:r>
                      <a:endParaRPr sz="1800"/>
                    </a:p>
                  </a:txBody>
                  <a:tcPr marT="45725" marB="45725" marR="274325" marL="91450"/>
                </a:tc>
                <a:tc>
                  <a:txBody>
                    <a:bodyPr/>
                    <a:lstStyle/>
                    <a:p>
                      <a:pPr indent="0" lvl="0" marL="0" marR="0" rtl="0" algn="r">
                        <a:spcBef>
                          <a:spcPts val="0"/>
                        </a:spcBef>
                        <a:spcAft>
                          <a:spcPts val="0"/>
                        </a:spcAft>
                        <a:buNone/>
                      </a:pPr>
                      <a:r>
                        <a:rPr lang="en-US" sz="1800"/>
                        <a:t>1,0</a:t>
                      </a:r>
                      <a:endParaRPr sz="1800"/>
                    </a:p>
                  </a:txBody>
                  <a:tcPr marT="45725" marB="45725" marR="274325" marL="91450"/>
                </a:tc>
                <a:tc>
                  <a:txBody>
                    <a:bodyPr/>
                    <a:lstStyle/>
                    <a:p>
                      <a:pPr indent="0" lvl="0" marL="0" marR="0" rtl="0" algn="r">
                        <a:spcBef>
                          <a:spcPts val="0"/>
                        </a:spcBef>
                        <a:spcAft>
                          <a:spcPts val="0"/>
                        </a:spcAft>
                        <a:buNone/>
                      </a:pPr>
                      <a:r>
                        <a:rPr lang="en-US" sz="1800"/>
                        <a:t>2,0</a:t>
                      </a:r>
                      <a:endParaRPr sz="1800"/>
                    </a:p>
                  </a:txBody>
                  <a:tcPr marT="45725" marB="45725" marR="274325" marL="91450"/>
                </a:tc>
                <a:tc>
                  <a:txBody>
                    <a:bodyPr/>
                    <a:lstStyle/>
                    <a:p>
                      <a:pPr indent="0" lvl="0" marL="0" marR="0" rtl="0" algn="r">
                        <a:spcBef>
                          <a:spcPts val="0"/>
                        </a:spcBef>
                        <a:spcAft>
                          <a:spcPts val="0"/>
                        </a:spcAft>
                        <a:buNone/>
                      </a:pPr>
                      <a:r>
                        <a:rPr lang="en-US" sz="1800"/>
                        <a:t>0,002</a:t>
                      </a:r>
                      <a:endParaRPr sz="1800"/>
                    </a:p>
                  </a:txBody>
                  <a:tcPr marT="45725" marB="45725" marR="274325" marL="91450"/>
                </a:tc>
              </a:tr>
              <a:tr h="370850">
                <a:tc>
                  <a:txBody>
                    <a:bodyPr/>
                    <a:lstStyle/>
                    <a:p>
                      <a:pPr indent="0" lvl="0" marL="0" marR="0" rtl="0" algn="ctr">
                        <a:spcBef>
                          <a:spcPts val="0"/>
                        </a:spcBef>
                        <a:spcAft>
                          <a:spcPts val="0"/>
                        </a:spcAft>
                        <a:buNone/>
                      </a:pPr>
                      <a:r>
                        <a:rPr lang="en-US" sz="1800"/>
                        <a:t>5</a:t>
                      </a:r>
                      <a:endParaRPr sz="1800"/>
                    </a:p>
                  </a:txBody>
                  <a:tcPr marT="45725" marB="45725" marR="91450" marL="91450"/>
                </a:tc>
                <a:tc>
                  <a:txBody>
                    <a:bodyPr/>
                    <a:lstStyle/>
                    <a:p>
                      <a:pPr indent="0" lvl="0" marL="0" marR="0" rtl="0" algn="ctr">
                        <a:spcBef>
                          <a:spcPts val="0"/>
                        </a:spcBef>
                        <a:spcAft>
                          <a:spcPts val="0"/>
                        </a:spcAft>
                        <a:buNone/>
                      </a:pPr>
                      <a:r>
                        <a:rPr lang="en-US" sz="1800"/>
                        <a:t>10</a:t>
                      </a:r>
                      <a:endParaRPr sz="1800"/>
                    </a:p>
                  </a:txBody>
                  <a:tcPr marT="45725" marB="45725" marR="91450" marL="91450"/>
                </a:tc>
                <a:tc>
                  <a:txBody>
                    <a:bodyPr/>
                    <a:lstStyle/>
                    <a:p>
                      <a:pPr indent="0" lvl="0" marL="0" marR="0" rtl="0" algn="r">
                        <a:spcBef>
                          <a:spcPts val="0"/>
                        </a:spcBef>
                        <a:spcAft>
                          <a:spcPts val="0"/>
                        </a:spcAft>
                        <a:buNone/>
                      </a:pPr>
                      <a:r>
                        <a:rPr lang="en-US" sz="1800"/>
                        <a:t>&gt;0,1</a:t>
                      </a:r>
                      <a:endParaRPr sz="1800"/>
                    </a:p>
                  </a:txBody>
                  <a:tcPr marT="45725" marB="45725" marR="274325" marL="91450"/>
                </a:tc>
                <a:tc>
                  <a:txBody>
                    <a:bodyPr/>
                    <a:lstStyle/>
                    <a:p>
                      <a:pPr indent="0" lvl="0" marL="0" marR="0" rtl="0" algn="r">
                        <a:spcBef>
                          <a:spcPts val="0"/>
                        </a:spcBef>
                        <a:spcAft>
                          <a:spcPts val="0"/>
                        </a:spcAft>
                        <a:buNone/>
                      </a:pPr>
                      <a:r>
                        <a:rPr lang="en-US" sz="1800"/>
                        <a:t>≥0,01</a:t>
                      </a:r>
                      <a:endParaRPr sz="1800"/>
                    </a:p>
                  </a:txBody>
                  <a:tcPr marT="45725" marB="45725" marR="274325" marL="91450"/>
                </a:tc>
                <a:tc>
                  <a:txBody>
                    <a:bodyPr/>
                    <a:lstStyle/>
                    <a:p>
                      <a:pPr indent="0" lvl="0" marL="0" marR="0" rtl="0" algn="r">
                        <a:spcBef>
                          <a:spcPts val="0"/>
                        </a:spcBef>
                        <a:spcAft>
                          <a:spcPts val="0"/>
                        </a:spcAft>
                        <a:buNone/>
                      </a:pPr>
                      <a:r>
                        <a:rPr lang="en-US" sz="1800"/>
                        <a:t>≥0,05</a:t>
                      </a:r>
                      <a:endParaRPr sz="1800"/>
                    </a:p>
                  </a:txBody>
                  <a:tcPr marT="45725" marB="45725" marR="274325" marL="91450"/>
                </a:tc>
                <a:tc>
                  <a:txBody>
                    <a:bodyPr/>
                    <a:lstStyle/>
                    <a:p>
                      <a:pPr indent="0" lvl="0" marL="0" marR="0" rtl="0" algn="r">
                        <a:spcBef>
                          <a:spcPts val="0"/>
                        </a:spcBef>
                        <a:spcAft>
                          <a:spcPts val="0"/>
                        </a:spcAft>
                        <a:buNone/>
                      </a:pPr>
                      <a:r>
                        <a:rPr lang="en-US" sz="1800"/>
                        <a:t>≥0,1</a:t>
                      </a:r>
                      <a:endParaRPr sz="1800"/>
                    </a:p>
                  </a:txBody>
                  <a:tcPr marT="45725" marB="45725" marR="274325" marL="91450"/>
                </a:tc>
                <a:tc>
                  <a:txBody>
                    <a:bodyPr/>
                    <a:lstStyle/>
                    <a:p>
                      <a:pPr indent="0" lvl="0" marL="0" marR="0" rtl="0" algn="r">
                        <a:spcBef>
                          <a:spcPts val="0"/>
                        </a:spcBef>
                        <a:spcAft>
                          <a:spcPts val="0"/>
                        </a:spcAft>
                        <a:buNone/>
                      </a:pPr>
                      <a:r>
                        <a:rPr lang="en-US" sz="1800"/>
                        <a:t>≥2</a:t>
                      </a:r>
                      <a:endParaRPr sz="1800"/>
                    </a:p>
                  </a:txBody>
                  <a:tcPr marT="45725" marB="45725" marR="274325" marL="91450"/>
                </a:tc>
                <a:tc>
                  <a:txBody>
                    <a:bodyPr/>
                    <a:lstStyle/>
                    <a:p>
                      <a:pPr indent="0" lvl="0" marL="0" marR="0" rtl="0" algn="r">
                        <a:spcBef>
                          <a:spcPts val="0"/>
                        </a:spcBef>
                        <a:spcAft>
                          <a:spcPts val="0"/>
                        </a:spcAft>
                        <a:buNone/>
                      </a:pPr>
                      <a:r>
                        <a:rPr lang="en-US" sz="1800"/>
                        <a:t>≥3</a:t>
                      </a:r>
                      <a:endParaRPr sz="1800"/>
                    </a:p>
                  </a:txBody>
                  <a:tcPr marT="45725" marB="45725" marR="274325" marL="91450"/>
                </a:tc>
                <a:tc>
                  <a:txBody>
                    <a:bodyPr/>
                    <a:lstStyle/>
                    <a:p>
                      <a:pPr indent="0" lvl="0" marL="0" marR="0" rtl="0" algn="r">
                        <a:spcBef>
                          <a:spcPts val="0"/>
                        </a:spcBef>
                        <a:spcAft>
                          <a:spcPts val="0"/>
                        </a:spcAft>
                        <a:buNone/>
                      </a:pPr>
                      <a:r>
                        <a:rPr lang="en-US" sz="1800"/>
                        <a:t>≥0,01</a:t>
                      </a:r>
                      <a:endParaRPr sz="1800"/>
                    </a:p>
                  </a:txBody>
                  <a:tcPr marT="45725" marB="45725" marR="274325" marL="91450"/>
                </a:tc>
              </a:tr>
            </a:tbl>
          </a:graphicData>
        </a:graphic>
      </p:graphicFrame>
      <p:sp>
        <p:nvSpPr>
          <p:cNvPr id="651" name="Google Shape;651;p47"/>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52" name="Google Shape;652;p47"/>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653" name="Google Shape;653;p47"/>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2.3 ĐÁNH GIÁ THEO CHỈ SỐ CHẤT LƯỢNG NƯỚC (WQI)</a:t>
            </a:r>
            <a:endParaRPr b="1"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4"/>
          <p:cNvPicPr preferRelativeResize="0"/>
          <p:nvPr/>
        </p:nvPicPr>
        <p:blipFill rotWithShape="1">
          <a:blip r:embed="rId3">
            <a:alphaModFix/>
          </a:blip>
          <a:srcRect b="0" l="0" r="0" t="0"/>
          <a:stretch/>
        </p:blipFill>
        <p:spPr>
          <a:xfrm>
            <a:off x="2000250" y="1143001"/>
            <a:ext cx="8305800" cy="5406606"/>
          </a:xfrm>
          <a:prstGeom prst="rect">
            <a:avLst/>
          </a:prstGeom>
          <a:noFill/>
          <a:ln>
            <a:noFill/>
          </a:ln>
        </p:spPr>
      </p:pic>
      <p:sp>
        <p:nvSpPr>
          <p:cNvPr id="165" name="Google Shape;165;p4"/>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66" name="Google Shape;166;p4"/>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67" name="Google Shape;167;p4"/>
          <p:cNvSpPr txBox="1"/>
          <p:nvPr>
            <p:ph type="title"/>
          </p:nvPr>
        </p:nvSpPr>
        <p:spPr>
          <a:xfrm>
            <a:off x="636825" y="219825"/>
            <a:ext cx="11198100" cy="931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Font typeface="Arial"/>
              <a:buNone/>
            </a:pPr>
            <a:r>
              <a:rPr b="1" lang="en-US" sz="3000" cap="small"/>
              <a:t>1.1 Ô NHIỄM MÔI TRƯỜNG NƯỚC (</a:t>
            </a:r>
            <a:r>
              <a:rPr b="1" lang="en-US" sz="3000" cap="small"/>
              <a:t>tiếp)</a:t>
            </a:r>
            <a:endParaRPr b="1" sz="3000" cap="small"/>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48"/>
          <p:cNvSpPr txBox="1"/>
          <p:nvPr>
            <p:ph idx="1" type="body"/>
          </p:nvPr>
        </p:nvSpPr>
        <p:spPr>
          <a:xfrm>
            <a:off x="637325" y="945425"/>
            <a:ext cx="11481000" cy="5661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720"/>
              <a:buNone/>
            </a:pPr>
            <a:r>
              <a:rPr b="1" lang="en-US" sz="2500">
                <a:solidFill>
                  <a:srgbClr val="C00000"/>
                </a:solidFill>
              </a:rPr>
              <a:t>Chỉ số CLN Việt Nam VN-WQI </a:t>
            </a:r>
            <a:r>
              <a:rPr lang="en-US" sz="2500">
                <a:solidFill>
                  <a:srgbClr val="C00000"/>
                </a:solidFill>
              </a:rPr>
              <a:t>(QĐ số 1460/TCMT ngày 12/11/2019)</a:t>
            </a:r>
            <a:endParaRPr sz="2500">
              <a:solidFill>
                <a:srgbClr val="C00000"/>
              </a:solidFill>
            </a:endParaRPr>
          </a:p>
          <a:p>
            <a:pPr indent="0" lvl="1" marL="274320" rtl="0" algn="l">
              <a:lnSpc>
                <a:spcPct val="120000"/>
              </a:lnSpc>
              <a:spcBef>
                <a:spcPts val="0"/>
              </a:spcBef>
              <a:spcAft>
                <a:spcPts val="0"/>
              </a:spcAft>
              <a:buSzPts val="2210"/>
              <a:buNone/>
            </a:pPr>
            <a:r>
              <a:rPr b="1" lang="en-US" sz="2500">
                <a:latin typeface="Arial"/>
                <a:ea typeface="Arial"/>
                <a:cs typeface="Arial"/>
                <a:sym typeface="Arial"/>
              </a:rPr>
              <a:t>Tính toán WQI cho DO: </a:t>
            </a:r>
            <a:r>
              <a:rPr lang="en-US" sz="2500">
                <a:latin typeface="Calibri"/>
                <a:ea typeface="Calibri"/>
                <a:cs typeface="Calibri"/>
                <a:sym typeface="Calibri"/>
              </a:rPr>
              <a:t>thông qua DO bão hòa</a:t>
            </a:r>
            <a:endParaRPr sz="2500">
              <a:latin typeface="Calibri"/>
              <a:ea typeface="Calibri"/>
              <a:cs typeface="Calibri"/>
              <a:sym typeface="Calibri"/>
            </a:endParaRPr>
          </a:p>
          <a:p>
            <a:pPr indent="0" lvl="1" marL="274320" rtl="0" algn="l">
              <a:lnSpc>
                <a:spcPct val="120000"/>
              </a:lnSpc>
              <a:spcBef>
                <a:spcPts val="600"/>
              </a:spcBef>
              <a:spcAft>
                <a:spcPts val="0"/>
              </a:spcAft>
              <a:buSzPts val="2380"/>
              <a:buNone/>
            </a:pPr>
            <a:r>
              <a:rPr lang="en-US" sz="2800">
                <a:solidFill>
                  <a:srgbClr val="0070C0"/>
                </a:solidFill>
                <a:latin typeface="Calibri"/>
                <a:ea typeface="Calibri"/>
                <a:cs typeface="Calibri"/>
                <a:sym typeface="Calibri"/>
              </a:rPr>
              <a:t>Tính DO bão hòa và %DO bão hòa</a:t>
            </a:r>
            <a:endParaRPr sz="2800">
              <a:solidFill>
                <a:srgbClr val="0070C0"/>
              </a:solidFill>
              <a:latin typeface="Calibri"/>
              <a:ea typeface="Calibri"/>
              <a:cs typeface="Calibri"/>
              <a:sym typeface="Calibri"/>
            </a:endParaRPr>
          </a:p>
          <a:p>
            <a:pPr indent="0" lvl="1" marL="274320" rtl="0" algn="l">
              <a:lnSpc>
                <a:spcPct val="120000"/>
              </a:lnSpc>
              <a:spcBef>
                <a:spcPts val="600"/>
              </a:spcBef>
              <a:spcAft>
                <a:spcPts val="0"/>
              </a:spcAft>
              <a:buSzPts val="2210"/>
              <a:buNone/>
            </a:pPr>
            <a:r>
              <a:t/>
            </a:r>
            <a:endParaRPr b="1" sz="2600">
              <a:latin typeface="Arial"/>
              <a:ea typeface="Arial"/>
              <a:cs typeface="Arial"/>
              <a:sym typeface="Arial"/>
            </a:endParaRPr>
          </a:p>
        </p:txBody>
      </p:sp>
      <p:pic>
        <p:nvPicPr>
          <p:cNvPr id="660" name="Google Shape;660;p48"/>
          <p:cNvPicPr preferRelativeResize="0"/>
          <p:nvPr/>
        </p:nvPicPr>
        <p:blipFill rotWithShape="1">
          <a:blip r:embed="rId3">
            <a:alphaModFix/>
          </a:blip>
          <a:srcRect b="0" l="0" r="0" t="0"/>
          <a:stretch/>
        </p:blipFill>
        <p:spPr>
          <a:xfrm>
            <a:off x="1731397" y="2761717"/>
            <a:ext cx="8391977" cy="609600"/>
          </a:xfrm>
          <a:prstGeom prst="rect">
            <a:avLst/>
          </a:prstGeom>
          <a:solidFill>
            <a:srgbClr val="E9E3D6"/>
          </a:solidFill>
          <a:ln>
            <a:noFill/>
          </a:ln>
        </p:spPr>
      </p:pic>
      <p:pic>
        <p:nvPicPr>
          <p:cNvPr id="661" name="Google Shape;661;p48"/>
          <p:cNvPicPr preferRelativeResize="0"/>
          <p:nvPr/>
        </p:nvPicPr>
        <p:blipFill rotWithShape="1">
          <a:blip r:embed="rId4">
            <a:alphaModFix/>
          </a:blip>
          <a:srcRect b="0" l="0" r="0" t="0"/>
          <a:stretch/>
        </p:blipFill>
        <p:spPr>
          <a:xfrm>
            <a:off x="2700661" y="3474344"/>
            <a:ext cx="5751443" cy="533400"/>
          </a:xfrm>
          <a:prstGeom prst="rect">
            <a:avLst/>
          </a:prstGeom>
          <a:noFill/>
          <a:ln>
            <a:noFill/>
          </a:ln>
        </p:spPr>
      </p:pic>
      <p:sp>
        <p:nvSpPr>
          <p:cNvPr id="662" name="Google Shape;662;p48"/>
          <p:cNvSpPr txBox="1"/>
          <p:nvPr/>
        </p:nvSpPr>
        <p:spPr>
          <a:xfrm>
            <a:off x="912760" y="4240550"/>
            <a:ext cx="6094500" cy="523200"/>
          </a:xfrm>
          <a:prstGeom prst="rect">
            <a:avLst/>
          </a:prstGeom>
          <a:noFill/>
          <a:ln>
            <a:noFill/>
          </a:ln>
        </p:spPr>
        <p:txBody>
          <a:bodyPr anchorCtr="0" anchor="t" bIns="45700" lIns="91425" spcFirstLastPara="1" rIns="91425" wrap="square" tIns="45700">
            <a:spAutoFit/>
          </a:bodyPr>
          <a:lstStyle/>
          <a:p>
            <a:pPr indent="0" lvl="2" marL="55563" marR="0" rtl="0" algn="l">
              <a:spcBef>
                <a:spcPts val="0"/>
              </a:spcBef>
              <a:spcAft>
                <a:spcPts val="0"/>
              </a:spcAft>
              <a:buNone/>
            </a:pPr>
            <a:r>
              <a:rPr b="0" i="0" lang="en-US" sz="2800" u="none" cap="none" strike="noStrike">
                <a:solidFill>
                  <a:srgbClr val="0070C0"/>
                </a:solidFill>
                <a:latin typeface="Calibri"/>
                <a:ea typeface="Calibri"/>
                <a:cs typeface="Calibri"/>
                <a:sym typeface="Calibri"/>
              </a:rPr>
              <a:t>Tính WQI cho DO</a:t>
            </a:r>
            <a:endParaRPr/>
          </a:p>
        </p:txBody>
      </p:sp>
      <p:pic>
        <p:nvPicPr>
          <p:cNvPr id="663" name="Google Shape;663;p48"/>
          <p:cNvPicPr preferRelativeResize="0"/>
          <p:nvPr/>
        </p:nvPicPr>
        <p:blipFill rotWithShape="1">
          <a:blip r:embed="rId5">
            <a:alphaModFix/>
          </a:blip>
          <a:srcRect b="0" l="0" r="0" t="0"/>
          <a:stretch/>
        </p:blipFill>
        <p:spPr>
          <a:xfrm>
            <a:off x="2700661" y="4622025"/>
            <a:ext cx="6781800" cy="914400"/>
          </a:xfrm>
          <a:prstGeom prst="rect">
            <a:avLst/>
          </a:prstGeom>
          <a:noFill/>
          <a:ln>
            <a:noFill/>
          </a:ln>
        </p:spPr>
      </p:pic>
      <p:sp>
        <p:nvSpPr>
          <p:cNvPr id="664" name="Google Shape;664;p48"/>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65" name="Google Shape;665;p48"/>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666" name="Google Shape;666;p48"/>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2.3 ĐÁNH GIÁ THEO CHỈ SỐ CHẤT LƯỢNG NƯỚC (WQI)</a:t>
            </a:r>
            <a:endParaRPr b="1" sz="30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49"/>
          <p:cNvSpPr txBox="1"/>
          <p:nvPr>
            <p:ph idx="1" type="body"/>
          </p:nvPr>
        </p:nvSpPr>
        <p:spPr>
          <a:xfrm>
            <a:off x="637325" y="945425"/>
            <a:ext cx="11481000" cy="1030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720"/>
              <a:buNone/>
            </a:pPr>
            <a:r>
              <a:rPr b="1" lang="en-US" sz="2500">
                <a:solidFill>
                  <a:srgbClr val="C00000"/>
                </a:solidFill>
              </a:rPr>
              <a:t>Chỉ số CLN Việt Nam VN-WQI </a:t>
            </a:r>
            <a:r>
              <a:rPr lang="en-US" sz="2500">
                <a:solidFill>
                  <a:srgbClr val="C00000"/>
                </a:solidFill>
              </a:rPr>
              <a:t>(QĐ số 1460/TCMT ngày 12/11/2019)</a:t>
            </a:r>
            <a:endParaRPr sz="2500">
              <a:solidFill>
                <a:srgbClr val="C00000"/>
              </a:solidFill>
            </a:endParaRPr>
          </a:p>
          <a:p>
            <a:pPr indent="0" lvl="1" marL="274320" rtl="0" algn="l">
              <a:lnSpc>
                <a:spcPct val="120000"/>
              </a:lnSpc>
              <a:spcBef>
                <a:spcPts val="0"/>
              </a:spcBef>
              <a:spcAft>
                <a:spcPts val="0"/>
              </a:spcAft>
              <a:buSzPts val="2210"/>
              <a:buNone/>
            </a:pPr>
            <a:r>
              <a:rPr b="1" lang="en-US" sz="2500">
                <a:latin typeface="Arial"/>
                <a:ea typeface="Arial"/>
                <a:cs typeface="Arial"/>
                <a:sym typeface="Arial"/>
              </a:rPr>
              <a:t>Tính toán WQI cho DO: </a:t>
            </a:r>
            <a:r>
              <a:rPr lang="en-US" sz="2500">
                <a:latin typeface="Calibri"/>
                <a:ea typeface="Calibri"/>
                <a:cs typeface="Calibri"/>
                <a:sym typeface="Calibri"/>
              </a:rPr>
              <a:t>thông qua DO bão hòa</a:t>
            </a:r>
            <a:endParaRPr b="1" sz="2600">
              <a:latin typeface="Arial"/>
              <a:ea typeface="Arial"/>
              <a:cs typeface="Arial"/>
              <a:sym typeface="Arial"/>
            </a:endParaRPr>
          </a:p>
        </p:txBody>
      </p:sp>
      <p:sp>
        <p:nvSpPr>
          <p:cNvPr id="673" name="Google Shape;673;p49"/>
          <p:cNvSpPr txBox="1"/>
          <p:nvPr/>
        </p:nvSpPr>
        <p:spPr>
          <a:xfrm>
            <a:off x="1110351" y="2097250"/>
            <a:ext cx="5526000" cy="523200"/>
          </a:xfrm>
          <a:prstGeom prst="rect">
            <a:avLst/>
          </a:prstGeom>
          <a:noFill/>
          <a:ln>
            <a:noFill/>
          </a:ln>
        </p:spPr>
        <p:txBody>
          <a:bodyPr anchorCtr="0" anchor="t" bIns="45700" lIns="91425" spcFirstLastPara="1" rIns="91425" wrap="square" tIns="45700">
            <a:spAutoFit/>
          </a:bodyPr>
          <a:lstStyle/>
          <a:p>
            <a:pPr indent="0" lvl="2" marL="55563" marR="0" rtl="0" algn="l">
              <a:spcBef>
                <a:spcPts val="0"/>
              </a:spcBef>
              <a:spcAft>
                <a:spcPts val="0"/>
              </a:spcAft>
              <a:buNone/>
            </a:pPr>
            <a:r>
              <a:rPr b="0" i="0" lang="en-US" sz="2800" u="none" cap="none" strike="noStrike">
                <a:solidFill>
                  <a:srgbClr val="0070C0"/>
                </a:solidFill>
                <a:latin typeface="Calibri"/>
                <a:ea typeface="Calibri"/>
                <a:cs typeface="Calibri"/>
                <a:sym typeface="Calibri"/>
              </a:rPr>
              <a:t>Tính WQI</a:t>
            </a:r>
            <a:r>
              <a:rPr b="0" baseline="-25000" i="0" lang="en-US" sz="2800" u="none" cap="none" strike="noStrike">
                <a:solidFill>
                  <a:srgbClr val="0070C0"/>
                </a:solidFill>
                <a:latin typeface="Calibri"/>
                <a:ea typeface="Calibri"/>
                <a:cs typeface="Calibri"/>
                <a:sym typeface="Calibri"/>
              </a:rPr>
              <a:t>DO</a:t>
            </a:r>
            <a:endParaRPr/>
          </a:p>
        </p:txBody>
      </p:sp>
      <p:pic>
        <p:nvPicPr>
          <p:cNvPr id="674" name="Google Shape;674;p49"/>
          <p:cNvPicPr preferRelativeResize="0"/>
          <p:nvPr/>
        </p:nvPicPr>
        <p:blipFill rotWithShape="1">
          <a:blip r:embed="rId3">
            <a:alphaModFix/>
          </a:blip>
          <a:srcRect b="0" l="0" r="0" t="0"/>
          <a:stretch/>
        </p:blipFill>
        <p:spPr>
          <a:xfrm>
            <a:off x="2980944" y="2096304"/>
            <a:ext cx="6781800" cy="914400"/>
          </a:xfrm>
          <a:prstGeom prst="rect">
            <a:avLst/>
          </a:prstGeom>
          <a:noFill/>
          <a:ln>
            <a:noFill/>
          </a:ln>
        </p:spPr>
      </p:pic>
      <p:pic>
        <p:nvPicPr>
          <p:cNvPr id="675" name="Google Shape;675;p49"/>
          <p:cNvPicPr preferRelativeResize="0"/>
          <p:nvPr/>
        </p:nvPicPr>
        <p:blipFill rotWithShape="1">
          <a:blip r:embed="rId4">
            <a:alphaModFix/>
          </a:blip>
          <a:srcRect b="0" l="0" r="0" t="0"/>
          <a:stretch/>
        </p:blipFill>
        <p:spPr>
          <a:xfrm>
            <a:off x="1494580" y="3475019"/>
            <a:ext cx="9615643" cy="1389824"/>
          </a:xfrm>
          <a:prstGeom prst="rect">
            <a:avLst/>
          </a:prstGeom>
          <a:noFill/>
          <a:ln>
            <a:noFill/>
          </a:ln>
        </p:spPr>
      </p:pic>
      <p:sp>
        <p:nvSpPr>
          <p:cNvPr id="676" name="Google Shape;676;p49"/>
          <p:cNvSpPr txBox="1"/>
          <p:nvPr/>
        </p:nvSpPr>
        <p:spPr>
          <a:xfrm>
            <a:off x="926093" y="5091426"/>
            <a:ext cx="10184130" cy="1766574"/>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000">
                <a:solidFill>
                  <a:schemeClr val="dk1"/>
                </a:solidFill>
                <a:latin typeface="Arial"/>
                <a:ea typeface="Arial"/>
                <a:cs typeface="Arial"/>
                <a:sym typeface="Arial"/>
              </a:rPr>
              <a:t>Nếu DO% bão hòa &lt; 20 hoặc DO% bão hòa &gt; 200, thì WQI</a:t>
            </a:r>
            <a:r>
              <a:rPr baseline="-25000" lang="en-US" sz="2000">
                <a:solidFill>
                  <a:schemeClr val="dk1"/>
                </a:solidFill>
                <a:latin typeface="Arial"/>
                <a:ea typeface="Arial"/>
                <a:cs typeface="Arial"/>
                <a:sym typeface="Arial"/>
              </a:rPr>
              <a:t>DO</a:t>
            </a:r>
            <a:r>
              <a:rPr lang="en-US" sz="2000">
                <a:solidFill>
                  <a:schemeClr val="dk1"/>
                </a:solidFill>
                <a:latin typeface="Arial"/>
                <a:ea typeface="Arial"/>
                <a:cs typeface="Arial"/>
                <a:sym typeface="Arial"/>
              </a:rPr>
              <a:t> = 10. </a:t>
            </a:r>
            <a:endParaRPr sz="2000">
              <a:solidFill>
                <a:schemeClr val="dk1"/>
              </a:solidFill>
              <a:latin typeface="Arial"/>
              <a:ea typeface="Arial"/>
              <a:cs typeface="Arial"/>
              <a:sym typeface="Arial"/>
            </a:endParaRPr>
          </a:p>
          <a:p>
            <a:pPr indent="0" lvl="0" marL="0" marR="0" rtl="0" algn="l">
              <a:lnSpc>
                <a:spcPct val="120000"/>
              </a:lnSpc>
              <a:spcBef>
                <a:spcPts val="600"/>
              </a:spcBef>
              <a:spcAft>
                <a:spcPts val="0"/>
              </a:spcAft>
              <a:buNone/>
            </a:pPr>
            <a:r>
              <a:rPr lang="en-US" sz="2000">
                <a:solidFill>
                  <a:schemeClr val="dk1"/>
                </a:solidFill>
                <a:latin typeface="Arial"/>
                <a:ea typeface="Arial"/>
                <a:cs typeface="Arial"/>
                <a:sym typeface="Arial"/>
              </a:rPr>
              <a:t>Nếu 20 &lt; DO% bão hòa &lt; 88, thì WQI</a:t>
            </a:r>
            <a:r>
              <a:rPr baseline="-25000" lang="en-US" sz="2000">
                <a:solidFill>
                  <a:schemeClr val="dk1"/>
                </a:solidFill>
                <a:latin typeface="Arial"/>
                <a:ea typeface="Arial"/>
                <a:cs typeface="Arial"/>
                <a:sym typeface="Arial"/>
              </a:rPr>
              <a:t>DO</a:t>
            </a:r>
            <a:r>
              <a:rPr lang="en-US" sz="2000">
                <a:solidFill>
                  <a:schemeClr val="dk1"/>
                </a:solidFill>
                <a:latin typeface="Arial"/>
                <a:ea typeface="Arial"/>
                <a:cs typeface="Arial"/>
                <a:sym typeface="Arial"/>
              </a:rPr>
              <a:t> tính theo công thức 2 và sử dụng Bảng 3.</a:t>
            </a:r>
            <a:endParaRPr sz="2000">
              <a:solidFill>
                <a:schemeClr val="dk1"/>
              </a:solidFill>
              <a:latin typeface="Arial"/>
              <a:ea typeface="Arial"/>
              <a:cs typeface="Arial"/>
              <a:sym typeface="Arial"/>
            </a:endParaRPr>
          </a:p>
          <a:p>
            <a:pPr indent="0" lvl="0" marL="0" marR="0" rtl="0" algn="l">
              <a:lnSpc>
                <a:spcPct val="120000"/>
              </a:lnSpc>
              <a:spcBef>
                <a:spcPts val="600"/>
              </a:spcBef>
              <a:spcAft>
                <a:spcPts val="0"/>
              </a:spcAft>
              <a:buNone/>
            </a:pPr>
            <a:r>
              <a:rPr lang="en-US" sz="2000">
                <a:solidFill>
                  <a:schemeClr val="dk1"/>
                </a:solidFill>
                <a:latin typeface="Arial"/>
                <a:ea typeface="Arial"/>
                <a:cs typeface="Arial"/>
                <a:sym typeface="Arial"/>
              </a:rPr>
              <a:t>Nếu 88 ≤ DO% bão hòa ≤ 112, thì WQI</a:t>
            </a:r>
            <a:r>
              <a:rPr baseline="-25000" lang="en-US" sz="2000">
                <a:solidFill>
                  <a:schemeClr val="dk1"/>
                </a:solidFill>
                <a:latin typeface="Arial"/>
                <a:ea typeface="Arial"/>
                <a:cs typeface="Arial"/>
                <a:sym typeface="Arial"/>
              </a:rPr>
              <a:t>DO</a:t>
            </a:r>
            <a:r>
              <a:rPr lang="en-US" sz="2000">
                <a:solidFill>
                  <a:schemeClr val="dk1"/>
                </a:solidFill>
                <a:latin typeface="Arial"/>
                <a:ea typeface="Arial"/>
                <a:cs typeface="Arial"/>
                <a:sym typeface="Arial"/>
              </a:rPr>
              <a:t> = 100. </a:t>
            </a:r>
            <a:endParaRPr sz="2000">
              <a:solidFill>
                <a:schemeClr val="dk1"/>
              </a:solidFill>
              <a:latin typeface="Arial"/>
              <a:ea typeface="Arial"/>
              <a:cs typeface="Arial"/>
              <a:sym typeface="Arial"/>
            </a:endParaRPr>
          </a:p>
          <a:p>
            <a:pPr indent="0" lvl="0" marL="0" marR="0" rtl="0" algn="l">
              <a:lnSpc>
                <a:spcPct val="120000"/>
              </a:lnSpc>
              <a:spcBef>
                <a:spcPts val="600"/>
              </a:spcBef>
              <a:spcAft>
                <a:spcPts val="0"/>
              </a:spcAft>
              <a:buNone/>
            </a:pPr>
            <a:r>
              <a:rPr lang="en-US" sz="2000">
                <a:solidFill>
                  <a:schemeClr val="dk1"/>
                </a:solidFill>
                <a:latin typeface="Arial"/>
                <a:ea typeface="Arial"/>
                <a:cs typeface="Arial"/>
                <a:sym typeface="Arial"/>
              </a:rPr>
              <a:t>Nếu 112 &lt; DO% bão hòa &lt; 200, thì WQI</a:t>
            </a:r>
            <a:r>
              <a:rPr baseline="-25000" lang="en-US" sz="2000">
                <a:solidFill>
                  <a:schemeClr val="dk1"/>
                </a:solidFill>
                <a:latin typeface="Arial"/>
                <a:ea typeface="Arial"/>
                <a:cs typeface="Arial"/>
                <a:sym typeface="Arial"/>
              </a:rPr>
              <a:t>DO</a:t>
            </a:r>
            <a:r>
              <a:rPr lang="en-US" sz="2000">
                <a:solidFill>
                  <a:schemeClr val="dk1"/>
                </a:solidFill>
                <a:latin typeface="Arial"/>
                <a:ea typeface="Arial"/>
                <a:cs typeface="Arial"/>
                <a:sym typeface="Arial"/>
              </a:rPr>
              <a:t> tính theo công thức 1 và sử dụng Bảng 3.</a:t>
            </a:r>
            <a:endParaRPr/>
          </a:p>
        </p:txBody>
      </p:sp>
      <p:sp>
        <p:nvSpPr>
          <p:cNvPr id="677" name="Google Shape;677;p49"/>
          <p:cNvSpPr txBox="1"/>
          <p:nvPr/>
        </p:nvSpPr>
        <p:spPr>
          <a:xfrm>
            <a:off x="1426172" y="3003911"/>
            <a:ext cx="975245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dk1"/>
                </a:solidFill>
                <a:latin typeface="Arial"/>
                <a:ea typeface="Arial"/>
                <a:cs typeface="Arial"/>
                <a:sym typeface="Arial"/>
              </a:rPr>
              <a:t>Bảng 3. Quy định các giá trị BPi và qi đối với thông số DO%bão hòa</a:t>
            </a:r>
            <a:endParaRPr i="1" sz="2400">
              <a:solidFill>
                <a:schemeClr val="dk1"/>
              </a:solidFill>
              <a:latin typeface="Arial"/>
              <a:ea typeface="Arial"/>
              <a:cs typeface="Arial"/>
              <a:sym typeface="Arial"/>
            </a:endParaRPr>
          </a:p>
        </p:txBody>
      </p:sp>
      <p:sp>
        <p:nvSpPr>
          <p:cNvPr id="678" name="Google Shape;678;p49"/>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79" name="Google Shape;679;p49"/>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680" name="Google Shape;680;p49"/>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2.3 ĐÁNH GIÁ THEO CHỈ SỐ CHẤT LƯỢNG NƯỚC (WQI)</a:t>
            </a:r>
            <a:endParaRPr b="1" sz="30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50"/>
          <p:cNvSpPr txBox="1"/>
          <p:nvPr>
            <p:ph idx="1" type="body"/>
          </p:nvPr>
        </p:nvSpPr>
        <p:spPr>
          <a:xfrm>
            <a:off x="637325" y="945425"/>
            <a:ext cx="10673700" cy="5661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720"/>
              <a:buNone/>
            </a:pPr>
            <a:r>
              <a:rPr b="1" lang="en-US" sz="2500">
                <a:solidFill>
                  <a:srgbClr val="C00000"/>
                </a:solidFill>
              </a:rPr>
              <a:t>Chỉ số CLN Việt Nam VN-WQI </a:t>
            </a:r>
            <a:r>
              <a:rPr lang="en-US" sz="2500">
                <a:solidFill>
                  <a:srgbClr val="C00000"/>
                </a:solidFill>
              </a:rPr>
              <a:t>(QĐ số 1460/TCMT ngày 12/11/2019)</a:t>
            </a:r>
            <a:endParaRPr sz="2500">
              <a:solidFill>
                <a:srgbClr val="C00000"/>
              </a:solidFill>
            </a:endParaRPr>
          </a:p>
          <a:p>
            <a:pPr indent="0" lvl="1" marL="274320" rtl="0" algn="l">
              <a:lnSpc>
                <a:spcPct val="120000"/>
              </a:lnSpc>
              <a:spcBef>
                <a:spcPts val="1200"/>
              </a:spcBef>
              <a:spcAft>
                <a:spcPts val="0"/>
              </a:spcAft>
              <a:buSzPts val="2210"/>
              <a:buNone/>
            </a:pPr>
            <a:r>
              <a:rPr b="1" lang="en-US" sz="2600">
                <a:latin typeface="Arial"/>
                <a:ea typeface="Arial"/>
                <a:cs typeface="Arial"/>
                <a:sym typeface="Arial"/>
              </a:rPr>
              <a:t>Tính toán WQI cho pH</a:t>
            </a:r>
            <a:endParaRPr b="1" sz="2600">
              <a:latin typeface="Arial"/>
              <a:ea typeface="Arial"/>
              <a:cs typeface="Arial"/>
              <a:sym typeface="Arial"/>
            </a:endParaRPr>
          </a:p>
        </p:txBody>
      </p:sp>
      <p:pic>
        <p:nvPicPr>
          <p:cNvPr id="687" name="Google Shape;687;p50"/>
          <p:cNvPicPr preferRelativeResize="0"/>
          <p:nvPr/>
        </p:nvPicPr>
        <p:blipFill rotWithShape="1">
          <a:blip r:embed="rId3">
            <a:alphaModFix/>
          </a:blip>
          <a:srcRect b="0" l="0" r="0" t="0"/>
          <a:stretch/>
        </p:blipFill>
        <p:spPr>
          <a:xfrm>
            <a:off x="2258088" y="2862842"/>
            <a:ext cx="8897592" cy="1343212"/>
          </a:xfrm>
          <a:prstGeom prst="rect">
            <a:avLst/>
          </a:prstGeom>
          <a:noFill/>
          <a:ln>
            <a:noFill/>
          </a:ln>
        </p:spPr>
      </p:pic>
      <p:sp>
        <p:nvSpPr>
          <p:cNvPr id="688" name="Google Shape;688;p50"/>
          <p:cNvSpPr txBox="1"/>
          <p:nvPr/>
        </p:nvSpPr>
        <p:spPr>
          <a:xfrm>
            <a:off x="907542" y="4485679"/>
            <a:ext cx="10248138" cy="1910844"/>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200">
                <a:solidFill>
                  <a:schemeClr val="dk1"/>
                </a:solidFill>
                <a:latin typeface="Arial"/>
                <a:ea typeface="Arial"/>
                <a:cs typeface="Arial"/>
                <a:sym typeface="Arial"/>
              </a:rPr>
              <a:t>Nếu pH &lt; 5,5 hoặc pH &gt; 9, thì WQI</a:t>
            </a:r>
            <a:r>
              <a:rPr baseline="-25000" lang="en-US" sz="2200">
                <a:solidFill>
                  <a:schemeClr val="dk1"/>
                </a:solidFill>
                <a:latin typeface="Arial"/>
                <a:ea typeface="Arial"/>
                <a:cs typeface="Arial"/>
                <a:sym typeface="Arial"/>
              </a:rPr>
              <a:t>pH</a:t>
            </a:r>
            <a:r>
              <a:rPr lang="en-US" sz="2200">
                <a:solidFill>
                  <a:schemeClr val="dk1"/>
                </a:solidFill>
                <a:latin typeface="Arial"/>
                <a:ea typeface="Arial"/>
                <a:cs typeface="Arial"/>
                <a:sym typeface="Arial"/>
              </a:rPr>
              <a:t> = 10. </a:t>
            </a:r>
            <a:endParaRPr/>
          </a:p>
          <a:p>
            <a:pPr indent="0" lvl="0" marL="0" marR="0" rtl="0" algn="l">
              <a:lnSpc>
                <a:spcPct val="120000"/>
              </a:lnSpc>
              <a:spcBef>
                <a:spcPts val="600"/>
              </a:spcBef>
              <a:spcAft>
                <a:spcPts val="0"/>
              </a:spcAft>
              <a:buNone/>
            </a:pPr>
            <a:r>
              <a:rPr lang="en-US" sz="2200">
                <a:solidFill>
                  <a:schemeClr val="dk1"/>
                </a:solidFill>
                <a:latin typeface="Arial"/>
                <a:ea typeface="Arial"/>
                <a:cs typeface="Arial"/>
                <a:sym typeface="Arial"/>
              </a:rPr>
              <a:t>Nếu 5,5 &lt; pH &lt; 6, thì WQI</a:t>
            </a:r>
            <a:r>
              <a:rPr baseline="-25000" lang="en-US" sz="2200">
                <a:solidFill>
                  <a:schemeClr val="dk1"/>
                </a:solidFill>
                <a:latin typeface="Arial"/>
                <a:ea typeface="Arial"/>
                <a:cs typeface="Arial"/>
                <a:sym typeface="Arial"/>
              </a:rPr>
              <a:t>pH</a:t>
            </a:r>
            <a:r>
              <a:rPr lang="en-US" sz="2200">
                <a:solidFill>
                  <a:schemeClr val="dk1"/>
                </a:solidFill>
                <a:latin typeface="Arial"/>
                <a:ea typeface="Arial"/>
                <a:cs typeface="Arial"/>
                <a:sym typeface="Arial"/>
              </a:rPr>
              <a:t> tính theo công thức 2 và sử dụng Bảng 4. </a:t>
            </a:r>
            <a:endParaRPr/>
          </a:p>
          <a:p>
            <a:pPr indent="0" lvl="0" marL="0" marR="0" rtl="0" algn="l">
              <a:lnSpc>
                <a:spcPct val="120000"/>
              </a:lnSpc>
              <a:spcBef>
                <a:spcPts val="600"/>
              </a:spcBef>
              <a:spcAft>
                <a:spcPts val="0"/>
              </a:spcAft>
              <a:buNone/>
            </a:pPr>
            <a:r>
              <a:rPr lang="en-US" sz="2200">
                <a:solidFill>
                  <a:schemeClr val="dk1"/>
                </a:solidFill>
                <a:latin typeface="Arial"/>
                <a:ea typeface="Arial"/>
                <a:cs typeface="Arial"/>
                <a:sym typeface="Arial"/>
              </a:rPr>
              <a:t>Nếu 6 ≤ pH ≤ 8,5, thì WQI</a:t>
            </a:r>
            <a:r>
              <a:rPr baseline="-25000" lang="en-US" sz="2200">
                <a:solidFill>
                  <a:schemeClr val="dk1"/>
                </a:solidFill>
                <a:latin typeface="Arial"/>
                <a:ea typeface="Arial"/>
                <a:cs typeface="Arial"/>
                <a:sym typeface="Arial"/>
              </a:rPr>
              <a:t>pH</a:t>
            </a:r>
            <a:r>
              <a:rPr lang="en-US" sz="2200">
                <a:solidFill>
                  <a:schemeClr val="dk1"/>
                </a:solidFill>
                <a:latin typeface="Arial"/>
                <a:ea typeface="Arial"/>
                <a:cs typeface="Arial"/>
                <a:sym typeface="Arial"/>
              </a:rPr>
              <a:t> = 100. </a:t>
            </a:r>
            <a:endParaRPr/>
          </a:p>
          <a:p>
            <a:pPr indent="0" lvl="0" marL="0" marR="0" rtl="0" algn="l">
              <a:lnSpc>
                <a:spcPct val="120000"/>
              </a:lnSpc>
              <a:spcBef>
                <a:spcPts val="600"/>
              </a:spcBef>
              <a:spcAft>
                <a:spcPts val="0"/>
              </a:spcAft>
              <a:buNone/>
            </a:pPr>
            <a:r>
              <a:rPr lang="en-US" sz="2200">
                <a:solidFill>
                  <a:schemeClr val="dk1"/>
                </a:solidFill>
                <a:latin typeface="Arial"/>
                <a:ea typeface="Arial"/>
                <a:cs typeface="Arial"/>
                <a:sym typeface="Arial"/>
              </a:rPr>
              <a:t>Nếu 8,5 &lt; pH &lt; 9, thì WQI</a:t>
            </a:r>
            <a:r>
              <a:rPr baseline="-25000" lang="en-US" sz="2200">
                <a:solidFill>
                  <a:schemeClr val="dk1"/>
                </a:solidFill>
                <a:latin typeface="Arial"/>
                <a:ea typeface="Arial"/>
                <a:cs typeface="Arial"/>
                <a:sym typeface="Arial"/>
              </a:rPr>
              <a:t>pH</a:t>
            </a:r>
            <a:r>
              <a:rPr lang="en-US" sz="2200">
                <a:solidFill>
                  <a:schemeClr val="dk1"/>
                </a:solidFill>
                <a:latin typeface="Arial"/>
                <a:ea typeface="Arial"/>
                <a:cs typeface="Arial"/>
                <a:sym typeface="Arial"/>
              </a:rPr>
              <a:t> được tính theo công thức 1 và sử dụng Bảng 4</a:t>
            </a:r>
            <a:endParaRPr sz="2200">
              <a:solidFill>
                <a:schemeClr val="dk1"/>
              </a:solidFill>
              <a:latin typeface="Arial"/>
              <a:ea typeface="Arial"/>
              <a:cs typeface="Arial"/>
              <a:sym typeface="Arial"/>
            </a:endParaRPr>
          </a:p>
        </p:txBody>
      </p:sp>
      <p:sp>
        <p:nvSpPr>
          <p:cNvPr id="689" name="Google Shape;689;p50"/>
          <p:cNvSpPr txBox="1"/>
          <p:nvPr/>
        </p:nvSpPr>
        <p:spPr>
          <a:xfrm>
            <a:off x="2346339" y="2225477"/>
            <a:ext cx="87210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dk1"/>
                </a:solidFill>
                <a:latin typeface="Arial"/>
                <a:ea typeface="Arial"/>
                <a:cs typeface="Arial"/>
                <a:sym typeface="Arial"/>
              </a:rPr>
              <a:t>Bảng 4. Quy định các giá trị BPi và qi đối với thông số pH</a:t>
            </a:r>
            <a:endParaRPr/>
          </a:p>
        </p:txBody>
      </p:sp>
      <p:sp>
        <p:nvSpPr>
          <p:cNvPr id="690" name="Google Shape;690;p50"/>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91" name="Google Shape;691;p50"/>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692" name="Google Shape;692;p50"/>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2.3 ĐÁNH GIÁ THEO CHỈ SỐ CHẤT LƯỢNG NƯỚC (WQI)</a:t>
            </a:r>
            <a:endParaRPr b="1" sz="30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51"/>
          <p:cNvSpPr txBox="1"/>
          <p:nvPr>
            <p:ph idx="1" type="body"/>
          </p:nvPr>
        </p:nvSpPr>
        <p:spPr>
          <a:xfrm>
            <a:off x="637325" y="945425"/>
            <a:ext cx="11481000" cy="5661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720"/>
              <a:buNone/>
            </a:pPr>
            <a:r>
              <a:rPr b="1" lang="en-US" sz="2500">
                <a:solidFill>
                  <a:srgbClr val="C00000"/>
                </a:solidFill>
              </a:rPr>
              <a:t>Chỉ số CLN Việt Nam VN-WQI </a:t>
            </a:r>
            <a:r>
              <a:rPr lang="en-US" sz="2500">
                <a:solidFill>
                  <a:srgbClr val="C00000"/>
                </a:solidFill>
              </a:rPr>
              <a:t>(QĐ số 1460/TCMT ngày 12/11/2019)</a:t>
            </a:r>
            <a:endParaRPr sz="2500">
              <a:solidFill>
                <a:srgbClr val="C00000"/>
              </a:solidFill>
            </a:endParaRPr>
          </a:p>
          <a:p>
            <a:pPr indent="0" lvl="1" marL="274320" rtl="0" algn="l">
              <a:lnSpc>
                <a:spcPct val="120000"/>
              </a:lnSpc>
              <a:spcBef>
                <a:spcPts val="1200"/>
              </a:spcBef>
              <a:spcAft>
                <a:spcPts val="0"/>
              </a:spcAft>
              <a:buSzPts val="2210"/>
              <a:buNone/>
            </a:pPr>
            <a:r>
              <a:rPr b="1" lang="en-US" sz="2600">
                <a:latin typeface="Arial"/>
                <a:ea typeface="Arial"/>
                <a:cs typeface="Arial"/>
                <a:sym typeface="Arial"/>
              </a:rPr>
              <a:t>Tính toán WQI cho nhóm II</a:t>
            </a:r>
            <a:endParaRPr b="1" sz="2600">
              <a:latin typeface="Arial"/>
              <a:ea typeface="Arial"/>
              <a:cs typeface="Arial"/>
              <a:sym typeface="Arial"/>
            </a:endParaRPr>
          </a:p>
        </p:txBody>
      </p:sp>
      <p:pic>
        <p:nvPicPr>
          <p:cNvPr id="699" name="Google Shape;699;p51"/>
          <p:cNvPicPr preferRelativeResize="0"/>
          <p:nvPr/>
        </p:nvPicPr>
        <p:blipFill rotWithShape="1">
          <a:blip r:embed="rId3">
            <a:alphaModFix/>
          </a:blip>
          <a:srcRect b="0" l="0" r="0" t="0"/>
          <a:stretch/>
        </p:blipFill>
        <p:spPr>
          <a:xfrm>
            <a:off x="4169664" y="2099587"/>
            <a:ext cx="5420587" cy="4507173"/>
          </a:xfrm>
          <a:prstGeom prst="rect">
            <a:avLst/>
          </a:prstGeom>
          <a:noFill/>
          <a:ln>
            <a:noFill/>
          </a:ln>
        </p:spPr>
      </p:pic>
      <p:sp>
        <p:nvSpPr>
          <p:cNvPr id="700" name="Google Shape;700;p51"/>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01" name="Google Shape;701;p51"/>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702" name="Google Shape;702;p51"/>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2.2 ĐÁNH GIÁ THEO CHỈ SỐ CHẤT LƯỢNG NƯỚC (WQI)</a:t>
            </a:r>
            <a:endParaRPr b="1" sz="30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52"/>
          <p:cNvSpPr txBox="1"/>
          <p:nvPr>
            <p:ph idx="1" type="body"/>
          </p:nvPr>
        </p:nvSpPr>
        <p:spPr>
          <a:xfrm>
            <a:off x="637325" y="945425"/>
            <a:ext cx="11481000" cy="5661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720"/>
              <a:buNone/>
            </a:pPr>
            <a:r>
              <a:rPr b="1" lang="en-US" sz="2500">
                <a:solidFill>
                  <a:srgbClr val="C00000"/>
                </a:solidFill>
              </a:rPr>
              <a:t>Chỉ số CLN Việt Nam VN-WQI </a:t>
            </a:r>
            <a:r>
              <a:rPr lang="en-US" sz="2500">
                <a:solidFill>
                  <a:srgbClr val="C00000"/>
                </a:solidFill>
              </a:rPr>
              <a:t>(QĐ số 1460/TCMT ngày 12/11/2019)</a:t>
            </a:r>
            <a:endParaRPr sz="2500">
              <a:solidFill>
                <a:srgbClr val="C00000"/>
              </a:solidFill>
            </a:endParaRPr>
          </a:p>
          <a:p>
            <a:pPr indent="0" lvl="1" marL="274320" rtl="0" algn="l">
              <a:lnSpc>
                <a:spcPct val="120000"/>
              </a:lnSpc>
              <a:spcBef>
                <a:spcPts val="1200"/>
              </a:spcBef>
              <a:spcAft>
                <a:spcPts val="0"/>
              </a:spcAft>
              <a:buSzPts val="2210"/>
              <a:buNone/>
            </a:pPr>
            <a:r>
              <a:rPr b="1" lang="en-US" sz="2600">
                <a:latin typeface="Arial"/>
                <a:ea typeface="Arial"/>
                <a:cs typeface="Arial"/>
                <a:sym typeface="Arial"/>
              </a:rPr>
              <a:t>Tính toán WQI tổng hợp</a:t>
            </a:r>
            <a:endParaRPr b="1" sz="2600">
              <a:latin typeface="Arial"/>
              <a:ea typeface="Arial"/>
              <a:cs typeface="Arial"/>
              <a:sym typeface="Arial"/>
            </a:endParaRPr>
          </a:p>
        </p:txBody>
      </p:sp>
      <p:pic>
        <p:nvPicPr>
          <p:cNvPr id="709" name="Google Shape;709;p52"/>
          <p:cNvPicPr preferRelativeResize="0"/>
          <p:nvPr/>
        </p:nvPicPr>
        <p:blipFill rotWithShape="1">
          <a:blip r:embed="rId3">
            <a:alphaModFix/>
          </a:blip>
          <a:srcRect b="0" l="0" r="0" t="0"/>
          <a:stretch/>
        </p:blipFill>
        <p:spPr>
          <a:xfrm>
            <a:off x="1504867" y="2238830"/>
            <a:ext cx="9383434" cy="1667108"/>
          </a:xfrm>
          <a:prstGeom prst="rect">
            <a:avLst/>
          </a:prstGeom>
          <a:noFill/>
          <a:ln>
            <a:noFill/>
          </a:ln>
        </p:spPr>
      </p:pic>
      <p:sp>
        <p:nvSpPr>
          <p:cNvPr id="710" name="Google Shape;710;p52"/>
          <p:cNvSpPr txBox="1"/>
          <p:nvPr/>
        </p:nvSpPr>
        <p:spPr>
          <a:xfrm>
            <a:off x="720471" y="4066507"/>
            <a:ext cx="10751058" cy="2659126"/>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000">
                <a:solidFill>
                  <a:schemeClr val="dk1"/>
                </a:solidFill>
                <a:latin typeface="Arial"/>
                <a:ea typeface="Arial"/>
                <a:cs typeface="Arial"/>
                <a:sym typeface="Arial"/>
              </a:rPr>
              <a:t>Trong đó: </a:t>
            </a:r>
            <a:endParaRPr sz="2000">
              <a:solidFill>
                <a:schemeClr val="dk1"/>
              </a:solidFill>
              <a:latin typeface="Arial"/>
              <a:ea typeface="Arial"/>
              <a:cs typeface="Arial"/>
              <a:sym typeface="Arial"/>
            </a:endParaRPr>
          </a:p>
          <a:p>
            <a:pPr indent="0" lvl="0" marL="1033463" marR="0" rtl="0" algn="l">
              <a:lnSpc>
                <a:spcPct val="120000"/>
              </a:lnSpc>
              <a:spcBef>
                <a:spcPts val="600"/>
              </a:spcBef>
              <a:spcAft>
                <a:spcPts val="0"/>
              </a:spcAft>
              <a:buNone/>
            </a:pPr>
            <a:r>
              <a:rPr lang="en-US" sz="2000">
                <a:solidFill>
                  <a:schemeClr val="dk1"/>
                </a:solidFill>
                <a:latin typeface="Arial"/>
                <a:ea typeface="Arial"/>
                <a:cs typeface="Arial"/>
                <a:sym typeface="Arial"/>
              </a:rPr>
              <a:t>WQI</a:t>
            </a:r>
            <a:r>
              <a:rPr baseline="-25000" lang="en-US" sz="2000">
                <a:solidFill>
                  <a:schemeClr val="dk1"/>
                </a:solidFill>
                <a:latin typeface="Arial"/>
                <a:ea typeface="Arial"/>
                <a:cs typeface="Arial"/>
                <a:sym typeface="Arial"/>
              </a:rPr>
              <a:t>I</a:t>
            </a:r>
            <a:r>
              <a:rPr lang="en-US" sz="2000">
                <a:solidFill>
                  <a:schemeClr val="dk1"/>
                </a:solidFill>
                <a:latin typeface="Arial"/>
                <a:ea typeface="Arial"/>
                <a:cs typeface="Arial"/>
                <a:sym typeface="Arial"/>
              </a:rPr>
              <a:t> : Kết quả tính toán đối với thông số nhóm I </a:t>
            </a:r>
            <a:endParaRPr sz="2000">
              <a:solidFill>
                <a:schemeClr val="dk1"/>
              </a:solidFill>
              <a:latin typeface="Arial"/>
              <a:ea typeface="Arial"/>
              <a:cs typeface="Arial"/>
              <a:sym typeface="Arial"/>
            </a:endParaRPr>
          </a:p>
          <a:p>
            <a:pPr indent="0" lvl="0" marL="1033463" marR="0" rtl="0" algn="l">
              <a:lnSpc>
                <a:spcPct val="120000"/>
              </a:lnSpc>
              <a:spcBef>
                <a:spcPts val="600"/>
              </a:spcBef>
              <a:spcAft>
                <a:spcPts val="0"/>
              </a:spcAft>
              <a:buNone/>
            </a:pPr>
            <a:r>
              <a:rPr lang="en-US" sz="2000">
                <a:solidFill>
                  <a:schemeClr val="dk1"/>
                </a:solidFill>
                <a:latin typeface="Arial"/>
                <a:ea typeface="Arial"/>
                <a:cs typeface="Arial"/>
                <a:sym typeface="Arial"/>
              </a:rPr>
              <a:t>WQI</a:t>
            </a:r>
            <a:r>
              <a:rPr baseline="-25000" lang="en-US" sz="2000">
                <a:solidFill>
                  <a:schemeClr val="dk1"/>
                </a:solidFill>
                <a:latin typeface="Arial"/>
                <a:ea typeface="Arial"/>
                <a:cs typeface="Arial"/>
                <a:sym typeface="Arial"/>
              </a:rPr>
              <a:t>II</a:t>
            </a:r>
            <a:r>
              <a:rPr lang="en-US" sz="2000">
                <a:solidFill>
                  <a:schemeClr val="dk1"/>
                </a:solidFill>
                <a:latin typeface="Arial"/>
                <a:ea typeface="Arial"/>
                <a:cs typeface="Arial"/>
                <a:sym typeface="Arial"/>
              </a:rPr>
              <a:t>: Kết quả tính toán đối với các thông số nhóm II </a:t>
            </a:r>
            <a:endParaRPr sz="2000">
              <a:solidFill>
                <a:schemeClr val="dk1"/>
              </a:solidFill>
              <a:latin typeface="Arial"/>
              <a:ea typeface="Arial"/>
              <a:cs typeface="Arial"/>
              <a:sym typeface="Arial"/>
            </a:endParaRPr>
          </a:p>
          <a:p>
            <a:pPr indent="0" lvl="0" marL="1033463" marR="0" rtl="0" algn="l">
              <a:lnSpc>
                <a:spcPct val="120000"/>
              </a:lnSpc>
              <a:spcBef>
                <a:spcPts val="600"/>
              </a:spcBef>
              <a:spcAft>
                <a:spcPts val="0"/>
              </a:spcAft>
              <a:buNone/>
            </a:pPr>
            <a:r>
              <a:rPr lang="en-US" sz="2000">
                <a:solidFill>
                  <a:schemeClr val="dk1"/>
                </a:solidFill>
                <a:latin typeface="Arial"/>
                <a:ea typeface="Arial"/>
                <a:cs typeface="Arial"/>
                <a:sym typeface="Arial"/>
              </a:rPr>
              <a:t>WQI</a:t>
            </a:r>
            <a:r>
              <a:rPr baseline="-25000" lang="en-US" sz="2000">
                <a:solidFill>
                  <a:schemeClr val="dk1"/>
                </a:solidFill>
                <a:latin typeface="Arial"/>
                <a:ea typeface="Arial"/>
                <a:cs typeface="Arial"/>
                <a:sym typeface="Arial"/>
              </a:rPr>
              <a:t>III</a:t>
            </a:r>
            <a:r>
              <a:rPr lang="en-US" sz="2000">
                <a:solidFill>
                  <a:schemeClr val="dk1"/>
                </a:solidFill>
                <a:latin typeface="Arial"/>
                <a:ea typeface="Arial"/>
                <a:cs typeface="Arial"/>
                <a:sym typeface="Arial"/>
              </a:rPr>
              <a:t> : Kết quả tính toán đối với các thông số nhóm III </a:t>
            </a:r>
            <a:endParaRPr sz="2000">
              <a:solidFill>
                <a:schemeClr val="dk1"/>
              </a:solidFill>
              <a:latin typeface="Arial"/>
              <a:ea typeface="Arial"/>
              <a:cs typeface="Arial"/>
              <a:sym typeface="Arial"/>
            </a:endParaRPr>
          </a:p>
          <a:p>
            <a:pPr indent="0" lvl="0" marL="1033463" marR="0" rtl="0" algn="l">
              <a:lnSpc>
                <a:spcPct val="120000"/>
              </a:lnSpc>
              <a:spcBef>
                <a:spcPts val="600"/>
              </a:spcBef>
              <a:spcAft>
                <a:spcPts val="0"/>
              </a:spcAft>
              <a:buNone/>
            </a:pPr>
            <a:r>
              <a:rPr lang="en-US" sz="2000">
                <a:solidFill>
                  <a:schemeClr val="dk1"/>
                </a:solidFill>
                <a:latin typeface="Arial"/>
                <a:ea typeface="Arial"/>
                <a:cs typeface="Arial"/>
                <a:sym typeface="Arial"/>
              </a:rPr>
              <a:t>WQI</a:t>
            </a:r>
            <a:r>
              <a:rPr baseline="-25000" lang="en-US" sz="2000">
                <a:solidFill>
                  <a:schemeClr val="dk1"/>
                </a:solidFill>
                <a:latin typeface="Arial"/>
                <a:ea typeface="Arial"/>
                <a:cs typeface="Arial"/>
                <a:sym typeface="Arial"/>
              </a:rPr>
              <a:t>IV</a:t>
            </a:r>
            <a:r>
              <a:rPr lang="en-US" sz="2000">
                <a:solidFill>
                  <a:schemeClr val="dk1"/>
                </a:solidFill>
                <a:latin typeface="Arial"/>
                <a:ea typeface="Arial"/>
                <a:cs typeface="Arial"/>
                <a:sym typeface="Arial"/>
              </a:rPr>
              <a:t>: Kết quả tính toán đối với các thông số nhóm IV </a:t>
            </a:r>
            <a:endParaRPr sz="2000">
              <a:solidFill>
                <a:schemeClr val="dk1"/>
              </a:solidFill>
              <a:latin typeface="Arial"/>
              <a:ea typeface="Arial"/>
              <a:cs typeface="Arial"/>
              <a:sym typeface="Arial"/>
            </a:endParaRPr>
          </a:p>
          <a:p>
            <a:pPr indent="0" lvl="0" marL="1033463" marR="0" rtl="0" algn="l">
              <a:lnSpc>
                <a:spcPct val="120000"/>
              </a:lnSpc>
              <a:spcBef>
                <a:spcPts val="600"/>
              </a:spcBef>
              <a:spcAft>
                <a:spcPts val="0"/>
              </a:spcAft>
              <a:buNone/>
            </a:pPr>
            <a:r>
              <a:rPr lang="en-US" sz="2000">
                <a:solidFill>
                  <a:schemeClr val="dk1"/>
                </a:solidFill>
                <a:latin typeface="Arial"/>
                <a:ea typeface="Arial"/>
                <a:cs typeface="Arial"/>
                <a:sym typeface="Arial"/>
              </a:rPr>
              <a:t>WQI</a:t>
            </a:r>
            <a:r>
              <a:rPr baseline="-25000" lang="en-US" sz="2000">
                <a:solidFill>
                  <a:schemeClr val="dk1"/>
                </a:solidFill>
                <a:latin typeface="Arial"/>
                <a:ea typeface="Arial"/>
                <a:cs typeface="Arial"/>
                <a:sym typeface="Arial"/>
              </a:rPr>
              <a:t>V</a:t>
            </a:r>
            <a:r>
              <a:rPr lang="en-US" sz="2000">
                <a:solidFill>
                  <a:schemeClr val="dk1"/>
                </a:solidFill>
                <a:latin typeface="Arial"/>
                <a:ea typeface="Arial"/>
                <a:cs typeface="Arial"/>
                <a:sym typeface="Arial"/>
              </a:rPr>
              <a:t>: Kết quả tính toán đối với thông số nhóm V</a:t>
            </a:r>
            <a:endParaRPr/>
          </a:p>
        </p:txBody>
      </p:sp>
      <p:sp>
        <p:nvSpPr>
          <p:cNvPr id="711" name="Google Shape;711;p52"/>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12" name="Google Shape;712;p52"/>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713" name="Google Shape;713;p52"/>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2.3 ĐÁNH GIÁ THEO CHỈ SỐ CHẤT LƯỢNG NƯỚC (WQI)</a:t>
            </a:r>
            <a:endParaRPr b="1" sz="30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53"/>
          <p:cNvSpPr txBox="1"/>
          <p:nvPr>
            <p:ph idx="1" type="body"/>
          </p:nvPr>
        </p:nvSpPr>
        <p:spPr>
          <a:xfrm>
            <a:off x="637325" y="945425"/>
            <a:ext cx="11481000" cy="5661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720"/>
              <a:buNone/>
            </a:pPr>
            <a:r>
              <a:rPr b="1" lang="en-US" sz="2500">
                <a:solidFill>
                  <a:srgbClr val="C00000"/>
                </a:solidFill>
              </a:rPr>
              <a:t>Chỉ số CLN Việt Nam VN-WQI </a:t>
            </a:r>
            <a:r>
              <a:rPr lang="en-US" sz="2500">
                <a:solidFill>
                  <a:srgbClr val="C00000"/>
                </a:solidFill>
              </a:rPr>
              <a:t>(QĐ số 1460/TCMT ngày 12/11/2019)</a:t>
            </a:r>
            <a:endParaRPr sz="2500">
              <a:solidFill>
                <a:srgbClr val="C00000"/>
              </a:solidFill>
            </a:endParaRPr>
          </a:p>
          <a:p>
            <a:pPr indent="0" lvl="1" marL="274320" rtl="0" algn="l">
              <a:lnSpc>
                <a:spcPct val="120000"/>
              </a:lnSpc>
              <a:spcBef>
                <a:spcPts val="1200"/>
              </a:spcBef>
              <a:spcAft>
                <a:spcPts val="0"/>
              </a:spcAft>
              <a:buSzPts val="2210"/>
              <a:buNone/>
            </a:pPr>
            <a:r>
              <a:rPr b="1" lang="en-US" sz="2600">
                <a:latin typeface="Arial"/>
                <a:ea typeface="Arial"/>
                <a:cs typeface="Arial"/>
                <a:sym typeface="Arial"/>
              </a:rPr>
              <a:t>Tính toán WQI tổng hợp: </a:t>
            </a:r>
            <a:r>
              <a:rPr lang="en-US" sz="2800"/>
              <a:t>Trường hợp không có số liệu của nhóm V</a:t>
            </a:r>
            <a:endParaRPr b="1" sz="2600">
              <a:latin typeface="Arial"/>
              <a:ea typeface="Arial"/>
              <a:cs typeface="Arial"/>
              <a:sym typeface="Arial"/>
            </a:endParaRPr>
          </a:p>
        </p:txBody>
      </p:sp>
      <p:pic>
        <p:nvPicPr>
          <p:cNvPr id="720" name="Google Shape;720;p53"/>
          <p:cNvPicPr preferRelativeResize="0"/>
          <p:nvPr/>
        </p:nvPicPr>
        <p:blipFill rotWithShape="1">
          <a:blip r:embed="rId3">
            <a:alphaModFix/>
          </a:blip>
          <a:srcRect b="0" l="0" r="0" t="0"/>
          <a:stretch/>
        </p:blipFill>
        <p:spPr>
          <a:xfrm>
            <a:off x="2152896" y="2311319"/>
            <a:ext cx="7392432" cy="1524213"/>
          </a:xfrm>
          <a:prstGeom prst="rect">
            <a:avLst/>
          </a:prstGeom>
          <a:noFill/>
          <a:ln>
            <a:noFill/>
          </a:ln>
        </p:spPr>
      </p:pic>
      <p:sp>
        <p:nvSpPr>
          <p:cNvPr id="721" name="Google Shape;721;p53"/>
          <p:cNvSpPr txBox="1"/>
          <p:nvPr/>
        </p:nvSpPr>
        <p:spPr>
          <a:xfrm>
            <a:off x="203454" y="4066726"/>
            <a:ext cx="11712115" cy="892552"/>
          </a:xfrm>
          <a:prstGeom prst="rect">
            <a:avLst/>
          </a:prstGeom>
          <a:noFill/>
          <a:ln>
            <a:noFill/>
          </a:ln>
        </p:spPr>
        <p:txBody>
          <a:bodyPr anchorCtr="0" anchor="t" bIns="45700" lIns="91425" spcFirstLastPara="1" rIns="91425" wrap="square" tIns="45700">
            <a:spAutoFit/>
          </a:bodyPr>
          <a:lstStyle/>
          <a:p>
            <a:pPr indent="0" lvl="1" marL="274320" marR="0" rtl="0" algn="l">
              <a:spcBef>
                <a:spcPts val="0"/>
              </a:spcBef>
              <a:spcAft>
                <a:spcPts val="0"/>
              </a:spcAft>
              <a:buClr>
                <a:schemeClr val="dk1"/>
              </a:buClr>
              <a:buSzPts val="2600"/>
              <a:buFont typeface="Arial"/>
              <a:buNone/>
            </a:pPr>
            <a:r>
              <a:rPr b="1" i="0" lang="en-US" sz="2600" u="none" cap="none" strike="noStrike">
                <a:solidFill>
                  <a:schemeClr val="dk1"/>
                </a:solidFill>
                <a:latin typeface="Arial"/>
                <a:ea typeface="Arial"/>
                <a:cs typeface="Arial"/>
                <a:sym typeface="Arial"/>
              </a:rPr>
              <a:t>Tính toán WQI tổng hợp: </a:t>
            </a:r>
            <a:r>
              <a:rPr b="0" i="0" lang="en-US" sz="2600" u="none" cap="none" strike="noStrike">
                <a:solidFill>
                  <a:schemeClr val="dk1"/>
                </a:solidFill>
                <a:latin typeface="Arial"/>
                <a:ea typeface="Arial"/>
                <a:cs typeface="Arial"/>
                <a:sym typeface="Arial"/>
              </a:rPr>
              <a:t>Trường hợp thủy vực cần chú ý vấn đề ô nhiễm hữu cơ</a:t>
            </a:r>
            <a:endParaRPr b="1" i="0" sz="2600" u="none" cap="none" strike="noStrike">
              <a:solidFill>
                <a:schemeClr val="dk1"/>
              </a:solidFill>
              <a:latin typeface="Arial"/>
              <a:ea typeface="Arial"/>
              <a:cs typeface="Arial"/>
              <a:sym typeface="Arial"/>
            </a:endParaRPr>
          </a:p>
        </p:txBody>
      </p:sp>
      <p:pic>
        <p:nvPicPr>
          <p:cNvPr id="722" name="Google Shape;722;p53"/>
          <p:cNvPicPr preferRelativeResize="0"/>
          <p:nvPr/>
        </p:nvPicPr>
        <p:blipFill rotWithShape="1">
          <a:blip r:embed="rId4">
            <a:alphaModFix/>
          </a:blip>
          <a:srcRect b="0" l="0" r="0" t="0"/>
          <a:stretch/>
        </p:blipFill>
        <p:spPr>
          <a:xfrm>
            <a:off x="1872567" y="4836145"/>
            <a:ext cx="8869013" cy="1257475"/>
          </a:xfrm>
          <a:prstGeom prst="rect">
            <a:avLst/>
          </a:prstGeom>
          <a:noFill/>
          <a:ln>
            <a:noFill/>
          </a:ln>
        </p:spPr>
      </p:pic>
      <p:sp>
        <p:nvSpPr>
          <p:cNvPr id="723" name="Google Shape;723;p53"/>
          <p:cNvSpPr txBox="1"/>
          <p:nvPr/>
        </p:nvSpPr>
        <p:spPr>
          <a:xfrm>
            <a:off x="349582" y="6374589"/>
            <a:ext cx="1073294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rgbClr val="C00000"/>
                </a:solidFill>
                <a:latin typeface="Arial"/>
                <a:ea typeface="Arial"/>
                <a:cs typeface="Arial"/>
                <a:sym typeface="Arial"/>
              </a:rPr>
              <a:t>Giá trị WQI sau khi tính toán sẽ được làm tròn thành </a:t>
            </a:r>
            <a:r>
              <a:rPr b="1" i="1" lang="en-US" sz="2400" u="sng">
                <a:solidFill>
                  <a:srgbClr val="C00000"/>
                </a:solidFill>
                <a:latin typeface="Arial"/>
                <a:ea typeface="Arial"/>
                <a:cs typeface="Arial"/>
                <a:sym typeface="Arial"/>
              </a:rPr>
              <a:t>số nguyên</a:t>
            </a:r>
            <a:endParaRPr b="1" i="1" sz="2400" u="sng">
              <a:solidFill>
                <a:srgbClr val="C00000"/>
              </a:solidFill>
              <a:latin typeface="Arial"/>
              <a:ea typeface="Arial"/>
              <a:cs typeface="Arial"/>
              <a:sym typeface="Arial"/>
            </a:endParaRPr>
          </a:p>
        </p:txBody>
      </p:sp>
      <p:sp>
        <p:nvSpPr>
          <p:cNvPr id="724" name="Google Shape;724;p53"/>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25" name="Google Shape;725;p53"/>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726" name="Google Shape;726;p53"/>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2.3 ĐÁNH GIÁ THEO CHỈ SỐ CHẤT LƯỢNG NƯỚC (WQI)</a:t>
            </a:r>
            <a:endParaRPr b="1" sz="30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54"/>
          <p:cNvSpPr txBox="1"/>
          <p:nvPr>
            <p:ph idx="1" type="body"/>
          </p:nvPr>
        </p:nvSpPr>
        <p:spPr>
          <a:xfrm>
            <a:off x="685800" y="1064300"/>
            <a:ext cx="10625400" cy="5661300"/>
          </a:xfrm>
          <a:prstGeom prst="rect">
            <a:avLst/>
          </a:prstGeom>
          <a:noFill/>
          <a:ln>
            <a:noFill/>
          </a:ln>
        </p:spPr>
        <p:txBody>
          <a:bodyPr anchorCtr="0" anchor="t" bIns="45700" lIns="91425" spcFirstLastPara="1" rIns="91425" wrap="square" tIns="45700">
            <a:normAutofit/>
          </a:bodyPr>
          <a:lstStyle/>
          <a:p>
            <a:pPr indent="-182880" lvl="0" marL="182880" rtl="0" algn="l">
              <a:lnSpc>
                <a:spcPct val="130000"/>
              </a:lnSpc>
              <a:spcBef>
                <a:spcPts val="1200"/>
              </a:spcBef>
              <a:spcAft>
                <a:spcPts val="0"/>
              </a:spcAft>
              <a:buSzPts val="2040"/>
              <a:buNone/>
            </a:pPr>
            <a:r>
              <a:rPr b="1" lang="en-US" sz="2400"/>
              <a:t>Khái niệm quan trắc môi trường</a:t>
            </a:r>
            <a:endParaRPr b="1" i="1" sz="2400"/>
          </a:p>
          <a:p>
            <a:pPr indent="-182880" lvl="0" marL="182880" rtl="0" algn="just">
              <a:lnSpc>
                <a:spcPct val="130000"/>
              </a:lnSpc>
              <a:spcBef>
                <a:spcPts val="1200"/>
              </a:spcBef>
              <a:spcAft>
                <a:spcPts val="0"/>
              </a:spcAft>
              <a:buSzPts val="2040"/>
              <a:buChar char="▪"/>
            </a:pPr>
            <a:r>
              <a:rPr lang="en-US" sz="2400"/>
              <a:t>Quan trắc môi trường là quá trình </a:t>
            </a:r>
            <a:r>
              <a:rPr lang="en-US" sz="2400">
                <a:solidFill>
                  <a:srgbClr val="FF0000"/>
                </a:solidFill>
              </a:rPr>
              <a:t>theo dõi có hệ thống </a:t>
            </a:r>
            <a:r>
              <a:rPr lang="en-US" sz="2400"/>
              <a:t>về </a:t>
            </a:r>
            <a:r>
              <a:rPr lang="en-US" sz="2400">
                <a:solidFill>
                  <a:srgbClr val="FF0000"/>
                </a:solidFill>
              </a:rPr>
              <a:t>môi trường</a:t>
            </a:r>
            <a:r>
              <a:rPr lang="en-US" sz="2400"/>
              <a:t>, các yếu tố tác động lên môi trường nhằm cung cấp thông tin phục vụ </a:t>
            </a:r>
            <a:r>
              <a:rPr lang="en-US" sz="2400">
                <a:solidFill>
                  <a:srgbClr val="FF0000"/>
                </a:solidFill>
              </a:rPr>
              <a:t>đánh giá hiện trạng, diễn biến chất lượng môi trường và các tác động xấu đối với môi trường</a:t>
            </a:r>
            <a:r>
              <a:rPr lang="en-US" sz="2400"/>
              <a:t>. </a:t>
            </a:r>
            <a:r>
              <a:rPr i="1" lang="en-US" sz="2400"/>
              <a:t>(Luật BVMT 2020).</a:t>
            </a:r>
            <a:endParaRPr/>
          </a:p>
          <a:p>
            <a:pPr indent="-182880" lvl="0" marL="182880" rtl="0" algn="just">
              <a:lnSpc>
                <a:spcPct val="130000"/>
              </a:lnSpc>
              <a:spcBef>
                <a:spcPts val="1800"/>
              </a:spcBef>
              <a:spcAft>
                <a:spcPts val="0"/>
              </a:spcAft>
              <a:buSzPts val="2040"/>
              <a:buChar char="▪"/>
            </a:pPr>
            <a:r>
              <a:rPr lang="en-US" sz="2400"/>
              <a:t>Quan trắc môi trường chỉ một </a:t>
            </a:r>
            <a:r>
              <a:rPr lang="en-US" sz="2400">
                <a:solidFill>
                  <a:srgbClr val="FF0000"/>
                </a:solidFill>
              </a:rPr>
              <a:t>quy trình lặp đi lặp lại các hoạt động quan sát và đo lường </a:t>
            </a:r>
            <a:r>
              <a:rPr lang="en-US" sz="2400"/>
              <a:t>một hay nhiều </a:t>
            </a:r>
            <a:r>
              <a:rPr lang="en-US" sz="2400">
                <a:solidFill>
                  <a:srgbClr val="FF0000"/>
                </a:solidFill>
              </a:rPr>
              <a:t>thông số </a:t>
            </a:r>
            <a:r>
              <a:rPr lang="en-US" sz="2400">
                <a:solidFill>
                  <a:srgbClr val="FF0000"/>
                </a:solidFill>
              </a:rPr>
              <a:t>chất</a:t>
            </a:r>
            <a:r>
              <a:rPr lang="en-US" sz="2400">
                <a:solidFill>
                  <a:srgbClr val="FF0000"/>
                </a:solidFill>
              </a:rPr>
              <a:t> lượng môi trường</a:t>
            </a:r>
            <a:r>
              <a:rPr lang="en-US" sz="2400"/>
              <a:t>, để có thể quan sát được </a:t>
            </a:r>
            <a:r>
              <a:rPr lang="en-US" sz="2400">
                <a:solidFill>
                  <a:srgbClr val="FF0000"/>
                </a:solidFill>
              </a:rPr>
              <a:t>những thay đổi diễn ra trong một giai đoạn thời gian</a:t>
            </a:r>
            <a:r>
              <a:rPr lang="en-US" sz="2400"/>
              <a:t> </a:t>
            </a:r>
            <a:r>
              <a:rPr i="1" lang="en-US" sz="2400"/>
              <a:t>(ESCAP, 1994).</a:t>
            </a:r>
            <a:endParaRPr sz="2400"/>
          </a:p>
        </p:txBody>
      </p:sp>
      <p:sp>
        <p:nvSpPr>
          <p:cNvPr id="733" name="Google Shape;733;p54"/>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34" name="Google Shape;734;p54"/>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735" name="Google Shape;735;p54"/>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2.3 </a:t>
            </a:r>
            <a:r>
              <a:rPr b="1" lang="en-US" sz="3000"/>
              <a:t>QUAN TRẮC </a:t>
            </a:r>
            <a:r>
              <a:rPr b="1" lang="en-US" sz="3000"/>
              <a:t>CHẤT LƯỢNG NƯỚC </a:t>
            </a:r>
            <a:r>
              <a:rPr b="1" lang="en-US" sz="3000"/>
              <a:t>MẶT</a:t>
            </a:r>
            <a:endParaRPr b="1" sz="30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55"/>
          <p:cNvSpPr txBox="1"/>
          <p:nvPr>
            <p:ph idx="1" type="body"/>
          </p:nvPr>
        </p:nvSpPr>
        <p:spPr>
          <a:xfrm>
            <a:off x="718450" y="1064300"/>
            <a:ext cx="11361300" cy="56613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380"/>
              <a:buNone/>
            </a:pPr>
            <a:r>
              <a:rPr b="1" lang="en-US" sz="2800" cap="small"/>
              <a:t>c</a:t>
            </a:r>
            <a:r>
              <a:rPr b="1" lang="en-US" sz="2800" cap="small">
                <a:latin typeface="Arial"/>
                <a:ea typeface="Arial"/>
                <a:cs typeface="Arial"/>
                <a:sym typeface="Arial"/>
              </a:rPr>
              <a:t>hương trình quan trắc môi trường</a:t>
            </a:r>
            <a:endParaRPr b="1" sz="2800" cap="small">
              <a:latin typeface="Arial"/>
              <a:ea typeface="Arial"/>
              <a:cs typeface="Arial"/>
              <a:sym typeface="Arial"/>
            </a:endParaRPr>
          </a:p>
        </p:txBody>
      </p:sp>
      <p:grpSp>
        <p:nvGrpSpPr>
          <p:cNvPr id="742" name="Google Shape;742;p55"/>
          <p:cNvGrpSpPr/>
          <p:nvPr/>
        </p:nvGrpSpPr>
        <p:grpSpPr>
          <a:xfrm>
            <a:off x="3126229" y="2140235"/>
            <a:ext cx="2946404" cy="4418521"/>
            <a:chOff x="888997" y="539"/>
            <a:chExt cx="2946404" cy="4418521"/>
          </a:xfrm>
        </p:grpSpPr>
        <p:sp>
          <p:nvSpPr>
            <p:cNvPr id="743" name="Google Shape;743;p55"/>
            <p:cNvSpPr/>
            <p:nvPr/>
          </p:nvSpPr>
          <p:spPr>
            <a:xfrm>
              <a:off x="888997" y="539"/>
              <a:ext cx="2946404" cy="631217"/>
            </a:xfrm>
            <a:prstGeom prst="roundRect">
              <a:avLst>
                <a:gd fmla="val 10000" name="adj"/>
              </a:avLst>
            </a:prstGeom>
            <a:solidFill>
              <a:srgbClr val="9B2B1C"/>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55"/>
            <p:cNvSpPr txBox="1"/>
            <p:nvPr/>
          </p:nvSpPr>
          <p:spPr>
            <a:xfrm>
              <a:off x="907485" y="19027"/>
              <a:ext cx="2909428" cy="59424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Arial"/>
                <a:buNone/>
              </a:pPr>
              <a:r>
                <a:rPr lang="en-US" sz="1700">
                  <a:solidFill>
                    <a:schemeClr val="lt1"/>
                  </a:solidFill>
                  <a:latin typeface="Arial"/>
                  <a:ea typeface="Arial"/>
                  <a:cs typeface="Arial"/>
                  <a:sym typeface="Arial"/>
                </a:rPr>
                <a:t>THIẾT KẾ MẠNG LƯỚI</a:t>
              </a:r>
              <a:endParaRPr/>
            </a:p>
          </p:txBody>
        </p:sp>
        <p:sp>
          <p:nvSpPr>
            <p:cNvPr id="745" name="Google Shape;745;p55"/>
            <p:cNvSpPr/>
            <p:nvPr/>
          </p:nvSpPr>
          <p:spPr>
            <a:xfrm rot="5400000">
              <a:off x="2243846" y="647537"/>
              <a:ext cx="236706" cy="284047"/>
            </a:xfrm>
            <a:prstGeom prst="rightArrow">
              <a:avLst>
                <a:gd fmla="val 60000" name="adj1"/>
                <a:gd fmla="val 50000" name="adj2"/>
              </a:avLst>
            </a:prstGeom>
            <a:solidFill>
              <a:srgbClr val="9B2B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55"/>
            <p:cNvSpPr txBox="1"/>
            <p:nvPr/>
          </p:nvSpPr>
          <p:spPr>
            <a:xfrm>
              <a:off x="2276985" y="671207"/>
              <a:ext cx="170429" cy="16569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Arial"/>
                <a:buNone/>
              </a:pPr>
              <a:r>
                <a:t/>
              </a:r>
              <a:endParaRPr sz="1200">
                <a:solidFill>
                  <a:schemeClr val="lt1"/>
                </a:solidFill>
                <a:latin typeface="Arial"/>
                <a:ea typeface="Arial"/>
                <a:cs typeface="Arial"/>
                <a:sym typeface="Arial"/>
              </a:endParaRPr>
            </a:p>
          </p:txBody>
        </p:sp>
        <p:sp>
          <p:nvSpPr>
            <p:cNvPr id="747" name="Google Shape;747;p55"/>
            <p:cNvSpPr/>
            <p:nvPr/>
          </p:nvSpPr>
          <p:spPr>
            <a:xfrm>
              <a:off x="888997" y="947365"/>
              <a:ext cx="2946404" cy="631217"/>
            </a:xfrm>
            <a:prstGeom prst="roundRect">
              <a:avLst>
                <a:gd fmla="val 10000" name="adj"/>
              </a:avLst>
            </a:prstGeom>
            <a:solidFill>
              <a:schemeClr val="accent3"/>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55"/>
            <p:cNvSpPr txBox="1"/>
            <p:nvPr/>
          </p:nvSpPr>
          <p:spPr>
            <a:xfrm>
              <a:off x="907485" y="965853"/>
              <a:ext cx="2909428" cy="59424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Arial"/>
                <a:buNone/>
              </a:pPr>
              <a:r>
                <a:rPr lang="en-US" sz="1700">
                  <a:solidFill>
                    <a:schemeClr val="lt1"/>
                  </a:solidFill>
                  <a:latin typeface="Arial"/>
                  <a:ea typeface="Arial"/>
                  <a:cs typeface="Arial"/>
                  <a:sym typeface="Arial"/>
                </a:rPr>
                <a:t>THU THẬP MẪU</a:t>
              </a:r>
              <a:endParaRPr/>
            </a:p>
          </p:txBody>
        </p:sp>
        <p:sp>
          <p:nvSpPr>
            <p:cNvPr id="749" name="Google Shape;749;p55"/>
            <p:cNvSpPr/>
            <p:nvPr/>
          </p:nvSpPr>
          <p:spPr>
            <a:xfrm rot="5400000">
              <a:off x="2243846" y="1594363"/>
              <a:ext cx="236706" cy="284047"/>
            </a:xfrm>
            <a:prstGeom prst="rightArrow">
              <a:avLst>
                <a:gd fmla="val 6000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55"/>
            <p:cNvSpPr txBox="1"/>
            <p:nvPr/>
          </p:nvSpPr>
          <p:spPr>
            <a:xfrm>
              <a:off x="2276985" y="1618033"/>
              <a:ext cx="170429" cy="16569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Arial"/>
                <a:buNone/>
              </a:pPr>
              <a:r>
                <a:t/>
              </a:r>
              <a:endParaRPr sz="1200">
                <a:solidFill>
                  <a:schemeClr val="lt1"/>
                </a:solidFill>
                <a:latin typeface="Arial"/>
                <a:ea typeface="Arial"/>
                <a:cs typeface="Arial"/>
                <a:sym typeface="Arial"/>
              </a:endParaRPr>
            </a:p>
          </p:txBody>
        </p:sp>
        <p:sp>
          <p:nvSpPr>
            <p:cNvPr id="751" name="Google Shape;751;p55"/>
            <p:cNvSpPr/>
            <p:nvPr/>
          </p:nvSpPr>
          <p:spPr>
            <a:xfrm>
              <a:off x="888997" y="1894191"/>
              <a:ext cx="2946404" cy="631217"/>
            </a:xfrm>
            <a:prstGeom prst="roundRect">
              <a:avLst>
                <a:gd fmla="val 10000" name="adj"/>
              </a:avLst>
            </a:prstGeom>
            <a:solidFill>
              <a:schemeClr val="accent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55"/>
            <p:cNvSpPr txBox="1"/>
            <p:nvPr/>
          </p:nvSpPr>
          <p:spPr>
            <a:xfrm>
              <a:off x="907485" y="1912679"/>
              <a:ext cx="2909428" cy="59424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Arial"/>
                <a:buNone/>
              </a:pPr>
              <a:r>
                <a:rPr lang="en-US" sz="1700">
                  <a:solidFill>
                    <a:schemeClr val="lt1"/>
                  </a:solidFill>
                  <a:latin typeface="Arial"/>
                  <a:ea typeface="Arial"/>
                  <a:cs typeface="Arial"/>
                  <a:sym typeface="Arial"/>
                </a:rPr>
                <a:t>PHÂN TÍCH MẪU Ở PTN</a:t>
              </a:r>
              <a:endParaRPr/>
            </a:p>
          </p:txBody>
        </p:sp>
        <p:sp>
          <p:nvSpPr>
            <p:cNvPr id="753" name="Google Shape;753;p55"/>
            <p:cNvSpPr/>
            <p:nvPr/>
          </p:nvSpPr>
          <p:spPr>
            <a:xfrm rot="5400000">
              <a:off x="2243846" y="2541189"/>
              <a:ext cx="236706" cy="284047"/>
            </a:xfrm>
            <a:prstGeom prst="rightArrow">
              <a:avLst>
                <a:gd fmla="val 6000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5"/>
            <p:cNvSpPr txBox="1"/>
            <p:nvPr/>
          </p:nvSpPr>
          <p:spPr>
            <a:xfrm>
              <a:off x="2276985" y="2564859"/>
              <a:ext cx="170429" cy="16569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Arial"/>
                <a:buNone/>
              </a:pPr>
              <a:r>
                <a:t/>
              </a:r>
              <a:endParaRPr sz="1200">
                <a:solidFill>
                  <a:schemeClr val="lt1"/>
                </a:solidFill>
                <a:latin typeface="Arial"/>
                <a:ea typeface="Arial"/>
                <a:cs typeface="Arial"/>
                <a:sym typeface="Arial"/>
              </a:endParaRPr>
            </a:p>
          </p:txBody>
        </p:sp>
        <p:sp>
          <p:nvSpPr>
            <p:cNvPr id="755" name="Google Shape;755;p55"/>
            <p:cNvSpPr/>
            <p:nvPr/>
          </p:nvSpPr>
          <p:spPr>
            <a:xfrm>
              <a:off x="888997" y="2841017"/>
              <a:ext cx="2946404" cy="631217"/>
            </a:xfrm>
            <a:prstGeom prst="roundRect">
              <a:avLst>
                <a:gd fmla="val 10000" name="adj"/>
              </a:avLst>
            </a:prstGeom>
            <a:solidFill>
              <a:schemeClr val="accent5"/>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5"/>
            <p:cNvSpPr txBox="1"/>
            <p:nvPr/>
          </p:nvSpPr>
          <p:spPr>
            <a:xfrm>
              <a:off x="907485" y="2859505"/>
              <a:ext cx="2909428" cy="59424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Arial"/>
                <a:buNone/>
              </a:pPr>
              <a:r>
                <a:rPr lang="en-US" sz="1700">
                  <a:solidFill>
                    <a:schemeClr val="lt1"/>
                  </a:solidFill>
                  <a:latin typeface="Arial"/>
                  <a:ea typeface="Arial"/>
                  <a:cs typeface="Arial"/>
                  <a:sym typeface="Arial"/>
                </a:rPr>
                <a:t>XỬ LÝ DỮ LIỆU</a:t>
              </a:r>
              <a:endParaRPr/>
            </a:p>
          </p:txBody>
        </p:sp>
        <p:sp>
          <p:nvSpPr>
            <p:cNvPr id="757" name="Google Shape;757;p55"/>
            <p:cNvSpPr/>
            <p:nvPr/>
          </p:nvSpPr>
          <p:spPr>
            <a:xfrm rot="5400000">
              <a:off x="2243846" y="3488015"/>
              <a:ext cx="236706" cy="284047"/>
            </a:xfrm>
            <a:prstGeom prst="rightArrow">
              <a:avLst>
                <a:gd fmla="val 6000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55"/>
            <p:cNvSpPr txBox="1"/>
            <p:nvPr/>
          </p:nvSpPr>
          <p:spPr>
            <a:xfrm>
              <a:off x="2276985" y="3511685"/>
              <a:ext cx="170429" cy="16569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Arial"/>
                <a:buNone/>
              </a:pPr>
              <a:r>
                <a:t/>
              </a:r>
              <a:endParaRPr sz="1200">
                <a:solidFill>
                  <a:schemeClr val="lt1"/>
                </a:solidFill>
                <a:latin typeface="Arial"/>
                <a:ea typeface="Arial"/>
                <a:cs typeface="Arial"/>
                <a:sym typeface="Arial"/>
              </a:endParaRPr>
            </a:p>
          </p:txBody>
        </p:sp>
        <p:sp>
          <p:nvSpPr>
            <p:cNvPr id="759" name="Google Shape;759;p55"/>
            <p:cNvSpPr/>
            <p:nvPr/>
          </p:nvSpPr>
          <p:spPr>
            <a:xfrm>
              <a:off x="888997" y="3787843"/>
              <a:ext cx="2946404" cy="631217"/>
            </a:xfrm>
            <a:prstGeom prst="roundRect">
              <a:avLst>
                <a:gd fmla="val 10000" name="adj"/>
              </a:avLst>
            </a:prstGeom>
            <a:solidFill>
              <a:srgbClr val="855B5D"/>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55"/>
            <p:cNvSpPr txBox="1"/>
            <p:nvPr/>
          </p:nvSpPr>
          <p:spPr>
            <a:xfrm>
              <a:off x="907485" y="3806331"/>
              <a:ext cx="2909428" cy="59424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Arial"/>
                <a:buNone/>
              </a:pPr>
              <a:r>
                <a:rPr lang="en-US" sz="1700">
                  <a:solidFill>
                    <a:schemeClr val="lt1"/>
                  </a:solidFill>
                  <a:latin typeface="Arial"/>
                  <a:ea typeface="Arial"/>
                  <a:cs typeface="Arial"/>
                  <a:sym typeface="Arial"/>
                </a:rPr>
                <a:t>PHÂN TÍCH DỮ LIỆU</a:t>
              </a:r>
              <a:endParaRPr/>
            </a:p>
          </p:txBody>
        </p:sp>
      </p:grpSp>
      <p:sp>
        <p:nvSpPr>
          <p:cNvPr id="761" name="Google Shape;761;p55"/>
          <p:cNvSpPr/>
          <p:nvPr/>
        </p:nvSpPr>
        <p:spPr>
          <a:xfrm>
            <a:off x="6612717" y="3054096"/>
            <a:ext cx="2939715" cy="640080"/>
          </a:xfrm>
          <a:prstGeom prst="rect">
            <a:avLst/>
          </a:prstGeom>
          <a:solidFill>
            <a:schemeClr val="accent3"/>
          </a:solidFill>
          <a:ln cap="flat" cmpd="sng" w="12700">
            <a:solidFill>
              <a:srgbClr val="443B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ĐO ĐẠC HIỆN TRƯỜNG</a:t>
            </a:r>
            <a:endParaRPr/>
          </a:p>
        </p:txBody>
      </p:sp>
      <p:sp>
        <p:nvSpPr>
          <p:cNvPr id="762" name="Google Shape;762;p55"/>
          <p:cNvSpPr/>
          <p:nvPr/>
        </p:nvSpPr>
        <p:spPr>
          <a:xfrm>
            <a:off x="6103380" y="3306759"/>
            <a:ext cx="457200" cy="152400"/>
          </a:xfrm>
          <a:prstGeom prst="rect">
            <a:avLst/>
          </a:prstGeom>
          <a:blipFill rotWithShape="1">
            <a:blip r:embed="rId3">
              <a:alphaModFix/>
            </a:blip>
            <a:tile algn="tl" flip="none" tx="0" sx="60000" ty="0" sy="58999"/>
          </a:blipFill>
          <a:ln>
            <a:noFill/>
          </a:ln>
          <a:effectLst>
            <a:outerShdw blurRad="50800" rotWithShape="0" algn="tl" dir="5400000" dist="1905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763" name="Google Shape;763;p55"/>
          <p:cNvCxnSpPr/>
          <p:nvPr/>
        </p:nvCxnSpPr>
        <p:spPr>
          <a:xfrm>
            <a:off x="6027180" y="2444496"/>
            <a:ext cx="1728537" cy="533400"/>
          </a:xfrm>
          <a:prstGeom prst="straightConnector1">
            <a:avLst/>
          </a:prstGeom>
          <a:noFill/>
          <a:ln cap="flat" cmpd="sng" w="63500">
            <a:solidFill>
              <a:schemeClr val="accent1"/>
            </a:solidFill>
            <a:prstDash val="dash"/>
            <a:round/>
            <a:headEnd len="sm" w="sm" type="none"/>
            <a:tailEnd len="lg" w="lg" type="stealth"/>
          </a:ln>
        </p:spPr>
      </p:cxnSp>
      <p:cxnSp>
        <p:nvCxnSpPr>
          <p:cNvPr id="764" name="Google Shape;764;p55"/>
          <p:cNvCxnSpPr/>
          <p:nvPr/>
        </p:nvCxnSpPr>
        <p:spPr>
          <a:xfrm flipH="1" rot="10800000">
            <a:off x="6003117" y="3816096"/>
            <a:ext cx="1752600" cy="609600"/>
          </a:xfrm>
          <a:prstGeom prst="straightConnector1">
            <a:avLst/>
          </a:prstGeom>
          <a:noFill/>
          <a:ln cap="flat" cmpd="sng" w="63500">
            <a:solidFill>
              <a:schemeClr val="accent1"/>
            </a:solidFill>
            <a:prstDash val="dash"/>
            <a:round/>
            <a:headEnd len="lg" w="lg" type="stealth"/>
            <a:tailEnd len="sm" w="sm" type="none"/>
          </a:ln>
        </p:spPr>
      </p:cxnSp>
      <p:sp>
        <p:nvSpPr>
          <p:cNvPr id="765" name="Google Shape;765;p55"/>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66" name="Google Shape;766;p55"/>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767" name="Google Shape;767;p55"/>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2.4 QUAN TRẮC CHẤT LƯỢNG NƯỚC MẶT</a:t>
            </a:r>
            <a:endParaRPr b="1" sz="30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56"/>
          <p:cNvSpPr txBox="1"/>
          <p:nvPr>
            <p:ph idx="1" type="body"/>
          </p:nvPr>
        </p:nvSpPr>
        <p:spPr>
          <a:xfrm>
            <a:off x="702125" y="1064300"/>
            <a:ext cx="10728000" cy="5661300"/>
          </a:xfrm>
          <a:prstGeom prst="rect">
            <a:avLst/>
          </a:prstGeom>
          <a:noFill/>
          <a:ln>
            <a:noFill/>
          </a:ln>
        </p:spPr>
        <p:txBody>
          <a:bodyPr anchorCtr="0" anchor="t" bIns="45700" lIns="91425" spcFirstLastPara="1" rIns="91425" wrap="square" tIns="45700">
            <a:normAutofit lnSpcReduction="20000"/>
          </a:bodyPr>
          <a:lstStyle/>
          <a:p>
            <a:pPr indent="-182880" lvl="0" marL="182880" rtl="0" algn="just">
              <a:lnSpc>
                <a:spcPct val="130000"/>
              </a:lnSpc>
              <a:spcBef>
                <a:spcPts val="0"/>
              </a:spcBef>
              <a:spcAft>
                <a:spcPts val="0"/>
              </a:spcAft>
              <a:buSzPts val="2380"/>
              <a:buNone/>
            </a:pPr>
            <a:r>
              <a:rPr b="1" i="1" lang="en-US" sz="2800"/>
              <a:t>Trạm quan trắc &amp; Mạng lưới quan trắc</a:t>
            </a:r>
            <a:endParaRPr b="1" i="1" sz="2800"/>
          </a:p>
          <a:p>
            <a:pPr indent="-292290" lvl="0" marL="365125" rtl="0" algn="just">
              <a:lnSpc>
                <a:spcPct val="120000"/>
              </a:lnSpc>
              <a:spcBef>
                <a:spcPts val="600"/>
              </a:spcBef>
              <a:spcAft>
                <a:spcPts val="0"/>
              </a:spcAft>
              <a:buSzPts val="2040"/>
              <a:buChar char="▪"/>
            </a:pPr>
            <a:r>
              <a:rPr lang="en-US" sz="2400"/>
              <a:t>Để bảo đảm tính liên tục và hệ thống → cần theo dõi, quan trắc nhiều lần ở một số vị trí đặc biệt gọi là </a:t>
            </a:r>
            <a:r>
              <a:rPr lang="en-US" sz="2400">
                <a:solidFill>
                  <a:srgbClr val="FF0000"/>
                </a:solidFill>
              </a:rPr>
              <a:t>trạm quan trắc.</a:t>
            </a:r>
            <a:endParaRPr/>
          </a:p>
          <a:p>
            <a:pPr indent="-292290" lvl="0" marL="365125" rtl="0" algn="just">
              <a:lnSpc>
                <a:spcPct val="120000"/>
              </a:lnSpc>
              <a:spcBef>
                <a:spcPts val="666"/>
              </a:spcBef>
              <a:spcAft>
                <a:spcPts val="0"/>
              </a:spcAft>
              <a:buSzPts val="2040"/>
              <a:buChar char="▪"/>
            </a:pPr>
            <a:r>
              <a:rPr lang="en-US" sz="2400"/>
              <a:t>Với chương trình quan trắc trên diện tích lớn, để đảm bảo độ phủ của số liệu, phải tiến hành đồng thời ở một số đủ lớn các trạm quan trắc → hợp thành </a:t>
            </a:r>
            <a:r>
              <a:rPr lang="en-US" sz="2400">
                <a:solidFill>
                  <a:srgbClr val="FF0000"/>
                </a:solidFill>
              </a:rPr>
              <a:t>mạng lưới quan trắc</a:t>
            </a:r>
            <a:r>
              <a:rPr lang="en-US" sz="2400"/>
              <a:t>.</a:t>
            </a:r>
            <a:endParaRPr sz="2400"/>
          </a:p>
          <a:p>
            <a:pPr indent="-182880" lvl="0" marL="182880" rtl="0" algn="just">
              <a:lnSpc>
                <a:spcPct val="120000"/>
              </a:lnSpc>
              <a:spcBef>
                <a:spcPts val="666"/>
              </a:spcBef>
              <a:spcAft>
                <a:spcPts val="0"/>
              </a:spcAft>
              <a:buSzPts val="2380"/>
              <a:buNone/>
            </a:pPr>
            <a:r>
              <a:rPr i="1" lang="en-US" sz="2800"/>
              <a:t>Yêu cầu của </a:t>
            </a:r>
            <a:r>
              <a:rPr i="1" lang="en-US" sz="2800"/>
              <a:t>trạm</a:t>
            </a:r>
            <a:r>
              <a:rPr i="1" lang="en-US" sz="2800"/>
              <a:t> quan trắc</a:t>
            </a:r>
            <a:endParaRPr i="1" sz="2800"/>
          </a:p>
          <a:p>
            <a:pPr indent="-292290" lvl="0" marL="365125" rtl="0" algn="just">
              <a:lnSpc>
                <a:spcPct val="120000"/>
              </a:lnSpc>
              <a:spcBef>
                <a:spcPts val="600"/>
              </a:spcBef>
              <a:spcAft>
                <a:spcPts val="0"/>
              </a:spcAft>
              <a:buClr>
                <a:srgbClr val="00B0F0"/>
              </a:buClr>
              <a:buSzPts val="2040"/>
              <a:buChar char="▪"/>
            </a:pPr>
            <a:r>
              <a:rPr b="1" i="1" lang="en-US" sz="2400"/>
              <a:t>Tính đại diện:</a:t>
            </a:r>
            <a:r>
              <a:rPr lang="en-US" sz="2200"/>
              <a:t> Đảm bảo mẫu thu được là đại diện cho đặc trưng về chất lượng môi trường của khu vực nghiên cứu</a:t>
            </a:r>
            <a:endParaRPr sz="2200"/>
          </a:p>
          <a:p>
            <a:pPr indent="-292290" lvl="0" marL="365125" rtl="0" algn="just">
              <a:lnSpc>
                <a:spcPct val="120000"/>
              </a:lnSpc>
              <a:spcBef>
                <a:spcPts val="666"/>
              </a:spcBef>
              <a:spcAft>
                <a:spcPts val="0"/>
              </a:spcAft>
              <a:buClr>
                <a:srgbClr val="00B0F0"/>
              </a:buClr>
              <a:buSzPts val="2040"/>
              <a:buChar char="▪"/>
            </a:pPr>
            <a:r>
              <a:rPr b="1" i="1" lang="en-US" sz="2400"/>
              <a:t>Khoảng cách tới PTN</a:t>
            </a:r>
            <a:r>
              <a:rPr b="1" i="1" lang="en-US" sz="2200"/>
              <a:t>:</a:t>
            </a:r>
            <a:r>
              <a:rPr lang="en-US" sz="2200"/>
              <a:t> Đảm bảo thời gian chuyển mẫu từ trạm về PTN phải đủ ngắn để các thông số phân tích không thay đổi thành phần, nồng độ.</a:t>
            </a:r>
            <a:endParaRPr/>
          </a:p>
          <a:p>
            <a:pPr indent="-292290" lvl="0" marL="365125" rtl="0" algn="just">
              <a:lnSpc>
                <a:spcPct val="120000"/>
              </a:lnSpc>
              <a:spcBef>
                <a:spcPts val="666"/>
              </a:spcBef>
              <a:spcAft>
                <a:spcPts val="0"/>
              </a:spcAft>
              <a:buClr>
                <a:srgbClr val="00B0F0"/>
              </a:buClr>
              <a:buSzPts val="2040"/>
              <a:buChar char="▪"/>
            </a:pPr>
            <a:r>
              <a:rPr b="1" i="1" lang="en-US" sz="2400"/>
              <a:t>Không bị ảnh hưởng pha tạp</a:t>
            </a:r>
            <a:r>
              <a:rPr lang="en-US" sz="2200"/>
              <a:t>, </a:t>
            </a:r>
            <a:r>
              <a:rPr lang="en-US" sz="2000"/>
              <a:t>Đặt trạm lấy mẫu nước ngay sau đập nước ⇒ DO cao do xáo trộn, không đặc trưng cho nguồn nước</a:t>
            </a:r>
            <a:endParaRPr sz="2000"/>
          </a:p>
        </p:txBody>
      </p:sp>
      <p:sp>
        <p:nvSpPr>
          <p:cNvPr id="774" name="Google Shape;774;p56"/>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75" name="Google Shape;775;p56"/>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776" name="Google Shape;776;p56"/>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2.4 QUAN TRẮC CHẤT LƯỢNG NƯỚC MẶT</a:t>
            </a:r>
            <a:endParaRPr b="1" sz="30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57"/>
          <p:cNvSpPr txBox="1"/>
          <p:nvPr>
            <p:ph idx="1" type="body"/>
          </p:nvPr>
        </p:nvSpPr>
        <p:spPr>
          <a:xfrm>
            <a:off x="598425" y="1064300"/>
            <a:ext cx="11279700" cy="5661300"/>
          </a:xfrm>
          <a:prstGeom prst="rect">
            <a:avLst/>
          </a:prstGeom>
          <a:noFill/>
          <a:ln>
            <a:noFill/>
          </a:ln>
        </p:spPr>
        <p:txBody>
          <a:bodyPr anchorCtr="0" anchor="t" bIns="45700" lIns="91425" spcFirstLastPara="1" rIns="91425" wrap="square" tIns="45700">
            <a:normAutofit lnSpcReduction="10000"/>
          </a:bodyPr>
          <a:lstStyle/>
          <a:p>
            <a:pPr indent="-182880" lvl="0" marL="182880" rtl="0" algn="just">
              <a:lnSpc>
                <a:spcPct val="120000"/>
              </a:lnSpc>
              <a:spcBef>
                <a:spcPts val="0"/>
              </a:spcBef>
              <a:spcAft>
                <a:spcPts val="0"/>
              </a:spcAft>
              <a:buSzPts val="2380"/>
              <a:buNone/>
            </a:pPr>
            <a:r>
              <a:rPr i="1" lang="en-US" sz="2800"/>
              <a:t>Các loại trạm QT</a:t>
            </a:r>
            <a:endParaRPr/>
          </a:p>
          <a:p>
            <a:pPr indent="-282575" lvl="0" marL="365125" rtl="0" algn="l">
              <a:lnSpc>
                <a:spcPct val="120000"/>
              </a:lnSpc>
              <a:spcBef>
                <a:spcPts val="600"/>
              </a:spcBef>
              <a:spcAft>
                <a:spcPts val="0"/>
              </a:spcAft>
              <a:buSzPts val="1870"/>
              <a:buChar char="▪"/>
            </a:pPr>
            <a:r>
              <a:rPr b="1" lang="en-US" sz="2200"/>
              <a:t>Theo mục tiêu thông tin</a:t>
            </a:r>
            <a:r>
              <a:rPr lang="en-US" sz="2200"/>
              <a:t>: </a:t>
            </a:r>
            <a:endParaRPr/>
          </a:p>
          <a:p>
            <a:pPr indent="-236537" lvl="1" marL="639763" rtl="0" algn="l">
              <a:lnSpc>
                <a:spcPct val="120000"/>
              </a:lnSpc>
              <a:spcBef>
                <a:spcPts val="600"/>
              </a:spcBef>
              <a:spcAft>
                <a:spcPts val="0"/>
              </a:spcAft>
              <a:buSzPts val="1700"/>
              <a:buChar char="▪"/>
            </a:pPr>
            <a:r>
              <a:rPr lang="en-US" sz="2000"/>
              <a:t>Trạm cơ sở</a:t>
            </a:r>
            <a:endParaRPr sz="2000"/>
          </a:p>
          <a:p>
            <a:pPr indent="-236537" lvl="1" marL="639763" rtl="0" algn="l">
              <a:lnSpc>
                <a:spcPct val="120000"/>
              </a:lnSpc>
              <a:spcBef>
                <a:spcPts val="600"/>
              </a:spcBef>
              <a:spcAft>
                <a:spcPts val="0"/>
              </a:spcAft>
              <a:buSzPts val="1700"/>
              <a:buChar char="▪"/>
            </a:pPr>
            <a:r>
              <a:rPr lang="en-US" sz="2000"/>
              <a:t>Trạm tác động</a:t>
            </a:r>
            <a:endParaRPr sz="2000"/>
          </a:p>
          <a:p>
            <a:pPr indent="-236537" lvl="1" marL="639763" rtl="0" algn="l">
              <a:lnSpc>
                <a:spcPct val="120000"/>
              </a:lnSpc>
              <a:spcBef>
                <a:spcPts val="1200"/>
              </a:spcBef>
              <a:spcAft>
                <a:spcPts val="0"/>
              </a:spcAft>
              <a:buSzPts val="1700"/>
              <a:buChar char="▪"/>
            </a:pPr>
            <a:r>
              <a:rPr lang="en-US" sz="2000"/>
              <a:t>Trạm xu hướng</a:t>
            </a:r>
            <a:endParaRPr sz="2000"/>
          </a:p>
          <a:p>
            <a:pPr indent="-282575" lvl="0" marL="365125" rtl="0" algn="l">
              <a:lnSpc>
                <a:spcPct val="120000"/>
              </a:lnSpc>
              <a:spcBef>
                <a:spcPts val="600"/>
              </a:spcBef>
              <a:spcAft>
                <a:spcPts val="0"/>
              </a:spcAft>
              <a:buSzPts val="1870"/>
              <a:buChar char="▪"/>
            </a:pPr>
            <a:r>
              <a:rPr b="1" lang="en-US" sz="2200"/>
              <a:t>Theo đối tượng quan trắc</a:t>
            </a:r>
            <a:endParaRPr b="1" sz="2200"/>
          </a:p>
          <a:p>
            <a:pPr indent="-236537" lvl="1" marL="639763" rtl="0" algn="l">
              <a:lnSpc>
                <a:spcPct val="120000"/>
              </a:lnSpc>
              <a:spcBef>
                <a:spcPts val="600"/>
              </a:spcBef>
              <a:spcAft>
                <a:spcPts val="0"/>
              </a:spcAft>
              <a:buSzPts val="1700"/>
              <a:buChar char="▪"/>
            </a:pPr>
            <a:r>
              <a:rPr lang="en-US" sz="2000"/>
              <a:t>Trạm quan trắc chất lượng nước mặt</a:t>
            </a:r>
            <a:endParaRPr sz="2000"/>
          </a:p>
          <a:p>
            <a:pPr indent="-236537" lvl="1" marL="639763" rtl="0" algn="l">
              <a:lnSpc>
                <a:spcPct val="120000"/>
              </a:lnSpc>
              <a:spcBef>
                <a:spcPts val="1200"/>
              </a:spcBef>
              <a:spcAft>
                <a:spcPts val="0"/>
              </a:spcAft>
              <a:buSzPts val="1700"/>
              <a:buChar char="▪"/>
            </a:pPr>
            <a:r>
              <a:rPr lang="en-US" sz="2000"/>
              <a:t>Trạm quan trắc chất lượng nước ngầm…</a:t>
            </a:r>
            <a:endParaRPr/>
          </a:p>
          <a:p>
            <a:pPr indent="-282575" lvl="0" marL="365125" rtl="0" algn="l">
              <a:lnSpc>
                <a:spcPct val="120000"/>
              </a:lnSpc>
              <a:spcBef>
                <a:spcPts val="600"/>
              </a:spcBef>
              <a:spcAft>
                <a:spcPts val="0"/>
              </a:spcAft>
              <a:buSzPts val="1870"/>
              <a:buChar char="▪"/>
            </a:pPr>
            <a:r>
              <a:rPr b="1" lang="en-US" sz="2200"/>
              <a:t>Theo hình thức hoạt động</a:t>
            </a:r>
            <a:endParaRPr b="1" sz="2200"/>
          </a:p>
          <a:p>
            <a:pPr indent="-236537" lvl="1" marL="639763" rtl="0" algn="l">
              <a:lnSpc>
                <a:spcPct val="120000"/>
              </a:lnSpc>
              <a:spcBef>
                <a:spcPts val="600"/>
              </a:spcBef>
              <a:spcAft>
                <a:spcPts val="0"/>
              </a:spcAft>
              <a:buSzPts val="1700"/>
              <a:buChar char="▪"/>
            </a:pPr>
            <a:r>
              <a:rPr lang="en-US" sz="2000"/>
              <a:t>Trạm cố định (tọa độ lấy mẫu, đo là xác định)</a:t>
            </a:r>
            <a:endParaRPr/>
          </a:p>
          <a:p>
            <a:pPr indent="-236537" lvl="1" marL="639763" rtl="0" algn="l">
              <a:lnSpc>
                <a:spcPct val="120000"/>
              </a:lnSpc>
              <a:spcBef>
                <a:spcPts val="600"/>
              </a:spcBef>
              <a:spcAft>
                <a:spcPts val="0"/>
              </a:spcAft>
              <a:buSzPts val="1700"/>
              <a:buChar char="▪"/>
            </a:pPr>
            <a:r>
              <a:rPr lang="en-US" sz="2000"/>
              <a:t>Trạm di động (tọa độ lấy mẫu, đo có thể thay đổi)</a:t>
            </a:r>
            <a:endParaRPr/>
          </a:p>
          <a:p>
            <a:pPr indent="-236537" lvl="1" marL="639763" rtl="0" algn="l">
              <a:lnSpc>
                <a:spcPct val="120000"/>
              </a:lnSpc>
              <a:spcBef>
                <a:spcPts val="600"/>
              </a:spcBef>
              <a:spcAft>
                <a:spcPts val="0"/>
              </a:spcAft>
              <a:buSzPts val="1700"/>
              <a:buChar char="▪"/>
            </a:pPr>
            <a:r>
              <a:rPr lang="en-US" sz="2000"/>
              <a:t>Trạm tự ghi</a:t>
            </a:r>
            <a:endParaRPr sz="2000"/>
          </a:p>
        </p:txBody>
      </p:sp>
      <p:sp>
        <p:nvSpPr>
          <p:cNvPr id="783" name="Google Shape;783;p57"/>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84" name="Google Shape;784;p57"/>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785" name="Google Shape;785;p57"/>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2.4 QUAN TRẮC CHẤT LƯỢNG NƯỚC MẶT</a:t>
            </a:r>
            <a:endParaRPr b="1"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
          <p:cNvSpPr txBox="1"/>
          <p:nvPr>
            <p:ph idx="1" type="body"/>
          </p:nvPr>
        </p:nvSpPr>
        <p:spPr>
          <a:xfrm>
            <a:off x="1126675" y="1064300"/>
            <a:ext cx="10776900" cy="5495400"/>
          </a:xfrm>
          <a:prstGeom prst="rect">
            <a:avLst/>
          </a:prstGeom>
          <a:noFill/>
          <a:ln>
            <a:noFill/>
          </a:ln>
        </p:spPr>
        <p:txBody>
          <a:bodyPr anchorCtr="0" anchor="t" bIns="45700" lIns="91425" spcFirstLastPara="1" rIns="91425" wrap="square" tIns="45700">
            <a:noAutofit/>
          </a:bodyPr>
          <a:lstStyle/>
          <a:p>
            <a:pPr indent="-182880" lvl="0" marL="182880" rtl="0" algn="l">
              <a:lnSpc>
                <a:spcPct val="100000"/>
              </a:lnSpc>
              <a:spcBef>
                <a:spcPts val="0"/>
              </a:spcBef>
              <a:spcAft>
                <a:spcPts val="0"/>
              </a:spcAft>
              <a:buSzPts val="1581"/>
              <a:buNone/>
            </a:pPr>
            <a:r>
              <a:rPr b="1" lang="en-US" sz="2160">
                <a:solidFill>
                  <a:srgbClr val="C00000"/>
                </a:solidFill>
                <a:latin typeface="Arial"/>
                <a:ea typeface="Arial"/>
                <a:cs typeface="Arial"/>
                <a:sym typeface="Arial"/>
              </a:rPr>
              <a:t>Các loại hình ô nhiễm</a:t>
            </a:r>
            <a:endParaRPr b="1" sz="2160">
              <a:solidFill>
                <a:srgbClr val="C00000"/>
              </a:solidFill>
              <a:latin typeface="Arial"/>
              <a:ea typeface="Arial"/>
              <a:cs typeface="Arial"/>
              <a:sym typeface="Arial"/>
            </a:endParaRPr>
          </a:p>
          <a:p>
            <a:pPr indent="-184118" lvl="1" marL="457200" rtl="0" algn="l">
              <a:lnSpc>
                <a:spcPct val="100000"/>
              </a:lnSpc>
              <a:spcBef>
                <a:spcPts val="600"/>
              </a:spcBef>
              <a:spcAft>
                <a:spcPts val="0"/>
              </a:spcAft>
              <a:buSzPts val="1749"/>
              <a:buChar char="▪"/>
            </a:pPr>
            <a:r>
              <a:rPr lang="en-US" sz="2004">
                <a:latin typeface="Arial"/>
                <a:ea typeface="Arial"/>
                <a:cs typeface="Arial"/>
                <a:sym typeface="Arial"/>
              </a:rPr>
              <a:t>Thiếu ôxy</a:t>
            </a:r>
            <a:endParaRPr sz="2004">
              <a:latin typeface="Arial"/>
              <a:ea typeface="Arial"/>
              <a:cs typeface="Arial"/>
              <a:sym typeface="Arial"/>
            </a:endParaRPr>
          </a:p>
          <a:p>
            <a:pPr indent="-184118" lvl="1" marL="457200" rtl="0" algn="l">
              <a:lnSpc>
                <a:spcPct val="100000"/>
              </a:lnSpc>
              <a:spcBef>
                <a:spcPts val="600"/>
              </a:spcBef>
              <a:spcAft>
                <a:spcPts val="0"/>
              </a:spcAft>
              <a:buSzPts val="1749"/>
              <a:buChar char="▪"/>
            </a:pPr>
            <a:r>
              <a:rPr lang="en-US" sz="2004">
                <a:latin typeface="Arial"/>
                <a:ea typeface="Arial"/>
                <a:cs typeface="Arial"/>
                <a:sym typeface="Arial"/>
              </a:rPr>
              <a:t>Dư thừa chất dinh dưỡng</a:t>
            </a:r>
            <a:endParaRPr sz="2004">
              <a:latin typeface="Arial"/>
              <a:ea typeface="Arial"/>
              <a:cs typeface="Arial"/>
              <a:sym typeface="Arial"/>
            </a:endParaRPr>
          </a:p>
          <a:p>
            <a:pPr indent="-184118" lvl="1" marL="457200" rtl="0" algn="l">
              <a:lnSpc>
                <a:spcPct val="100000"/>
              </a:lnSpc>
              <a:spcBef>
                <a:spcPts val="600"/>
              </a:spcBef>
              <a:spcAft>
                <a:spcPts val="0"/>
              </a:spcAft>
              <a:buSzPts val="1749"/>
              <a:buChar char="▪"/>
            </a:pPr>
            <a:r>
              <a:rPr lang="en-US" sz="2004">
                <a:latin typeface="Arial"/>
                <a:ea typeface="Arial"/>
                <a:cs typeface="Arial"/>
                <a:sym typeface="Arial"/>
              </a:rPr>
              <a:t>Ô nhiễm chất độc</a:t>
            </a:r>
            <a:endParaRPr sz="2004">
              <a:latin typeface="Arial"/>
              <a:ea typeface="Arial"/>
              <a:cs typeface="Arial"/>
              <a:sym typeface="Arial"/>
            </a:endParaRPr>
          </a:p>
          <a:p>
            <a:pPr indent="-184118" lvl="1" marL="457200" rtl="0" algn="l">
              <a:lnSpc>
                <a:spcPct val="100000"/>
              </a:lnSpc>
              <a:spcBef>
                <a:spcPts val="600"/>
              </a:spcBef>
              <a:spcAft>
                <a:spcPts val="0"/>
              </a:spcAft>
              <a:buSzPts val="1749"/>
              <a:buChar char="▪"/>
            </a:pPr>
            <a:r>
              <a:rPr lang="en-US" sz="2004">
                <a:latin typeface="Arial"/>
                <a:ea typeface="Arial"/>
                <a:cs typeface="Arial"/>
                <a:sym typeface="Arial"/>
              </a:rPr>
              <a:t>Ô nhiễm nhiệt</a:t>
            </a:r>
            <a:endParaRPr sz="2004">
              <a:latin typeface="Arial"/>
              <a:ea typeface="Arial"/>
              <a:cs typeface="Arial"/>
              <a:sym typeface="Arial"/>
            </a:endParaRPr>
          </a:p>
          <a:p>
            <a:pPr indent="-184118" lvl="1" marL="457200" rtl="0" algn="l">
              <a:lnSpc>
                <a:spcPct val="100000"/>
              </a:lnSpc>
              <a:spcBef>
                <a:spcPts val="600"/>
              </a:spcBef>
              <a:spcAft>
                <a:spcPts val="0"/>
              </a:spcAft>
              <a:buSzPts val="1749"/>
              <a:buChar char="▪"/>
            </a:pPr>
            <a:r>
              <a:rPr lang="en-US" sz="2004">
                <a:latin typeface="Arial"/>
                <a:ea typeface="Arial"/>
                <a:cs typeface="Arial"/>
                <a:sym typeface="Arial"/>
              </a:rPr>
              <a:t>Ô nhiễm phóng xạ</a:t>
            </a:r>
            <a:endParaRPr sz="2004">
              <a:latin typeface="Arial"/>
              <a:ea typeface="Arial"/>
              <a:cs typeface="Arial"/>
              <a:sym typeface="Arial"/>
            </a:endParaRPr>
          </a:p>
          <a:p>
            <a:pPr indent="-182880" lvl="0" marL="182880" rtl="0" algn="l">
              <a:lnSpc>
                <a:spcPct val="100000"/>
              </a:lnSpc>
              <a:spcBef>
                <a:spcPts val="600"/>
              </a:spcBef>
              <a:spcAft>
                <a:spcPts val="0"/>
              </a:spcAft>
              <a:buSzPts val="1581"/>
              <a:buNone/>
            </a:pPr>
            <a:r>
              <a:rPr b="1" lang="en-US" sz="2160">
                <a:solidFill>
                  <a:srgbClr val="C00000"/>
                </a:solidFill>
                <a:latin typeface="Arial"/>
                <a:ea typeface="Arial"/>
                <a:cs typeface="Arial"/>
                <a:sym typeface="Arial"/>
              </a:rPr>
              <a:t>Các nguồn ô nhiễm nước</a:t>
            </a:r>
            <a:endParaRPr b="1" sz="2160">
              <a:solidFill>
                <a:srgbClr val="C00000"/>
              </a:solidFill>
              <a:latin typeface="Arial"/>
              <a:ea typeface="Arial"/>
              <a:cs typeface="Arial"/>
              <a:sym typeface="Arial"/>
            </a:endParaRPr>
          </a:p>
          <a:p>
            <a:pPr indent="0" lvl="1" marL="274320" rtl="0" algn="l">
              <a:lnSpc>
                <a:spcPct val="100000"/>
              </a:lnSpc>
              <a:spcBef>
                <a:spcPts val="600"/>
              </a:spcBef>
              <a:spcAft>
                <a:spcPts val="0"/>
              </a:spcAft>
              <a:buSzPts val="1581"/>
              <a:buNone/>
            </a:pPr>
            <a:r>
              <a:rPr b="1" i="1" lang="en-US" sz="2160">
                <a:solidFill>
                  <a:srgbClr val="216521"/>
                </a:solidFill>
                <a:latin typeface="Arial"/>
                <a:ea typeface="Arial"/>
                <a:cs typeface="Arial"/>
                <a:sym typeface="Arial"/>
              </a:rPr>
              <a:t>Theo bản chất</a:t>
            </a:r>
            <a:endParaRPr b="1" i="1" sz="2160">
              <a:solidFill>
                <a:srgbClr val="216521"/>
              </a:solidFill>
              <a:latin typeface="Arial"/>
              <a:ea typeface="Arial"/>
              <a:cs typeface="Arial"/>
              <a:sym typeface="Arial"/>
            </a:endParaRPr>
          </a:p>
          <a:p>
            <a:pPr indent="-184118" lvl="2" marL="731520" rtl="0" algn="l">
              <a:lnSpc>
                <a:spcPct val="100000"/>
              </a:lnSpc>
              <a:spcBef>
                <a:spcPts val="600"/>
              </a:spcBef>
              <a:spcAft>
                <a:spcPts val="0"/>
              </a:spcAft>
              <a:buSzPts val="1749"/>
              <a:buChar char="▪"/>
            </a:pPr>
            <a:r>
              <a:rPr lang="en-US" sz="2004">
                <a:latin typeface="Arial"/>
                <a:ea typeface="Arial"/>
                <a:cs typeface="Arial"/>
                <a:sym typeface="Arial"/>
              </a:rPr>
              <a:t>Do các hoạt động tự nhiên, thiên tai</a:t>
            </a:r>
            <a:endParaRPr sz="1540"/>
          </a:p>
          <a:p>
            <a:pPr indent="-184118" lvl="2" marL="731520" rtl="0" algn="l">
              <a:lnSpc>
                <a:spcPct val="100000"/>
              </a:lnSpc>
              <a:spcBef>
                <a:spcPts val="600"/>
              </a:spcBef>
              <a:spcAft>
                <a:spcPts val="0"/>
              </a:spcAft>
              <a:buSzPts val="1749"/>
              <a:buChar char="▪"/>
            </a:pPr>
            <a:r>
              <a:rPr lang="en-US" sz="2004">
                <a:latin typeface="Arial"/>
                <a:ea typeface="Arial"/>
                <a:cs typeface="Arial"/>
                <a:sym typeface="Arial"/>
              </a:rPr>
              <a:t>Do các hoạt động của con người</a:t>
            </a:r>
            <a:endParaRPr sz="2004">
              <a:latin typeface="Arial"/>
              <a:ea typeface="Arial"/>
              <a:cs typeface="Arial"/>
              <a:sym typeface="Arial"/>
            </a:endParaRPr>
          </a:p>
          <a:p>
            <a:pPr indent="0" lvl="1" marL="274320" rtl="0" algn="l">
              <a:lnSpc>
                <a:spcPct val="100000"/>
              </a:lnSpc>
              <a:spcBef>
                <a:spcPts val="600"/>
              </a:spcBef>
              <a:spcAft>
                <a:spcPts val="0"/>
              </a:spcAft>
              <a:buSzPts val="1581"/>
              <a:buNone/>
            </a:pPr>
            <a:r>
              <a:rPr b="1" i="1" lang="en-US" sz="2160">
                <a:solidFill>
                  <a:srgbClr val="216521"/>
                </a:solidFill>
                <a:latin typeface="Arial"/>
                <a:ea typeface="Arial"/>
                <a:cs typeface="Arial"/>
                <a:sym typeface="Arial"/>
              </a:rPr>
              <a:t>Theo đặc điểm quản lý nguồn</a:t>
            </a:r>
            <a:endParaRPr b="1" i="1" sz="2160">
              <a:solidFill>
                <a:srgbClr val="216521"/>
              </a:solidFill>
              <a:latin typeface="Arial"/>
              <a:ea typeface="Arial"/>
              <a:cs typeface="Arial"/>
              <a:sym typeface="Arial"/>
            </a:endParaRPr>
          </a:p>
          <a:p>
            <a:pPr indent="-184118" lvl="2" marL="731520" rtl="0" algn="l">
              <a:lnSpc>
                <a:spcPct val="100000"/>
              </a:lnSpc>
              <a:spcBef>
                <a:spcPts val="600"/>
              </a:spcBef>
              <a:spcAft>
                <a:spcPts val="0"/>
              </a:spcAft>
              <a:buSzPts val="1749"/>
              <a:buChar char="▪"/>
            </a:pPr>
            <a:r>
              <a:rPr lang="en-US" sz="2004">
                <a:latin typeface="Arial"/>
                <a:ea typeface="Arial"/>
                <a:cs typeface="Arial"/>
                <a:sym typeface="Arial"/>
              </a:rPr>
              <a:t>Nguồn điểm</a:t>
            </a:r>
            <a:endParaRPr sz="2004">
              <a:latin typeface="Arial"/>
              <a:ea typeface="Arial"/>
              <a:cs typeface="Arial"/>
              <a:sym typeface="Arial"/>
            </a:endParaRPr>
          </a:p>
          <a:p>
            <a:pPr indent="-184117" lvl="2" marL="731520" rtl="0" algn="l">
              <a:lnSpc>
                <a:spcPct val="100000"/>
              </a:lnSpc>
              <a:spcBef>
                <a:spcPts val="600"/>
              </a:spcBef>
              <a:spcAft>
                <a:spcPts val="0"/>
              </a:spcAft>
              <a:buSzPts val="1749"/>
              <a:buChar char="▪"/>
            </a:pPr>
            <a:r>
              <a:rPr lang="en-US" sz="2004">
                <a:latin typeface="Arial"/>
                <a:ea typeface="Arial"/>
                <a:cs typeface="Arial"/>
                <a:sym typeface="Arial"/>
              </a:rPr>
              <a:t>Nguồn </a:t>
            </a:r>
            <a:r>
              <a:rPr lang="en-US" sz="2004"/>
              <a:t>nguồn diện/</a:t>
            </a:r>
            <a:r>
              <a:rPr lang="en-US" sz="2004">
                <a:latin typeface="Arial"/>
                <a:ea typeface="Arial"/>
                <a:cs typeface="Arial"/>
                <a:sym typeface="Arial"/>
              </a:rPr>
              <a:t>không </a:t>
            </a:r>
            <a:r>
              <a:rPr lang="en-US" sz="2004"/>
              <a:t>điểm</a:t>
            </a:r>
            <a:endParaRPr sz="1850">
              <a:solidFill>
                <a:srgbClr val="216521"/>
              </a:solidFill>
              <a:latin typeface="Arial"/>
              <a:ea typeface="Arial"/>
              <a:cs typeface="Arial"/>
              <a:sym typeface="Arial"/>
            </a:endParaRPr>
          </a:p>
          <a:p>
            <a:pPr indent="-83026" lvl="0" marL="182880" rtl="0" algn="l">
              <a:lnSpc>
                <a:spcPct val="110000"/>
              </a:lnSpc>
              <a:spcBef>
                <a:spcPts val="600"/>
              </a:spcBef>
              <a:spcAft>
                <a:spcPts val="0"/>
              </a:spcAft>
              <a:buSzPts val="1318"/>
              <a:buNone/>
            </a:pPr>
            <a:r>
              <a:t/>
            </a:r>
            <a:endParaRPr sz="1850">
              <a:latin typeface="Arial"/>
              <a:ea typeface="Arial"/>
              <a:cs typeface="Arial"/>
              <a:sym typeface="Arial"/>
            </a:endParaRPr>
          </a:p>
        </p:txBody>
      </p:sp>
      <p:sp>
        <p:nvSpPr>
          <p:cNvPr id="174" name="Google Shape;174;p5"/>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75" name="Google Shape;175;p5"/>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76" name="Google Shape;176;p5"/>
          <p:cNvSpPr txBox="1"/>
          <p:nvPr>
            <p:ph type="title"/>
          </p:nvPr>
        </p:nvSpPr>
        <p:spPr>
          <a:xfrm>
            <a:off x="636825" y="219825"/>
            <a:ext cx="11198100" cy="931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Font typeface="Arial"/>
              <a:buNone/>
            </a:pPr>
            <a:r>
              <a:rPr b="1" lang="en-US" sz="3000" cap="small"/>
              <a:t>1.1 Ô NHIỄM MÔI TRƯỜNG NƯỚC (tiếp)</a:t>
            </a:r>
            <a:endParaRPr b="1" sz="3000" cap="small"/>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58"/>
          <p:cNvSpPr txBox="1"/>
          <p:nvPr>
            <p:ph idx="1" type="body"/>
          </p:nvPr>
        </p:nvSpPr>
        <p:spPr>
          <a:xfrm>
            <a:off x="598425" y="1064300"/>
            <a:ext cx="11279700" cy="5661300"/>
          </a:xfrm>
          <a:prstGeom prst="rect">
            <a:avLst/>
          </a:prstGeom>
          <a:noFill/>
          <a:ln>
            <a:noFill/>
          </a:ln>
        </p:spPr>
        <p:txBody>
          <a:bodyPr anchorCtr="0" anchor="t" bIns="45700" lIns="91425" spcFirstLastPara="1" rIns="91425" wrap="square" tIns="45700">
            <a:normAutofit/>
          </a:bodyPr>
          <a:lstStyle/>
          <a:p>
            <a:pPr indent="-266700" lvl="0" marL="266700" rtl="0" algn="l">
              <a:lnSpc>
                <a:spcPct val="110000"/>
              </a:lnSpc>
              <a:spcBef>
                <a:spcPts val="0"/>
              </a:spcBef>
              <a:spcAft>
                <a:spcPts val="0"/>
              </a:spcAft>
              <a:buSzPts val="2040"/>
              <a:buChar char="▪"/>
            </a:pPr>
            <a:r>
              <a:rPr b="1" i="1" lang="en-US" sz="2400">
                <a:latin typeface="Arial"/>
                <a:ea typeface="Arial"/>
                <a:cs typeface="Arial"/>
                <a:sym typeface="Arial"/>
              </a:rPr>
              <a:t>Lựa chọn vị trí QT -</a:t>
            </a:r>
            <a:r>
              <a:rPr i="1" lang="en-US" sz="2400">
                <a:latin typeface="Arial"/>
                <a:ea typeface="Arial"/>
                <a:cs typeface="Arial"/>
                <a:sym typeface="Arial"/>
              </a:rPr>
              <a:t>Đối với nước sông, suối</a:t>
            </a:r>
            <a:endParaRPr i="1" sz="2400">
              <a:latin typeface="Arial"/>
              <a:ea typeface="Arial"/>
              <a:cs typeface="Arial"/>
              <a:sym typeface="Arial"/>
            </a:endParaRPr>
          </a:p>
          <a:p>
            <a:pPr indent="-277813" lvl="1" marL="723900" rtl="0" algn="l">
              <a:lnSpc>
                <a:spcPct val="110000"/>
              </a:lnSpc>
              <a:spcBef>
                <a:spcPts val="600"/>
              </a:spcBef>
              <a:spcAft>
                <a:spcPts val="0"/>
              </a:spcAft>
              <a:buSzPts val="1700"/>
              <a:buFont typeface="Noto Sans Symbols"/>
              <a:buChar char="⚪"/>
            </a:pPr>
            <a:r>
              <a:rPr lang="en-US" sz="2000">
                <a:latin typeface="Arial"/>
                <a:ea typeface="Arial"/>
                <a:cs typeface="Arial"/>
                <a:sym typeface="Arial"/>
              </a:rPr>
              <a:t>Quan trắc chất lượng nền</a:t>
            </a:r>
            <a:endParaRPr sz="2000">
              <a:latin typeface="Arial"/>
              <a:ea typeface="Arial"/>
              <a:cs typeface="Arial"/>
              <a:sym typeface="Arial"/>
            </a:endParaRPr>
          </a:p>
          <a:p>
            <a:pPr indent="-266700" lvl="2" marL="1257300" rtl="0" algn="l">
              <a:lnSpc>
                <a:spcPct val="110000"/>
              </a:lnSpc>
              <a:spcBef>
                <a:spcPts val="600"/>
              </a:spcBef>
              <a:spcAft>
                <a:spcPts val="0"/>
              </a:spcAft>
              <a:buSzPts val="1700"/>
              <a:buChar char="▪"/>
            </a:pPr>
            <a:r>
              <a:rPr lang="en-US" sz="2000">
                <a:latin typeface="Arial"/>
                <a:ea typeface="Arial"/>
                <a:cs typeface="Arial"/>
                <a:sym typeface="Arial"/>
              </a:rPr>
              <a:t>các vị trí ở thượng lưu, chưa có tác động nguồn xả thải, </a:t>
            </a:r>
            <a:endParaRPr/>
          </a:p>
          <a:p>
            <a:pPr indent="-266700" lvl="2" marL="1257300" rtl="0" algn="l">
              <a:lnSpc>
                <a:spcPct val="110000"/>
              </a:lnSpc>
              <a:spcBef>
                <a:spcPts val="600"/>
              </a:spcBef>
              <a:spcAft>
                <a:spcPts val="0"/>
              </a:spcAft>
              <a:buSzPts val="1700"/>
              <a:buChar char="▪"/>
            </a:pPr>
            <a:r>
              <a:rPr lang="en-US" sz="2000">
                <a:latin typeface="Arial"/>
                <a:ea typeface="Arial"/>
                <a:cs typeface="Arial"/>
                <a:sym typeface="Arial"/>
              </a:rPr>
              <a:t>phân bố đều vực nước, đại diện cho các đặc điểm thủy văn khác nhau</a:t>
            </a:r>
            <a:endParaRPr sz="2000">
              <a:latin typeface="Arial"/>
              <a:ea typeface="Arial"/>
              <a:cs typeface="Arial"/>
              <a:sym typeface="Arial"/>
            </a:endParaRPr>
          </a:p>
          <a:p>
            <a:pPr indent="-266700" lvl="2" marL="1257300" rtl="0" algn="l">
              <a:lnSpc>
                <a:spcPct val="110000"/>
              </a:lnSpc>
              <a:spcBef>
                <a:spcPts val="600"/>
              </a:spcBef>
              <a:spcAft>
                <a:spcPts val="0"/>
              </a:spcAft>
              <a:buSzPts val="1700"/>
              <a:buChar char="▪"/>
            </a:pPr>
            <a:r>
              <a:rPr lang="en-US" sz="2000">
                <a:latin typeface="Arial"/>
                <a:ea typeface="Arial"/>
                <a:cs typeface="Arial"/>
                <a:sym typeface="Arial"/>
              </a:rPr>
              <a:t>nếu có các nhánh sông hợp lưu, chọn điểm sau hợp lưu, trộn lẫn các nhánh</a:t>
            </a:r>
            <a:endParaRPr sz="2000">
              <a:latin typeface="Arial"/>
              <a:ea typeface="Arial"/>
              <a:cs typeface="Arial"/>
              <a:sym typeface="Arial"/>
            </a:endParaRPr>
          </a:p>
          <a:p>
            <a:pPr indent="-266700" lvl="2" marL="1257300" rtl="0" algn="l">
              <a:lnSpc>
                <a:spcPct val="110000"/>
              </a:lnSpc>
              <a:spcBef>
                <a:spcPts val="600"/>
              </a:spcBef>
              <a:spcAft>
                <a:spcPts val="0"/>
              </a:spcAft>
              <a:buSzPts val="1700"/>
              <a:buChar char="▪"/>
            </a:pPr>
            <a:r>
              <a:rPr lang="en-US" sz="2000">
                <a:latin typeface="Arial"/>
                <a:ea typeface="Arial"/>
                <a:cs typeface="Arial"/>
                <a:sym typeface="Arial"/>
              </a:rPr>
              <a:t>vị trí chọn sao cho dễ tiếp cận. </a:t>
            </a:r>
            <a:endParaRPr sz="2000">
              <a:latin typeface="Arial"/>
              <a:ea typeface="Arial"/>
              <a:cs typeface="Arial"/>
              <a:sym typeface="Arial"/>
            </a:endParaRPr>
          </a:p>
          <a:p>
            <a:pPr indent="-277813" lvl="1" marL="723900" rtl="0" algn="l">
              <a:lnSpc>
                <a:spcPct val="110000"/>
              </a:lnSpc>
              <a:spcBef>
                <a:spcPts val="600"/>
              </a:spcBef>
              <a:spcAft>
                <a:spcPts val="0"/>
              </a:spcAft>
              <a:buSzPts val="1700"/>
              <a:buFont typeface="Noto Sans Symbols"/>
              <a:buChar char="⚪"/>
            </a:pPr>
            <a:r>
              <a:rPr lang="en-US" sz="2000">
                <a:latin typeface="Arial"/>
                <a:ea typeface="Arial"/>
                <a:cs typeface="Arial"/>
                <a:sym typeface="Arial"/>
              </a:rPr>
              <a:t>Quan trắc tác động </a:t>
            </a:r>
            <a:endParaRPr/>
          </a:p>
          <a:p>
            <a:pPr indent="-266700" lvl="2" marL="1257300" rtl="0" algn="l">
              <a:lnSpc>
                <a:spcPct val="110000"/>
              </a:lnSpc>
              <a:spcBef>
                <a:spcPts val="600"/>
              </a:spcBef>
              <a:spcAft>
                <a:spcPts val="0"/>
              </a:spcAft>
              <a:buSzPts val="1700"/>
              <a:buChar char="▪"/>
            </a:pPr>
            <a:r>
              <a:rPr lang="en-US" sz="2000">
                <a:latin typeface="Arial"/>
                <a:ea typeface="Arial"/>
                <a:cs typeface="Arial"/>
                <a:sym typeface="Arial"/>
              </a:rPr>
              <a:t>ở những nơi có nguồn thải – chọn vị trí dưới nguồn xả, nước trộn đều </a:t>
            </a:r>
            <a:endParaRPr/>
          </a:p>
          <a:p>
            <a:pPr indent="-266700" lvl="2" marL="1257300" rtl="0" algn="l">
              <a:lnSpc>
                <a:spcPct val="110000"/>
              </a:lnSpc>
              <a:spcBef>
                <a:spcPts val="600"/>
              </a:spcBef>
              <a:spcAft>
                <a:spcPts val="0"/>
              </a:spcAft>
              <a:buSzPts val="1700"/>
              <a:buChar char="▪"/>
            </a:pPr>
            <a:r>
              <a:rPr lang="en-US" sz="2000">
                <a:latin typeface="Arial"/>
                <a:ea typeface="Arial"/>
                <a:cs typeface="Arial"/>
                <a:sym typeface="Arial"/>
              </a:rPr>
              <a:t>khi có dòng nhánh vào dòng chính – cần lấy ít nhất 2 điểm, một ở thượng lưu điểm rẽ nhánh và một ở hạ lưu đủ xa để bảo đảm trộn lẫn hoàn toàn. Trộn lẫn theo chiều thẳng đứng thường hoàn toàn trong vòng 1 km; trong khi trộn lẫn theo chiều ngang phụ thuộc vào các khúc ngoặt và thường là vài km.</a:t>
            </a:r>
            <a:endParaRPr/>
          </a:p>
          <a:p>
            <a:pPr indent="-266700" lvl="2" marL="1257300" rtl="0" algn="l">
              <a:lnSpc>
                <a:spcPct val="110000"/>
              </a:lnSpc>
              <a:spcBef>
                <a:spcPts val="600"/>
              </a:spcBef>
              <a:spcAft>
                <a:spcPts val="0"/>
              </a:spcAft>
              <a:buSzPts val="1700"/>
              <a:buChar char="▪"/>
            </a:pPr>
            <a:r>
              <a:rPr lang="en-US" sz="2000">
                <a:latin typeface="Arial"/>
                <a:ea typeface="Arial"/>
                <a:cs typeface="Arial"/>
                <a:sym typeface="Arial"/>
              </a:rPr>
              <a:t>Các sông bị ảnh hưởng triều cần phải nắm rõ chế độ triều và lấy mẫu khi triều kiệt</a:t>
            </a:r>
            <a:endParaRPr sz="2000">
              <a:latin typeface="Arial"/>
              <a:ea typeface="Arial"/>
              <a:cs typeface="Arial"/>
              <a:sym typeface="Arial"/>
            </a:endParaRPr>
          </a:p>
        </p:txBody>
      </p:sp>
      <p:sp>
        <p:nvSpPr>
          <p:cNvPr id="792" name="Google Shape;792;p58"/>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93" name="Google Shape;793;p58"/>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794" name="Google Shape;794;p58"/>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2.4 QUAN TRẮC CHẤT LƯỢNG NƯỚC MẶT</a:t>
            </a:r>
            <a:endParaRPr b="1" sz="30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59"/>
          <p:cNvSpPr txBox="1"/>
          <p:nvPr>
            <p:ph idx="1" type="body"/>
          </p:nvPr>
        </p:nvSpPr>
        <p:spPr>
          <a:xfrm>
            <a:off x="734775" y="1064300"/>
            <a:ext cx="11143200" cy="5661300"/>
          </a:xfrm>
          <a:prstGeom prst="rect">
            <a:avLst/>
          </a:prstGeom>
          <a:noFill/>
          <a:ln>
            <a:noFill/>
          </a:ln>
        </p:spPr>
        <p:txBody>
          <a:bodyPr anchorCtr="0" anchor="t" bIns="45700" lIns="91425" spcFirstLastPara="1" rIns="91425" wrap="square" tIns="45700">
            <a:normAutofit/>
          </a:bodyPr>
          <a:lstStyle/>
          <a:p>
            <a:pPr indent="-266700" lvl="0" marL="266700" rtl="0" algn="l">
              <a:lnSpc>
                <a:spcPct val="110000"/>
              </a:lnSpc>
              <a:spcBef>
                <a:spcPts val="0"/>
              </a:spcBef>
              <a:spcAft>
                <a:spcPts val="0"/>
              </a:spcAft>
              <a:buSzPts val="2040"/>
              <a:buChar char="▪"/>
            </a:pPr>
            <a:r>
              <a:rPr b="1" i="1" lang="en-US" sz="2400">
                <a:latin typeface="Arial"/>
                <a:ea typeface="Arial"/>
                <a:cs typeface="Arial"/>
                <a:sym typeface="Arial"/>
              </a:rPr>
              <a:t>Lựa chọn vị trí QT -</a:t>
            </a:r>
            <a:r>
              <a:rPr i="1" lang="en-US" sz="2400">
                <a:latin typeface="Arial"/>
                <a:ea typeface="Arial"/>
                <a:cs typeface="Arial"/>
                <a:sym typeface="Arial"/>
              </a:rPr>
              <a:t>Đối với nước sông, suối</a:t>
            </a:r>
            <a:endParaRPr i="1" sz="2400">
              <a:latin typeface="Arial"/>
              <a:ea typeface="Arial"/>
              <a:cs typeface="Arial"/>
              <a:sym typeface="Arial"/>
            </a:endParaRPr>
          </a:p>
          <a:p>
            <a:pPr indent="0" lvl="0" marL="0" rtl="0" algn="ctr">
              <a:lnSpc>
                <a:spcPct val="110000"/>
              </a:lnSpc>
              <a:spcBef>
                <a:spcPts val="600"/>
              </a:spcBef>
              <a:spcAft>
                <a:spcPts val="0"/>
              </a:spcAft>
              <a:buSzPts val="2040"/>
              <a:buNone/>
            </a:pPr>
            <a:r>
              <a:rPr lang="en-US" sz="2400">
                <a:solidFill>
                  <a:srgbClr val="C00000"/>
                </a:solidFill>
                <a:latin typeface="Arial"/>
                <a:ea typeface="Arial"/>
                <a:cs typeface="Arial"/>
                <a:sym typeface="Arial"/>
              </a:rPr>
              <a:t>Ước lượng khoảng cách đảm bảo sự </a:t>
            </a:r>
            <a:r>
              <a:rPr lang="en-US" sz="2400">
                <a:solidFill>
                  <a:srgbClr val="C00000"/>
                </a:solidFill>
              </a:rPr>
              <a:t>xáo</a:t>
            </a:r>
            <a:r>
              <a:rPr lang="en-US" sz="2400">
                <a:solidFill>
                  <a:srgbClr val="C00000"/>
                </a:solidFill>
                <a:latin typeface="Arial"/>
                <a:ea typeface="Arial"/>
                <a:cs typeface="Arial"/>
                <a:sym typeface="Arial"/>
              </a:rPr>
              <a:t> trộn hoàn toàn sau hợp lưu</a:t>
            </a:r>
            <a:endParaRPr sz="2400">
              <a:solidFill>
                <a:srgbClr val="C00000"/>
              </a:solidFill>
              <a:latin typeface="Arial"/>
              <a:ea typeface="Arial"/>
              <a:cs typeface="Arial"/>
              <a:sym typeface="Arial"/>
            </a:endParaRPr>
          </a:p>
        </p:txBody>
      </p:sp>
      <p:pic>
        <p:nvPicPr>
          <p:cNvPr id="801" name="Google Shape;801;p59"/>
          <p:cNvPicPr preferRelativeResize="0"/>
          <p:nvPr/>
        </p:nvPicPr>
        <p:blipFill rotWithShape="1">
          <a:blip r:embed="rId3">
            <a:alphaModFix/>
          </a:blip>
          <a:srcRect b="0" l="0" r="0" t="0"/>
          <a:stretch/>
        </p:blipFill>
        <p:spPr>
          <a:xfrm>
            <a:off x="2484120" y="2270760"/>
            <a:ext cx="6833616" cy="4328708"/>
          </a:xfrm>
          <a:prstGeom prst="rect">
            <a:avLst/>
          </a:prstGeom>
          <a:noFill/>
          <a:ln cap="sq" cmpd="thickThin" w="88900">
            <a:solidFill>
              <a:srgbClr val="000000"/>
            </a:solidFill>
            <a:prstDash val="solid"/>
            <a:miter lim="800000"/>
            <a:headEnd len="sm" w="sm" type="none"/>
            <a:tailEnd len="sm" w="sm" type="none"/>
          </a:ln>
        </p:spPr>
      </p:pic>
      <p:sp>
        <p:nvSpPr>
          <p:cNvPr id="802" name="Google Shape;802;p59"/>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03" name="Google Shape;803;p59"/>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804" name="Google Shape;804;p59"/>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2.4 QUAN TRẮC CHẤT LƯỢNG NƯỚC MẶT</a:t>
            </a:r>
            <a:endParaRPr b="1" sz="30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60"/>
          <p:cNvSpPr txBox="1"/>
          <p:nvPr>
            <p:ph idx="1" type="body"/>
          </p:nvPr>
        </p:nvSpPr>
        <p:spPr>
          <a:xfrm>
            <a:off x="669475" y="1064300"/>
            <a:ext cx="11208600" cy="5661300"/>
          </a:xfrm>
          <a:prstGeom prst="rect">
            <a:avLst/>
          </a:prstGeom>
          <a:noFill/>
          <a:ln>
            <a:noFill/>
          </a:ln>
        </p:spPr>
        <p:txBody>
          <a:bodyPr anchorCtr="0" anchor="t" bIns="45700" lIns="91425" spcFirstLastPara="1" rIns="91425" wrap="square" tIns="45700">
            <a:normAutofit/>
          </a:bodyPr>
          <a:lstStyle/>
          <a:p>
            <a:pPr indent="-266700" lvl="0" marL="266700" rtl="0" algn="l">
              <a:lnSpc>
                <a:spcPct val="110000"/>
              </a:lnSpc>
              <a:spcBef>
                <a:spcPts val="0"/>
              </a:spcBef>
              <a:spcAft>
                <a:spcPts val="0"/>
              </a:spcAft>
              <a:buSzPts val="2040"/>
              <a:buChar char="▪"/>
            </a:pPr>
            <a:r>
              <a:rPr b="1" i="1" lang="en-US" sz="2400">
                <a:latin typeface="Arial"/>
                <a:ea typeface="Arial"/>
                <a:cs typeface="Arial"/>
                <a:sym typeface="Arial"/>
              </a:rPr>
              <a:t>Lựa chọn vị trí QT - </a:t>
            </a:r>
            <a:r>
              <a:rPr i="1" lang="en-US" sz="2400">
                <a:latin typeface="Arial"/>
                <a:ea typeface="Arial"/>
                <a:cs typeface="Arial"/>
                <a:sym typeface="Arial"/>
              </a:rPr>
              <a:t>Đối với nước hồ: </a:t>
            </a:r>
            <a:endParaRPr/>
          </a:p>
          <a:p>
            <a:pPr indent="-274320" lvl="1" marL="548640" rtl="0" algn="l">
              <a:lnSpc>
                <a:spcPct val="120000"/>
              </a:lnSpc>
              <a:spcBef>
                <a:spcPts val="600"/>
              </a:spcBef>
              <a:spcAft>
                <a:spcPts val="0"/>
              </a:spcAft>
              <a:buSzPts val="1530"/>
              <a:buFont typeface="Noto Sans Symbols"/>
              <a:buChar char="⚪"/>
            </a:pPr>
            <a:r>
              <a:rPr lang="en-US"/>
              <a:t>Tùy thuộc tính đồng nhất để quyết định số điểm lấy mẫu.</a:t>
            </a:r>
            <a:endParaRPr/>
          </a:p>
          <a:p>
            <a:pPr indent="-274320" lvl="1" marL="548640" rtl="0" algn="l">
              <a:lnSpc>
                <a:spcPct val="120000"/>
              </a:lnSpc>
              <a:spcBef>
                <a:spcPts val="600"/>
              </a:spcBef>
              <a:spcAft>
                <a:spcPts val="0"/>
              </a:spcAft>
              <a:buSzPts val="1530"/>
              <a:buFont typeface="Noto Sans Symbols"/>
              <a:buChar char="⚪"/>
            </a:pPr>
            <a:r>
              <a:rPr lang="en-US"/>
              <a:t>Lưu ý sự phân tầng nhiệt.</a:t>
            </a:r>
            <a:endParaRPr/>
          </a:p>
          <a:p>
            <a:pPr indent="-274320" lvl="1" marL="548640" rtl="0" algn="l">
              <a:lnSpc>
                <a:spcPct val="120000"/>
              </a:lnSpc>
              <a:spcBef>
                <a:spcPts val="600"/>
              </a:spcBef>
              <a:spcAft>
                <a:spcPts val="0"/>
              </a:spcAft>
              <a:buSzPts val="1530"/>
              <a:buFont typeface="Noto Sans Symbols"/>
              <a:buChar char="⚪"/>
            </a:pPr>
            <a:r>
              <a:rPr lang="en-US"/>
              <a:t>Các yếu tố cần quan tâm:</a:t>
            </a:r>
            <a:endParaRPr/>
          </a:p>
          <a:p>
            <a:pPr indent="-182880" lvl="2" marL="822960" rtl="0" algn="l">
              <a:lnSpc>
                <a:spcPct val="120000"/>
              </a:lnSpc>
              <a:spcBef>
                <a:spcPts val="600"/>
              </a:spcBef>
              <a:spcAft>
                <a:spcPts val="0"/>
              </a:spcAft>
              <a:buSzPts val="1360"/>
              <a:buChar char="▪"/>
            </a:pPr>
            <a:r>
              <a:rPr lang="en-US"/>
              <a:t>Kích thước hồ</a:t>
            </a:r>
            <a:endParaRPr/>
          </a:p>
          <a:p>
            <a:pPr indent="-182880" lvl="2" marL="822960" rtl="0" algn="l">
              <a:lnSpc>
                <a:spcPct val="120000"/>
              </a:lnSpc>
              <a:spcBef>
                <a:spcPts val="600"/>
              </a:spcBef>
              <a:spcAft>
                <a:spcPts val="0"/>
              </a:spcAft>
              <a:buSzPts val="1360"/>
              <a:buChar char="▪"/>
            </a:pPr>
            <a:r>
              <a:rPr lang="en-US"/>
              <a:t>Hình dạng hồ</a:t>
            </a:r>
            <a:endParaRPr/>
          </a:p>
          <a:p>
            <a:pPr indent="-182880" lvl="2" marL="822960" rtl="0" algn="l">
              <a:lnSpc>
                <a:spcPct val="120000"/>
              </a:lnSpc>
              <a:spcBef>
                <a:spcPts val="600"/>
              </a:spcBef>
              <a:spcAft>
                <a:spcPts val="0"/>
              </a:spcAft>
              <a:buSzPts val="1360"/>
              <a:buChar char="▪"/>
            </a:pPr>
            <a:r>
              <a:rPr lang="en-US"/>
              <a:t>Các điểm nhận thải</a:t>
            </a:r>
            <a:endParaRPr sz="2000">
              <a:latin typeface="Arial"/>
              <a:ea typeface="Arial"/>
              <a:cs typeface="Arial"/>
              <a:sym typeface="Arial"/>
            </a:endParaRPr>
          </a:p>
        </p:txBody>
      </p:sp>
      <p:sp>
        <p:nvSpPr>
          <p:cNvPr id="811" name="Google Shape;811;p60"/>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12" name="Google Shape;812;p60"/>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813" name="Google Shape;813;p60"/>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2.4 QUAN TRẮC CHẤT LƯỢNG NƯỚC MẶT</a:t>
            </a:r>
            <a:endParaRPr b="1" sz="30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61"/>
          <p:cNvSpPr txBox="1"/>
          <p:nvPr>
            <p:ph idx="1" type="body"/>
          </p:nvPr>
        </p:nvSpPr>
        <p:spPr>
          <a:xfrm>
            <a:off x="734775" y="1064300"/>
            <a:ext cx="11143200" cy="5661300"/>
          </a:xfrm>
          <a:prstGeom prst="rect">
            <a:avLst/>
          </a:prstGeom>
          <a:noFill/>
          <a:ln>
            <a:noFill/>
          </a:ln>
        </p:spPr>
        <p:txBody>
          <a:bodyPr anchorCtr="0" anchor="t" bIns="45700" lIns="91425" spcFirstLastPara="1" rIns="91425" wrap="square" tIns="45700">
            <a:normAutofit/>
          </a:bodyPr>
          <a:lstStyle/>
          <a:p>
            <a:pPr indent="-266700" lvl="0" marL="266700" rtl="0" algn="l">
              <a:lnSpc>
                <a:spcPct val="110000"/>
              </a:lnSpc>
              <a:spcBef>
                <a:spcPts val="0"/>
              </a:spcBef>
              <a:spcAft>
                <a:spcPts val="0"/>
              </a:spcAft>
              <a:buSzPts val="2040"/>
              <a:buChar char="▪"/>
            </a:pPr>
            <a:r>
              <a:rPr b="1" i="1" lang="en-US" sz="2400">
                <a:latin typeface="Arial"/>
                <a:ea typeface="Arial"/>
                <a:cs typeface="Arial"/>
                <a:sym typeface="Arial"/>
              </a:rPr>
              <a:t>Lựa chọn thông số QT</a:t>
            </a:r>
            <a:r>
              <a:rPr lang="en-US" sz="2800">
                <a:latin typeface="Arial"/>
                <a:ea typeface="Arial"/>
                <a:cs typeface="Arial"/>
                <a:sym typeface="Arial"/>
              </a:rPr>
              <a:t> tùy thuộc vào:</a:t>
            </a:r>
            <a:endParaRPr/>
          </a:p>
          <a:p>
            <a:pPr indent="-182880" lvl="1" marL="548640" rtl="0" algn="l">
              <a:lnSpc>
                <a:spcPct val="120000"/>
              </a:lnSpc>
              <a:spcBef>
                <a:spcPts val="1320"/>
              </a:spcBef>
              <a:spcAft>
                <a:spcPts val="0"/>
              </a:spcAft>
              <a:buSzPts val="1530"/>
              <a:buFont typeface="Noto Sans Symbols"/>
              <a:buChar char="⚪"/>
            </a:pPr>
            <a:r>
              <a:rPr lang="en-US">
                <a:latin typeface="Arial"/>
                <a:ea typeface="Arial"/>
                <a:cs typeface="Arial"/>
                <a:sym typeface="Arial"/>
              </a:rPr>
              <a:t>Mục tiêu quan trắc: nền CLN, xu hướng diễn biến CLN, đánh giá ÔN do nguồn thải,…</a:t>
            </a:r>
            <a:endParaRPr/>
          </a:p>
          <a:p>
            <a:pPr indent="-182880" lvl="1" marL="548640" rtl="0" algn="l">
              <a:lnSpc>
                <a:spcPct val="120000"/>
              </a:lnSpc>
              <a:spcBef>
                <a:spcPts val="1320"/>
              </a:spcBef>
              <a:spcAft>
                <a:spcPts val="0"/>
              </a:spcAft>
              <a:buSzPts val="1530"/>
              <a:buFont typeface="Noto Sans Symbols"/>
              <a:buChar char="⚪"/>
            </a:pPr>
            <a:r>
              <a:rPr lang="en-US">
                <a:latin typeface="Arial"/>
                <a:ea typeface="Arial"/>
                <a:cs typeface="Arial"/>
                <a:sym typeface="Arial"/>
              </a:rPr>
              <a:t> Mục đích sử dụng nước: cấp nước sinh hoạt, cấp nước công nghiệp, nuôi trồng thủy sản,….  </a:t>
            </a:r>
            <a:endParaRPr/>
          </a:p>
          <a:p>
            <a:pPr indent="-182880" lvl="1" marL="548640" rtl="0" algn="l">
              <a:lnSpc>
                <a:spcPct val="120000"/>
              </a:lnSpc>
              <a:spcBef>
                <a:spcPts val="1320"/>
              </a:spcBef>
              <a:spcAft>
                <a:spcPts val="0"/>
              </a:spcAft>
              <a:buSzPts val="1530"/>
              <a:buFont typeface="Noto Sans Symbols"/>
              <a:buChar char="⚪"/>
            </a:pPr>
            <a:r>
              <a:rPr lang="en-US">
                <a:latin typeface="Arial"/>
                <a:ea typeface="Arial"/>
                <a:cs typeface="Arial"/>
                <a:sym typeface="Arial"/>
              </a:rPr>
              <a:t> Đặc điểm đối tượng quan trắc: sông lớn, sông nhỏ, hồ, đầm phá, dòng chảy,…</a:t>
            </a:r>
            <a:endParaRPr/>
          </a:p>
          <a:p>
            <a:pPr indent="-265113" lvl="0" marL="265113" rtl="0" algn="l">
              <a:lnSpc>
                <a:spcPct val="120000"/>
              </a:lnSpc>
              <a:spcBef>
                <a:spcPts val="1560"/>
              </a:spcBef>
              <a:spcAft>
                <a:spcPts val="0"/>
              </a:spcAft>
              <a:buSzPts val="2040"/>
              <a:buFont typeface="Noto Sans Symbols"/>
              <a:buChar char="❖"/>
            </a:pPr>
            <a:r>
              <a:rPr i="1" lang="en-US" sz="2400">
                <a:latin typeface="Arial"/>
                <a:ea typeface="Arial"/>
                <a:cs typeface="Arial"/>
                <a:sym typeface="Arial"/>
              </a:rPr>
              <a:t>Các thông số QT thường được quy định trong các quy chuẩn kỹ thuật về CLN</a:t>
            </a:r>
            <a:endParaRPr/>
          </a:p>
          <a:p>
            <a:pPr indent="-182880" lvl="0" marL="182880" rtl="0" algn="l">
              <a:lnSpc>
                <a:spcPct val="120000"/>
              </a:lnSpc>
              <a:spcBef>
                <a:spcPts val="600"/>
              </a:spcBef>
              <a:spcAft>
                <a:spcPts val="0"/>
              </a:spcAft>
              <a:buSzPts val="1700"/>
              <a:buChar char="▪"/>
            </a:pPr>
            <a:r>
              <a:rPr lang="en-US"/>
              <a:t>Các thông số cơ bản: Nhiệt độ, độ dẫn điện, pH, DO, SS</a:t>
            </a:r>
            <a:endParaRPr/>
          </a:p>
          <a:p>
            <a:pPr indent="-182880" lvl="0" marL="182880" rtl="0" algn="l">
              <a:lnSpc>
                <a:spcPct val="120000"/>
              </a:lnSpc>
              <a:spcBef>
                <a:spcPts val="600"/>
              </a:spcBef>
              <a:spcAft>
                <a:spcPts val="0"/>
              </a:spcAft>
              <a:buSzPts val="1700"/>
              <a:buChar char="▪"/>
            </a:pPr>
            <a:r>
              <a:rPr lang="en-US"/>
              <a:t>Nguồn nước có tiếp nhận thải </a:t>
            </a:r>
            <a:endParaRPr/>
          </a:p>
          <a:p>
            <a:pPr indent="-274320" lvl="1" marL="548640" rtl="0" algn="l">
              <a:lnSpc>
                <a:spcPct val="120000"/>
              </a:lnSpc>
              <a:spcBef>
                <a:spcPts val="600"/>
              </a:spcBef>
              <a:spcAft>
                <a:spcPts val="0"/>
              </a:spcAft>
              <a:buSzPts val="1530"/>
              <a:buFont typeface="Noto Sans Symbols"/>
              <a:buChar char="⚪"/>
            </a:pPr>
            <a:r>
              <a:rPr lang="en-US"/>
              <a:t>Chất thải hữu cơ: COD, BOD, TOC, nitơ hữu cơ, tổng phốt pho, faecal coliforms. </a:t>
            </a:r>
            <a:endParaRPr/>
          </a:p>
          <a:p>
            <a:pPr indent="-274320" lvl="1" marL="548640" rtl="0" algn="l">
              <a:lnSpc>
                <a:spcPct val="120000"/>
              </a:lnSpc>
              <a:spcBef>
                <a:spcPts val="600"/>
              </a:spcBef>
              <a:spcAft>
                <a:spcPts val="0"/>
              </a:spcAft>
              <a:buSzPts val="1530"/>
              <a:buFont typeface="Noto Sans Symbols"/>
              <a:buChar char="⚪"/>
            </a:pPr>
            <a:r>
              <a:rPr lang="en-US"/>
              <a:t>Phú dưỡng: NO</a:t>
            </a:r>
            <a:r>
              <a:rPr baseline="-25000" lang="en-US"/>
              <a:t>3</a:t>
            </a:r>
            <a:r>
              <a:rPr baseline="30000" lang="en-US"/>
              <a:t>-</a:t>
            </a:r>
            <a:r>
              <a:rPr lang="en-US"/>
              <a:t>, NO</a:t>
            </a:r>
            <a:r>
              <a:rPr baseline="-25000" lang="en-US"/>
              <a:t>2</a:t>
            </a:r>
            <a:r>
              <a:rPr baseline="30000" lang="en-US"/>
              <a:t>-</a:t>
            </a:r>
            <a:r>
              <a:rPr lang="en-US"/>
              <a:t>, NH</a:t>
            </a:r>
            <a:r>
              <a:rPr baseline="-25000" lang="en-US"/>
              <a:t>4</a:t>
            </a:r>
            <a:r>
              <a:rPr baseline="30000" lang="en-US"/>
              <a:t>+</a:t>
            </a:r>
            <a:r>
              <a:rPr lang="en-US"/>
              <a:t>, tổng phốt pho, chlorophyll </a:t>
            </a:r>
            <a:r>
              <a:rPr i="1" lang="en-US"/>
              <a:t>a</a:t>
            </a:r>
            <a:endParaRPr/>
          </a:p>
          <a:p>
            <a:pPr indent="-274320" lvl="1" marL="548640" rtl="0" algn="l">
              <a:lnSpc>
                <a:spcPct val="120000"/>
              </a:lnSpc>
              <a:spcBef>
                <a:spcPts val="600"/>
              </a:spcBef>
              <a:spcAft>
                <a:spcPts val="0"/>
              </a:spcAft>
              <a:buSzPts val="1530"/>
              <a:buFont typeface="Noto Sans Symbols"/>
              <a:buChar char="⚪"/>
            </a:pPr>
            <a:r>
              <a:rPr lang="en-US"/>
              <a:t>Nông nghiệp và tưới tiêu: NO</a:t>
            </a:r>
            <a:r>
              <a:rPr baseline="-25000" lang="en-US"/>
              <a:t>3</a:t>
            </a:r>
            <a:r>
              <a:rPr baseline="30000" lang="en-US"/>
              <a:t>- </a:t>
            </a:r>
            <a:r>
              <a:rPr lang="en-US"/>
              <a:t>, PO</a:t>
            </a:r>
            <a:r>
              <a:rPr baseline="-25000" lang="en-US"/>
              <a:t>4</a:t>
            </a:r>
            <a:r>
              <a:rPr baseline="30000" lang="en-US"/>
              <a:t>3-</a:t>
            </a:r>
            <a:r>
              <a:rPr lang="en-US"/>
              <a:t>, thuốc trừ sâu.</a:t>
            </a:r>
            <a:endParaRPr/>
          </a:p>
          <a:p>
            <a:pPr indent="-274320" lvl="1" marL="548640" rtl="0" algn="l">
              <a:lnSpc>
                <a:spcPct val="120000"/>
              </a:lnSpc>
              <a:spcBef>
                <a:spcPts val="600"/>
              </a:spcBef>
              <a:spcAft>
                <a:spcPts val="0"/>
              </a:spcAft>
              <a:buSzPts val="1530"/>
              <a:buFont typeface="Noto Sans Symbols"/>
              <a:buChar char="⚪"/>
            </a:pPr>
            <a:r>
              <a:rPr lang="en-US"/>
              <a:t>Nước thải công nghiệp: tùy thuộc loại hình CN </a:t>
            </a:r>
            <a:endParaRPr sz="2000">
              <a:latin typeface="Arial"/>
              <a:ea typeface="Arial"/>
              <a:cs typeface="Arial"/>
              <a:sym typeface="Arial"/>
            </a:endParaRPr>
          </a:p>
        </p:txBody>
      </p:sp>
      <p:sp>
        <p:nvSpPr>
          <p:cNvPr id="820" name="Google Shape;820;p61"/>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21" name="Google Shape;821;p61"/>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822" name="Google Shape;822;p61"/>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2.4 QUAN TRẮC CHẤT LƯỢNG NƯỚC MẶT</a:t>
            </a:r>
            <a:endParaRPr b="1" sz="30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62"/>
          <p:cNvSpPr txBox="1"/>
          <p:nvPr>
            <p:ph idx="1" type="body"/>
          </p:nvPr>
        </p:nvSpPr>
        <p:spPr>
          <a:xfrm>
            <a:off x="598425" y="1064300"/>
            <a:ext cx="10848000" cy="5661300"/>
          </a:xfrm>
          <a:prstGeom prst="rect">
            <a:avLst/>
          </a:prstGeom>
          <a:noFill/>
          <a:ln>
            <a:noFill/>
          </a:ln>
        </p:spPr>
        <p:txBody>
          <a:bodyPr anchorCtr="0" anchor="t" bIns="45700" lIns="91425" spcFirstLastPara="1" rIns="91425" wrap="square" tIns="45700">
            <a:normAutofit fontScale="92500" lnSpcReduction="10000"/>
          </a:bodyPr>
          <a:lstStyle/>
          <a:p>
            <a:pPr indent="-182880" lvl="0" marL="182880" rtl="0" algn="just">
              <a:lnSpc>
                <a:spcPct val="120000"/>
              </a:lnSpc>
              <a:spcBef>
                <a:spcPts val="0"/>
              </a:spcBef>
              <a:spcAft>
                <a:spcPts val="0"/>
              </a:spcAft>
              <a:buSzPct val="85000"/>
              <a:buNone/>
            </a:pPr>
            <a:r>
              <a:rPr b="1" i="1" lang="en-US" sz="2800"/>
              <a:t>Tần suất lấy mẫu</a:t>
            </a:r>
            <a:endParaRPr b="1" i="1" sz="2800"/>
          </a:p>
          <a:p>
            <a:pPr indent="-173974" lvl="0" marL="182880" rtl="0" algn="just">
              <a:lnSpc>
                <a:spcPct val="120000"/>
              </a:lnSpc>
              <a:spcBef>
                <a:spcPts val="600"/>
              </a:spcBef>
              <a:spcAft>
                <a:spcPts val="0"/>
              </a:spcAft>
              <a:buSzPct val="85000"/>
              <a:buChar char="▪"/>
            </a:pPr>
            <a:r>
              <a:rPr lang="en-US" sz="2200"/>
              <a:t>Tần suất: đánh giá đúng các biến động mang tính chu kỳ của các thông số chất lượng MT, </a:t>
            </a:r>
            <a:endParaRPr/>
          </a:p>
          <a:p>
            <a:pPr indent="-174783" lvl="1" marL="457200" rtl="0" algn="just">
              <a:lnSpc>
                <a:spcPct val="120000"/>
              </a:lnSpc>
              <a:spcBef>
                <a:spcPts val="600"/>
              </a:spcBef>
              <a:spcAft>
                <a:spcPts val="0"/>
              </a:spcAft>
              <a:buSzPct val="85000"/>
              <a:buChar char="▪"/>
            </a:pPr>
            <a:r>
              <a:rPr lang="en-US" sz="2000"/>
              <a:t>Biến động ngày-đêm → đo lấy mẫu nhiều lần trong ngày</a:t>
            </a:r>
            <a:endParaRPr sz="2000"/>
          </a:p>
          <a:p>
            <a:pPr indent="-174783" lvl="1" marL="457200" rtl="0" algn="just">
              <a:lnSpc>
                <a:spcPct val="120000"/>
              </a:lnSpc>
              <a:spcBef>
                <a:spcPts val="600"/>
              </a:spcBef>
              <a:spcAft>
                <a:spcPts val="0"/>
              </a:spcAft>
              <a:buSzPct val="85000"/>
              <a:buChar char="▪"/>
            </a:pPr>
            <a:r>
              <a:rPr lang="en-US" sz="2000"/>
              <a:t>Biến động theo mùa → đo lấy mẫu theo tháng, mùa trong năm. </a:t>
            </a:r>
            <a:endParaRPr sz="2000"/>
          </a:p>
          <a:p>
            <a:pPr indent="-174783" lvl="1" marL="457200" rtl="0" algn="just">
              <a:lnSpc>
                <a:spcPct val="120000"/>
              </a:lnSpc>
              <a:spcBef>
                <a:spcPts val="600"/>
              </a:spcBef>
              <a:spcAft>
                <a:spcPts val="0"/>
              </a:spcAft>
              <a:buSzPct val="85000"/>
              <a:buChar char="▪"/>
            </a:pPr>
            <a:r>
              <a:rPr lang="en-US" sz="2000"/>
              <a:t>Các biến động mang tính chu kỳ khác → đo lấy mẫu định kỳ.</a:t>
            </a:r>
            <a:endParaRPr sz="2000"/>
          </a:p>
          <a:p>
            <a:pPr indent="-109839" lvl="0" marL="0" rtl="0" algn="just">
              <a:lnSpc>
                <a:spcPct val="120000"/>
              </a:lnSpc>
              <a:spcBef>
                <a:spcPts val="900"/>
              </a:spcBef>
              <a:spcAft>
                <a:spcPts val="0"/>
              </a:spcAft>
              <a:buSzPct val="85000"/>
              <a:buFont typeface="Noto Sans Symbols"/>
              <a:buChar char="❖"/>
            </a:pPr>
            <a:r>
              <a:rPr i="1" lang="en-US" sz="2200"/>
              <a:t> Về nguyên tắc, tần số thu mẫu càng dày, độ chính xác của đánh giá càng cao. Tuy nhiên phải tối ưu do hạn chế nhân lực, chi phí,..</a:t>
            </a:r>
            <a:endParaRPr i="1" sz="2200"/>
          </a:p>
          <a:p>
            <a:pPr indent="-256984" lvl="0" marL="266700" rtl="0" algn="l">
              <a:lnSpc>
                <a:spcPct val="110000"/>
              </a:lnSpc>
              <a:spcBef>
                <a:spcPts val="600"/>
              </a:spcBef>
              <a:spcAft>
                <a:spcPts val="0"/>
              </a:spcAft>
              <a:buSzPct val="85000"/>
              <a:buChar char="▪"/>
            </a:pPr>
            <a:r>
              <a:rPr b="1" i="1" lang="en-US" sz="2400">
                <a:latin typeface="Arial"/>
                <a:ea typeface="Arial"/>
                <a:cs typeface="Arial"/>
                <a:sym typeface="Arial"/>
              </a:rPr>
              <a:t>Thời gian &amp; tần </a:t>
            </a:r>
            <a:r>
              <a:rPr b="1" i="1" lang="en-US" sz="2400"/>
              <a:t>s</a:t>
            </a:r>
            <a:r>
              <a:rPr b="1" i="1" lang="en-US" sz="2400">
                <a:latin typeface="Arial"/>
                <a:ea typeface="Arial"/>
                <a:cs typeface="Arial"/>
                <a:sym typeface="Arial"/>
              </a:rPr>
              <a:t>uất lấy mẫu</a:t>
            </a:r>
            <a:r>
              <a:rPr lang="en-US" sz="2800">
                <a:latin typeface="Arial"/>
                <a:ea typeface="Arial"/>
                <a:cs typeface="Arial"/>
                <a:sym typeface="Arial"/>
              </a:rPr>
              <a:t>:</a:t>
            </a:r>
            <a:endParaRPr/>
          </a:p>
          <a:p>
            <a:pPr indent="-543139" lvl="1" marL="826770" rtl="0" algn="just">
              <a:lnSpc>
                <a:spcPct val="120000"/>
              </a:lnSpc>
              <a:spcBef>
                <a:spcPts val="600"/>
              </a:spcBef>
              <a:spcAft>
                <a:spcPts val="0"/>
              </a:spcAft>
              <a:buSzPct val="85000"/>
              <a:buFont typeface="Noto Sans Symbols"/>
              <a:buChar char="⚪"/>
            </a:pPr>
            <a:r>
              <a:rPr lang="en-US" sz="2300">
                <a:latin typeface="Arial"/>
                <a:ea typeface="Arial"/>
                <a:cs typeface="Arial"/>
                <a:sym typeface="Arial"/>
              </a:rPr>
              <a:t>Đối với các chương trình QT dài hạn (&gt;1 năm): 3-4 tháng/lần</a:t>
            </a:r>
            <a:endParaRPr sz="2300">
              <a:latin typeface="Arial"/>
              <a:ea typeface="Arial"/>
              <a:cs typeface="Arial"/>
              <a:sym typeface="Arial"/>
            </a:endParaRPr>
          </a:p>
          <a:p>
            <a:pPr indent="-543139" lvl="1" marL="826770" rtl="0" algn="just">
              <a:lnSpc>
                <a:spcPct val="120000"/>
              </a:lnSpc>
              <a:spcBef>
                <a:spcPts val="600"/>
              </a:spcBef>
              <a:spcAft>
                <a:spcPts val="0"/>
              </a:spcAft>
              <a:buSzPct val="85000"/>
              <a:buFont typeface="Noto Sans Symbols"/>
              <a:buChar char="⚪"/>
            </a:pPr>
            <a:r>
              <a:rPr lang="en-US" sz="2300">
                <a:latin typeface="Arial"/>
                <a:ea typeface="Arial"/>
                <a:cs typeface="Arial"/>
                <a:sym typeface="Arial"/>
              </a:rPr>
              <a:t>Đối với chương trình QT kiểm soát, tần suất dày hơn: hàng tháng hoặc hàng tuần</a:t>
            </a:r>
            <a:endParaRPr sz="2300">
              <a:latin typeface="Arial"/>
              <a:ea typeface="Arial"/>
              <a:cs typeface="Arial"/>
              <a:sym typeface="Arial"/>
            </a:endParaRPr>
          </a:p>
          <a:p>
            <a:pPr indent="-543139" lvl="1" marL="826770" rtl="0" algn="just">
              <a:lnSpc>
                <a:spcPct val="120000"/>
              </a:lnSpc>
              <a:spcBef>
                <a:spcPts val="600"/>
              </a:spcBef>
              <a:spcAft>
                <a:spcPts val="0"/>
              </a:spcAft>
              <a:buSzPct val="85000"/>
              <a:buFont typeface="Noto Sans Symbols"/>
              <a:buChar char="⚪"/>
            </a:pPr>
            <a:r>
              <a:rPr lang="en-US" sz="2300">
                <a:latin typeface="Arial"/>
                <a:ea typeface="Arial"/>
                <a:cs typeface="Arial"/>
                <a:sym typeface="Arial"/>
              </a:rPr>
              <a:t>Trường hợp cực đoan, sự cố MT: lấy mẫu hằng ngày hoặc lấy mẫu liên tục, mẫu tổ hợp theo thời gian</a:t>
            </a:r>
            <a:endParaRPr sz="2300">
              <a:latin typeface="Arial"/>
              <a:ea typeface="Arial"/>
              <a:cs typeface="Arial"/>
              <a:sym typeface="Arial"/>
            </a:endParaRPr>
          </a:p>
          <a:p>
            <a:pPr indent="0" lvl="0" marL="0" rtl="0" algn="just">
              <a:lnSpc>
                <a:spcPct val="120000"/>
              </a:lnSpc>
              <a:spcBef>
                <a:spcPts val="600"/>
              </a:spcBef>
              <a:spcAft>
                <a:spcPts val="0"/>
              </a:spcAft>
              <a:buSzPct val="85000"/>
              <a:buFont typeface="Noto Sans Symbols"/>
              <a:buNone/>
            </a:pPr>
            <a:r>
              <a:t/>
            </a:r>
            <a:endParaRPr i="1" sz="2200"/>
          </a:p>
        </p:txBody>
      </p:sp>
      <p:sp>
        <p:nvSpPr>
          <p:cNvPr id="829" name="Google Shape;829;p62"/>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30" name="Google Shape;830;p62"/>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831" name="Google Shape;831;p62"/>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2.4 QUAN TRẮC CHẤT LƯỢNG NƯỚC MẶT</a:t>
            </a:r>
            <a:endParaRPr b="1" sz="30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63"/>
          <p:cNvSpPr txBox="1"/>
          <p:nvPr>
            <p:ph idx="1" type="body"/>
          </p:nvPr>
        </p:nvSpPr>
        <p:spPr>
          <a:xfrm>
            <a:off x="669475" y="1064300"/>
            <a:ext cx="10564500" cy="5661300"/>
          </a:xfrm>
          <a:prstGeom prst="rect">
            <a:avLst/>
          </a:prstGeom>
          <a:noFill/>
          <a:ln>
            <a:noFill/>
          </a:ln>
        </p:spPr>
        <p:txBody>
          <a:bodyPr anchorCtr="0" anchor="t" bIns="45700" lIns="91425" spcFirstLastPara="1" rIns="91425" wrap="square" tIns="45700">
            <a:normAutofit/>
          </a:bodyPr>
          <a:lstStyle/>
          <a:p>
            <a:pPr indent="-182880" lvl="0" marL="182880" rtl="0" algn="just">
              <a:lnSpc>
                <a:spcPct val="120000"/>
              </a:lnSpc>
              <a:spcBef>
                <a:spcPts val="0"/>
              </a:spcBef>
              <a:spcAft>
                <a:spcPts val="0"/>
              </a:spcAft>
              <a:buSzPts val="2380"/>
              <a:buNone/>
            </a:pPr>
            <a:r>
              <a:rPr b="1" i="1" lang="en-US" sz="2800"/>
              <a:t>Lấy mẫu</a:t>
            </a:r>
            <a:endParaRPr b="1" i="1" sz="2800"/>
          </a:p>
          <a:p>
            <a:pPr indent="-282575" lvl="0" marL="365125" rtl="0" algn="just">
              <a:lnSpc>
                <a:spcPct val="120000"/>
              </a:lnSpc>
              <a:spcBef>
                <a:spcPts val="600"/>
              </a:spcBef>
              <a:spcAft>
                <a:spcPts val="0"/>
              </a:spcAft>
              <a:buSzPts val="2040"/>
              <a:buChar char="▪"/>
            </a:pPr>
            <a:r>
              <a:rPr lang="en-US" sz="2400"/>
              <a:t>Lấy mẫu: thu một phần vật chất </a:t>
            </a:r>
            <a:r>
              <a:rPr lang="en-US" sz="2400">
                <a:solidFill>
                  <a:srgbClr val="00B0F0"/>
                </a:solidFill>
              </a:rPr>
              <a:t>vừa đủ nhỏ để tiện cho chuyên chở vừa đủ lớn cho các mục đích phân tích</a:t>
            </a:r>
            <a:r>
              <a:rPr lang="en-US" sz="2400"/>
              <a:t>, đồng thời vẫn </a:t>
            </a:r>
            <a:r>
              <a:rPr b="1" lang="en-US" sz="2400">
                <a:solidFill>
                  <a:srgbClr val="C00000"/>
                </a:solidFill>
              </a:rPr>
              <a:t>đại diện chính xác cho vật chất được lấy mẫu</a:t>
            </a:r>
            <a:r>
              <a:rPr lang="en-US" sz="2400"/>
              <a:t>.</a:t>
            </a:r>
            <a:endParaRPr/>
          </a:p>
          <a:p>
            <a:pPr indent="-282575" lvl="0" marL="365125" rtl="0" algn="just">
              <a:lnSpc>
                <a:spcPct val="120000"/>
              </a:lnSpc>
              <a:spcBef>
                <a:spcPts val="960"/>
              </a:spcBef>
              <a:spcAft>
                <a:spcPts val="0"/>
              </a:spcAft>
              <a:buSzPts val="2040"/>
              <a:buNone/>
            </a:pPr>
            <a:r>
              <a:rPr lang="en-US" sz="2400"/>
              <a:t>	</a:t>
            </a:r>
            <a:r>
              <a:rPr b="1" i="1" lang="en-US" sz="2400"/>
              <a:t>Tính đại diện</a:t>
            </a:r>
            <a:r>
              <a:rPr lang="en-US" sz="2400"/>
              <a:t>:</a:t>
            </a:r>
            <a:endParaRPr/>
          </a:p>
          <a:p>
            <a:pPr indent="-236537" lvl="1" marL="639763" rtl="0" algn="just">
              <a:lnSpc>
                <a:spcPct val="120000"/>
              </a:lnSpc>
              <a:spcBef>
                <a:spcPts val="1200"/>
              </a:spcBef>
              <a:spcAft>
                <a:spcPts val="0"/>
              </a:spcAft>
              <a:buSzPts val="2040"/>
              <a:buChar char="▪"/>
            </a:pPr>
            <a:r>
              <a:rPr lang="en-US" sz="2400"/>
              <a:t>Thành phần hay nồng độ tương đối của tất cả các cấu tử sẽ </a:t>
            </a:r>
            <a:r>
              <a:rPr b="1" lang="en-US" sz="2400" u="sng"/>
              <a:t>như nhau</a:t>
            </a:r>
            <a:r>
              <a:rPr b="1" lang="en-US" sz="2400"/>
              <a:t> </a:t>
            </a:r>
            <a:r>
              <a:rPr lang="en-US" sz="2400"/>
              <a:t>trong mẫu và trong vật chất được lấy mẫu; </a:t>
            </a:r>
            <a:endParaRPr/>
          </a:p>
          <a:p>
            <a:pPr indent="-236537" lvl="1" marL="639763" rtl="0" algn="just">
              <a:lnSpc>
                <a:spcPct val="120000"/>
              </a:lnSpc>
              <a:spcBef>
                <a:spcPts val="480"/>
              </a:spcBef>
              <a:spcAft>
                <a:spcPts val="0"/>
              </a:spcAft>
              <a:buSzPts val="2040"/>
              <a:buNone/>
            </a:pPr>
            <a:r>
              <a:rPr lang="en-US" sz="2400"/>
              <a:t>	 🡺Mẫu được xử lý để </a:t>
            </a:r>
            <a:r>
              <a:rPr b="1" lang="en-US" sz="2400" u="sng"/>
              <a:t>không có biến đổi đáng kể về thành phần</a:t>
            </a:r>
            <a:r>
              <a:rPr b="1" lang="en-US" sz="2400"/>
              <a:t> </a:t>
            </a:r>
            <a:r>
              <a:rPr lang="en-US" sz="2400"/>
              <a:t>xảy ra trước kh</a:t>
            </a:r>
            <a:r>
              <a:rPr lang="en-US" sz="2400"/>
              <a:t>i</a:t>
            </a:r>
            <a:r>
              <a:rPr lang="en-US" sz="2400"/>
              <a:t> tiến hành phân tích.</a:t>
            </a:r>
            <a:endParaRPr sz="3600"/>
          </a:p>
        </p:txBody>
      </p:sp>
      <p:sp>
        <p:nvSpPr>
          <p:cNvPr id="838" name="Google Shape;838;p63"/>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39" name="Google Shape;839;p63"/>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840" name="Google Shape;840;p63"/>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2.4 QUAN TRẮC CHẤT LƯỢNG NƯỚC MẶT</a:t>
            </a:r>
            <a:endParaRPr b="1" sz="30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64"/>
          <p:cNvSpPr txBox="1"/>
          <p:nvPr>
            <p:ph idx="1" type="body"/>
          </p:nvPr>
        </p:nvSpPr>
        <p:spPr>
          <a:xfrm>
            <a:off x="702125" y="1064300"/>
            <a:ext cx="10608900" cy="5661300"/>
          </a:xfrm>
          <a:prstGeom prst="rect">
            <a:avLst/>
          </a:prstGeom>
          <a:noFill/>
          <a:ln>
            <a:noFill/>
          </a:ln>
        </p:spPr>
        <p:txBody>
          <a:bodyPr anchorCtr="0" anchor="t" bIns="45700" lIns="91425" spcFirstLastPara="1" rIns="91425" wrap="square" tIns="45700">
            <a:normAutofit/>
          </a:bodyPr>
          <a:lstStyle/>
          <a:p>
            <a:pPr indent="-182880" lvl="0" marL="182880" rtl="0" algn="just">
              <a:lnSpc>
                <a:spcPct val="120000"/>
              </a:lnSpc>
              <a:spcBef>
                <a:spcPts val="0"/>
              </a:spcBef>
              <a:spcAft>
                <a:spcPts val="0"/>
              </a:spcAft>
              <a:buSzPts val="2210"/>
              <a:buNone/>
            </a:pPr>
            <a:r>
              <a:rPr b="1" i="1" lang="en-US" sz="2600"/>
              <a:t>Lấy mẫu - </a:t>
            </a:r>
            <a:r>
              <a:rPr b="1" i="1" lang="en-US" sz="2600">
                <a:latin typeface="Arial"/>
                <a:ea typeface="Arial"/>
                <a:cs typeface="Arial"/>
                <a:sym typeface="Arial"/>
              </a:rPr>
              <a:t>Các dạng mẫu nước</a:t>
            </a:r>
            <a:r>
              <a:rPr lang="en-US" sz="2600">
                <a:latin typeface="Arial"/>
                <a:ea typeface="Arial"/>
                <a:cs typeface="Arial"/>
                <a:sym typeface="Arial"/>
              </a:rPr>
              <a:t>:</a:t>
            </a:r>
            <a:endParaRPr/>
          </a:p>
          <a:p>
            <a:pPr indent="-552450" lvl="0" marL="552450" rtl="0" algn="l">
              <a:lnSpc>
                <a:spcPct val="110000"/>
              </a:lnSpc>
              <a:spcBef>
                <a:spcPts val="1200"/>
              </a:spcBef>
              <a:spcAft>
                <a:spcPts val="0"/>
              </a:spcAft>
              <a:buSzPts val="2380"/>
              <a:buNone/>
            </a:pPr>
            <a:r>
              <a:rPr b="1" lang="en-US" sz="2800">
                <a:latin typeface="Arial"/>
                <a:ea typeface="Arial"/>
                <a:cs typeface="Arial"/>
                <a:sym typeface="Arial"/>
              </a:rPr>
              <a:t>(1) Mẫu đơn</a:t>
            </a:r>
            <a:endParaRPr b="1" sz="2800">
              <a:latin typeface="Arial"/>
              <a:ea typeface="Arial"/>
              <a:cs typeface="Arial"/>
              <a:sym typeface="Arial"/>
            </a:endParaRPr>
          </a:p>
          <a:p>
            <a:pPr indent="-552450" lvl="0" marL="552450" rtl="0" algn="l">
              <a:lnSpc>
                <a:spcPct val="110000"/>
              </a:lnSpc>
              <a:spcBef>
                <a:spcPts val="1200"/>
              </a:spcBef>
              <a:spcAft>
                <a:spcPts val="0"/>
              </a:spcAft>
              <a:buSzPts val="2040"/>
              <a:buChar char="▪"/>
            </a:pPr>
            <a:r>
              <a:rPr lang="en-US" sz="2400">
                <a:latin typeface="Arial"/>
                <a:ea typeface="Arial"/>
                <a:cs typeface="Arial"/>
                <a:sym typeface="Arial"/>
              </a:rPr>
              <a:t>Là mẫu riêng lẻ, gián đoạn được lấy từ một điểm đặc biệt trong một thời gian ngắn (vài giây đến vài phút) </a:t>
            </a:r>
            <a:endParaRPr/>
          </a:p>
          <a:p>
            <a:pPr indent="-552450" lvl="0" marL="552450" rtl="0" algn="l">
              <a:lnSpc>
                <a:spcPct val="110000"/>
              </a:lnSpc>
              <a:spcBef>
                <a:spcPts val="1200"/>
              </a:spcBef>
              <a:spcAft>
                <a:spcPts val="0"/>
              </a:spcAft>
              <a:buSzPts val="2040"/>
              <a:buChar char="▪"/>
            </a:pPr>
            <a:r>
              <a:rPr lang="en-US" sz="2400">
                <a:latin typeface="Arial"/>
                <a:ea typeface="Arial"/>
                <a:cs typeface="Arial"/>
                <a:sym typeface="Arial"/>
              </a:rPr>
              <a:t>Mỗi mẫu thường chỉ đại diện cho chất lượng nước ở thời điểm và địa điểm được lấy mẫu. </a:t>
            </a:r>
            <a:endParaRPr sz="2400">
              <a:latin typeface="Arial"/>
              <a:ea typeface="Arial"/>
              <a:cs typeface="Arial"/>
              <a:sym typeface="Arial"/>
            </a:endParaRPr>
          </a:p>
          <a:p>
            <a:pPr indent="-552450" lvl="0" marL="552450" rtl="0" algn="l">
              <a:lnSpc>
                <a:spcPct val="120000"/>
              </a:lnSpc>
              <a:spcBef>
                <a:spcPts val="1200"/>
              </a:spcBef>
              <a:spcAft>
                <a:spcPts val="0"/>
              </a:spcAft>
              <a:buSzPts val="2040"/>
              <a:buNone/>
            </a:pPr>
            <a:r>
              <a:rPr lang="en-US" sz="2400">
                <a:latin typeface="Arial"/>
                <a:ea typeface="Arial"/>
                <a:cs typeface="Arial"/>
                <a:sym typeface="Arial"/>
              </a:rPr>
              <a:t>Các trường hợp lấy mẫu đơn:</a:t>
            </a:r>
            <a:endParaRPr/>
          </a:p>
          <a:p>
            <a:pPr indent="-476250" lvl="1" marL="1012825" rtl="0" algn="l">
              <a:lnSpc>
                <a:spcPct val="120000"/>
              </a:lnSpc>
              <a:spcBef>
                <a:spcPts val="1200"/>
              </a:spcBef>
              <a:spcAft>
                <a:spcPts val="0"/>
              </a:spcAft>
              <a:buSzPts val="1700"/>
              <a:buFont typeface="Noto Sans Symbols"/>
              <a:buChar char="⚪"/>
            </a:pPr>
            <a:r>
              <a:rPr lang="en-US" sz="2000">
                <a:latin typeface="Arial"/>
                <a:ea typeface="Arial"/>
                <a:cs typeface="Arial"/>
                <a:sym typeface="Arial"/>
              </a:rPr>
              <a:t>nguồn có sự trộn lẫn đồng nhất theo thời gian và không gian</a:t>
            </a:r>
            <a:endParaRPr sz="2000">
              <a:latin typeface="Arial"/>
              <a:ea typeface="Arial"/>
              <a:cs typeface="Arial"/>
              <a:sym typeface="Arial"/>
            </a:endParaRPr>
          </a:p>
          <a:p>
            <a:pPr indent="-476250" lvl="1" marL="1012825" rtl="0" algn="l">
              <a:lnSpc>
                <a:spcPct val="120000"/>
              </a:lnSpc>
              <a:spcBef>
                <a:spcPts val="1200"/>
              </a:spcBef>
              <a:spcAft>
                <a:spcPts val="0"/>
              </a:spcAft>
              <a:buSzPts val="1700"/>
              <a:buFont typeface="Noto Sans Symbols"/>
              <a:buChar char="⚪"/>
            </a:pPr>
            <a:r>
              <a:rPr lang="en-US" sz="2000">
                <a:latin typeface="Arial"/>
                <a:ea typeface="Arial"/>
                <a:cs typeface="Arial"/>
                <a:sym typeface="Arial"/>
              </a:rPr>
              <a:t>nghiên cứu khả năng xuất hiện ô nhiễm hoặc giám sát sự phân tán chất ô nhiễm</a:t>
            </a:r>
            <a:endParaRPr sz="2000">
              <a:latin typeface="Arial"/>
              <a:ea typeface="Arial"/>
              <a:cs typeface="Arial"/>
              <a:sym typeface="Arial"/>
            </a:endParaRPr>
          </a:p>
          <a:p>
            <a:pPr indent="-476250" lvl="1" marL="1012825" rtl="0" algn="l">
              <a:lnSpc>
                <a:spcPct val="120000"/>
              </a:lnSpc>
              <a:spcBef>
                <a:spcPts val="1200"/>
              </a:spcBef>
              <a:spcAft>
                <a:spcPts val="0"/>
              </a:spcAft>
              <a:buSzPts val="1700"/>
              <a:buFont typeface="Noto Sans Symbols"/>
              <a:buChar char="⚪"/>
            </a:pPr>
            <a:r>
              <a:rPr lang="en-US" sz="2000">
                <a:latin typeface="Arial"/>
                <a:ea typeface="Arial"/>
                <a:cs typeface="Arial"/>
                <a:sym typeface="Arial"/>
              </a:rPr>
              <a:t>để xác định những thông số không ổn định như nồng độ các chất khí hoà tan, clo dư, sunfua tan: Fecal coliforms, VOC, NH</a:t>
            </a:r>
            <a:r>
              <a:rPr baseline="-25000" lang="en-US" sz="2000">
                <a:latin typeface="Arial"/>
                <a:ea typeface="Arial"/>
                <a:cs typeface="Arial"/>
                <a:sym typeface="Arial"/>
              </a:rPr>
              <a:t>3</a:t>
            </a:r>
            <a:r>
              <a:rPr lang="en-US" sz="2000">
                <a:latin typeface="Arial"/>
                <a:ea typeface="Arial"/>
                <a:cs typeface="Arial"/>
                <a:sym typeface="Arial"/>
              </a:rPr>
              <a:t> tự do luôn lấy mẫu đơn.</a:t>
            </a:r>
            <a:endParaRPr b="1" sz="2000">
              <a:latin typeface="Arial"/>
              <a:ea typeface="Arial"/>
              <a:cs typeface="Arial"/>
              <a:sym typeface="Arial"/>
            </a:endParaRPr>
          </a:p>
        </p:txBody>
      </p:sp>
      <p:sp>
        <p:nvSpPr>
          <p:cNvPr id="847" name="Google Shape;847;p64"/>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48" name="Google Shape;848;p64"/>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849" name="Google Shape;849;p64"/>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2.3 QUAN TRẮC CHẤT LƯỢNG NƯỚC MẶT</a:t>
            </a:r>
            <a:endParaRPr b="1" sz="30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65"/>
          <p:cNvSpPr txBox="1"/>
          <p:nvPr>
            <p:ph idx="1" type="body"/>
          </p:nvPr>
        </p:nvSpPr>
        <p:spPr>
          <a:xfrm>
            <a:off x="702125" y="1064300"/>
            <a:ext cx="11175900" cy="5661300"/>
          </a:xfrm>
          <a:prstGeom prst="rect">
            <a:avLst/>
          </a:prstGeom>
          <a:noFill/>
          <a:ln>
            <a:noFill/>
          </a:ln>
        </p:spPr>
        <p:txBody>
          <a:bodyPr anchorCtr="0" anchor="t" bIns="45700" lIns="91425" spcFirstLastPara="1" rIns="91425" wrap="square" tIns="45700">
            <a:normAutofit lnSpcReduction="10000"/>
          </a:bodyPr>
          <a:lstStyle/>
          <a:p>
            <a:pPr indent="-182880" lvl="0" marL="182880" rtl="0" algn="just">
              <a:lnSpc>
                <a:spcPct val="120000"/>
              </a:lnSpc>
              <a:spcBef>
                <a:spcPts val="0"/>
              </a:spcBef>
              <a:spcAft>
                <a:spcPts val="0"/>
              </a:spcAft>
              <a:buSzPts val="2210"/>
              <a:buNone/>
            </a:pPr>
            <a:r>
              <a:rPr b="1" i="1" lang="en-US" sz="2600"/>
              <a:t>Lấy mẫu - </a:t>
            </a:r>
            <a:r>
              <a:rPr b="1" i="1" lang="en-US" sz="2600">
                <a:latin typeface="Arial"/>
                <a:ea typeface="Arial"/>
                <a:cs typeface="Arial"/>
                <a:sym typeface="Arial"/>
              </a:rPr>
              <a:t>Các dạng mẫu nước</a:t>
            </a:r>
            <a:r>
              <a:rPr lang="en-US" sz="2600">
                <a:latin typeface="Arial"/>
                <a:ea typeface="Arial"/>
                <a:cs typeface="Arial"/>
                <a:sym typeface="Arial"/>
              </a:rPr>
              <a:t>:</a:t>
            </a:r>
            <a:endParaRPr/>
          </a:p>
          <a:p>
            <a:pPr indent="-552450" lvl="0" marL="552450" rtl="0" algn="just">
              <a:lnSpc>
                <a:spcPct val="120000"/>
              </a:lnSpc>
              <a:spcBef>
                <a:spcPts val="600"/>
              </a:spcBef>
              <a:spcAft>
                <a:spcPts val="0"/>
              </a:spcAft>
              <a:buSzPts val="2380"/>
              <a:buNone/>
            </a:pPr>
            <a:r>
              <a:rPr b="1" lang="en-US" sz="2800">
                <a:latin typeface="Arial"/>
                <a:ea typeface="Arial"/>
                <a:cs typeface="Arial"/>
                <a:sym typeface="Arial"/>
              </a:rPr>
              <a:t>(2) Mẫu tổ hợp</a:t>
            </a:r>
            <a:endParaRPr b="1" sz="2800">
              <a:latin typeface="Arial"/>
              <a:ea typeface="Arial"/>
              <a:cs typeface="Arial"/>
              <a:sym typeface="Arial"/>
            </a:endParaRPr>
          </a:p>
          <a:p>
            <a:pPr indent="-552450" lvl="0" marL="552450" rtl="0" algn="just">
              <a:lnSpc>
                <a:spcPct val="120000"/>
              </a:lnSpc>
              <a:spcBef>
                <a:spcPts val="600"/>
              </a:spcBef>
              <a:spcAft>
                <a:spcPts val="0"/>
              </a:spcAft>
              <a:buSzPts val="2040"/>
              <a:buChar char="▪"/>
            </a:pPr>
            <a:r>
              <a:rPr lang="en-US" sz="2400">
                <a:latin typeface="Arial"/>
                <a:ea typeface="Arial"/>
                <a:cs typeface="Arial"/>
                <a:sym typeface="Arial"/>
              </a:rPr>
              <a:t>Là mẫu trộn lẫn các mẫu đơn hoặc các phần mẫu đơn với nhau theo tỷ lệ thích hợp đã biết trước (gián đoạn hoặc liên tục).</a:t>
            </a:r>
            <a:endParaRPr/>
          </a:p>
          <a:p>
            <a:pPr indent="-552450" lvl="0" marL="552450" rtl="0" algn="just">
              <a:lnSpc>
                <a:spcPct val="120000"/>
              </a:lnSpc>
              <a:spcBef>
                <a:spcPts val="600"/>
              </a:spcBef>
              <a:spcAft>
                <a:spcPts val="0"/>
              </a:spcAft>
              <a:buSzPts val="2040"/>
              <a:buChar char="▪"/>
            </a:pPr>
            <a:r>
              <a:rPr lang="en-US" sz="2400">
                <a:latin typeface="Arial"/>
                <a:ea typeface="Arial"/>
                <a:cs typeface="Arial"/>
                <a:sym typeface="Arial"/>
              </a:rPr>
              <a:t>Cung cấp mẫu đại diện cho các đối tượng quan trắc không đồng nhất, trong đó nồng độ của chất cần phân tích biến động trong các khoảng thời gian hay không gian ngắn.</a:t>
            </a:r>
            <a:endParaRPr sz="2400">
              <a:latin typeface="Arial"/>
              <a:ea typeface="Arial"/>
              <a:cs typeface="Arial"/>
              <a:sym typeface="Arial"/>
            </a:endParaRPr>
          </a:p>
          <a:p>
            <a:pPr indent="-444500" lvl="0" marL="444500" rtl="0" algn="just">
              <a:lnSpc>
                <a:spcPct val="110000"/>
              </a:lnSpc>
              <a:spcBef>
                <a:spcPts val="1200"/>
              </a:spcBef>
              <a:spcAft>
                <a:spcPts val="0"/>
              </a:spcAft>
              <a:buSzPts val="1700"/>
              <a:buChar char="▪"/>
            </a:pPr>
            <a:r>
              <a:rPr lang="en-US">
                <a:latin typeface="Arial"/>
                <a:ea typeface="Arial"/>
                <a:cs typeface="Arial"/>
                <a:sym typeface="Arial"/>
              </a:rPr>
              <a:t>Thường có 3 dạng mẫu tổ hợp:</a:t>
            </a:r>
            <a:endParaRPr/>
          </a:p>
          <a:p>
            <a:pPr indent="-277813" lvl="1" marL="901700" rtl="0" algn="just">
              <a:lnSpc>
                <a:spcPct val="110000"/>
              </a:lnSpc>
              <a:spcBef>
                <a:spcPts val="1200"/>
              </a:spcBef>
              <a:spcAft>
                <a:spcPts val="0"/>
              </a:spcAft>
              <a:buSzPts val="1700"/>
              <a:buFont typeface="Noto Sans Symbols"/>
              <a:buChar char="⚪"/>
            </a:pPr>
            <a:r>
              <a:rPr lang="en-US" sz="2000">
                <a:latin typeface="Arial"/>
                <a:ea typeface="Arial"/>
                <a:cs typeface="Arial"/>
                <a:sym typeface="Arial"/>
              </a:rPr>
              <a:t>Tổ hợp theo thời gian (Sequential/Time composite samples)</a:t>
            </a:r>
            <a:endParaRPr sz="2000">
              <a:latin typeface="Arial"/>
              <a:ea typeface="Arial"/>
              <a:cs typeface="Arial"/>
              <a:sym typeface="Arial"/>
            </a:endParaRPr>
          </a:p>
          <a:p>
            <a:pPr indent="-277813" lvl="1" marL="901700" rtl="0" algn="just">
              <a:lnSpc>
                <a:spcPct val="110000"/>
              </a:lnSpc>
              <a:spcBef>
                <a:spcPts val="1200"/>
              </a:spcBef>
              <a:spcAft>
                <a:spcPts val="0"/>
              </a:spcAft>
              <a:buSzPts val="1700"/>
              <a:buFont typeface="Noto Sans Symbols"/>
              <a:buChar char="⚪"/>
            </a:pPr>
            <a:r>
              <a:rPr lang="en-US" sz="2000">
                <a:latin typeface="Arial"/>
                <a:ea typeface="Arial"/>
                <a:cs typeface="Arial"/>
                <a:sym typeface="Arial"/>
              </a:rPr>
              <a:t>Tổ hợp theo không gian (Spatial composite samples)</a:t>
            </a:r>
            <a:endParaRPr sz="2000">
              <a:latin typeface="Arial"/>
              <a:ea typeface="Arial"/>
              <a:cs typeface="Arial"/>
              <a:sym typeface="Arial"/>
            </a:endParaRPr>
          </a:p>
          <a:p>
            <a:pPr indent="-277813" lvl="1" marL="901700" rtl="0" algn="just">
              <a:lnSpc>
                <a:spcPct val="110000"/>
              </a:lnSpc>
              <a:spcBef>
                <a:spcPts val="1200"/>
              </a:spcBef>
              <a:spcAft>
                <a:spcPts val="0"/>
              </a:spcAft>
              <a:buSzPts val="1700"/>
              <a:buFont typeface="Noto Sans Symbols"/>
              <a:buChar char="⚪"/>
            </a:pPr>
            <a:r>
              <a:rPr lang="en-US" sz="2000">
                <a:latin typeface="Arial"/>
                <a:ea typeface="Arial"/>
                <a:cs typeface="Arial"/>
                <a:sym typeface="Arial"/>
              </a:rPr>
              <a:t>Tổ hợp theo lưu lượng dòng chảy (Flow-proportional composites)</a:t>
            </a:r>
            <a:endParaRPr/>
          </a:p>
          <a:p>
            <a:pPr indent="0" lvl="0" marL="0" rtl="0" algn="just">
              <a:lnSpc>
                <a:spcPct val="120000"/>
              </a:lnSpc>
              <a:spcBef>
                <a:spcPts val="600"/>
              </a:spcBef>
              <a:spcAft>
                <a:spcPts val="0"/>
              </a:spcAft>
              <a:buSzPts val="2040"/>
              <a:buNone/>
            </a:pPr>
            <a:r>
              <a:t/>
            </a:r>
            <a:endParaRPr sz="2400">
              <a:latin typeface="Arial"/>
              <a:ea typeface="Arial"/>
              <a:cs typeface="Arial"/>
              <a:sym typeface="Arial"/>
            </a:endParaRPr>
          </a:p>
        </p:txBody>
      </p:sp>
      <p:sp>
        <p:nvSpPr>
          <p:cNvPr id="856" name="Google Shape;856;p65"/>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57" name="Google Shape;857;p65"/>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858" name="Google Shape;858;p65"/>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2.4 QUAN TRẮC CHẤT LƯỢNG NƯỚC MẶT</a:t>
            </a:r>
            <a:endParaRPr b="1" sz="30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66"/>
          <p:cNvSpPr txBox="1"/>
          <p:nvPr>
            <p:ph idx="1" type="body"/>
          </p:nvPr>
        </p:nvSpPr>
        <p:spPr>
          <a:xfrm>
            <a:off x="598425" y="1064300"/>
            <a:ext cx="11279700" cy="5661300"/>
          </a:xfrm>
          <a:prstGeom prst="rect">
            <a:avLst/>
          </a:prstGeom>
          <a:noFill/>
          <a:ln>
            <a:noFill/>
          </a:ln>
        </p:spPr>
        <p:txBody>
          <a:bodyPr anchorCtr="0" anchor="t" bIns="45700" lIns="91425" spcFirstLastPara="1" rIns="91425" wrap="square" tIns="45700">
            <a:normAutofit fontScale="92500" lnSpcReduction="20000"/>
          </a:bodyPr>
          <a:lstStyle/>
          <a:p>
            <a:pPr indent="-182880" lvl="0" marL="182880" rtl="0" algn="just">
              <a:lnSpc>
                <a:spcPct val="120000"/>
              </a:lnSpc>
              <a:spcBef>
                <a:spcPts val="0"/>
              </a:spcBef>
              <a:spcAft>
                <a:spcPts val="0"/>
              </a:spcAft>
              <a:buSzPct val="85000"/>
              <a:buNone/>
            </a:pPr>
            <a:r>
              <a:rPr b="1" i="1" lang="en-US" sz="2600"/>
              <a:t>Lấy mẫu - </a:t>
            </a:r>
            <a:r>
              <a:rPr b="1" i="1" lang="en-US" sz="2600">
                <a:latin typeface="Arial"/>
                <a:ea typeface="Arial"/>
                <a:cs typeface="Arial"/>
                <a:sym typeface="Arial"/>
              </a:rPr>
              <a:t>Các dạng mẫu nước</a:t>
            </a:r>
            <a:r>
              <a:rPr lang="en-US" sz="2600">
                <a:latin typeface="Arial"/>
                <a:ea typeface="Arial"/>
                <a:cs typeface="Arial"/>
                <a:sym typeface="Arial"/>
              </a:rPr>
              <a:t>:</a:t>
            </a:r>
            <a:endParaRPr/>
          </a:p>
          <a:p>
            <a:pPr indent="-552450" lvl="0" marL="552450" rtl="0" algn="just">
              <a:lnSpc>
                <a:spcPct val="120000"/>
              </a:lnSpc>
              <a:spcBef>
                <a:spcPts val="600"/>
              </a:spcBef>
              <a:spcAft>
                <a:spcPts val="0"/>
              </a:spcAft>
              <a:buSzPct val="85000"/>
              <a:buNone/>
            </a:pPr>
            <a:r>
              <a:rPr b="1" lang="en-US" sz="2800">
                <a:latin typeface="Arial"/>
                <a:ea typeface="Arial"/>
                <a:cs typeface="Arial"/>
                <a:sym typeface="Arial"/>
              </a:rPr>
              <a:t>(2) Mẫu tổ hợp</a:t>
            </a:r>
            <a:endParaRPr b="1" sz="2800">
              <a:latin typeface="Arial"/>
              <a:ea typeface="Arial"/>
              <a:cs typeface="Arial"/>
              <a:sym typeface="Arial"/>
            </a:endParaRPr>
          </a:p>
          <a:p>
            <a:pPr indent="-552450" lvl="0" marL="552450" rtl="0" algn="just">
              <a:lnSpc>
                <a:spcPct val="120000"/>
              </a:lnSpc>
              <a:spcBef>
                <a:spcPts val="600"/>
              </a:spcBef>
              <a:spcAft>
                <a:spcPts val="0"/>
              </a:spcAft>
              <a:buSzPct val="85000"/>
              <a:buChar char="▪"/>
            </a:pPr>
            <a:r>
              <a:rPr lang="en-US" sz="2400">
                <a:latin typeface="Arial"/>
                <a:ea typeface="Arial"/>
                <a:cs typeface="Arial"/>
                <a:sym typeface="Arial"/>
              </a:rPr>
              <a:t>Các ưu điểm của mẫu tổ hợp:</a:t>
            </a:r>
            <a:endParaRPr/>
          </a:p>
          <a:p>
            <a:pPr indent="-476250" lvl="1" marL="1012825" rtl="0" algn="just">
              <a:lnSpc>
                <a:spcPct val="120000"/>
              </a:lnSpc>
              <a:spcBef>
                <a:spcPts val="600"/>
              </a:spcBef>
              <a:spcAft>
                <a:spcPts val="0"/>
              </a:spcAft>
              <a:buSzPct val="85000"/>
              <a:buFont typeface="Noto Sans Symbols"/>
              <a:buChar char="⚪"/>
            </a:pPr>
            <a:r>
              <a:rPr lang="en-US" sz="2000">
                <a:latin typeface="Arial"/>
                <a:ea typeface="Arial"/>
                <a:cs typeface="Arial"/>
                <a:sym typeface="Arial"/>
              </a:rPr>
              <a:t>giảm chi phí phân tích mẫu</a:t>
            </a:r>
            <a:endParaRPr sz="2000">
              <a:latin typeface="Arial"/>
              <a:ea typeface="Arial"/>
              <a:cs typeface="Arial"/>
              <a:sym typeface="Arial"/>
            </a:endParaRPr>
          </a:p>
          <a:p>
            <a:pPr indent="-476250" lvl="1" marL="1012825" rtl="0" algn="just">
              <a:lnSpc>
                <a:spcPct val="120000"/>
              </a:lnSpc>
              <a:spcBef>
                <a:spcPts val="600"/>
              </a:spcBef>
              <a:spcAft>
                <a:spcPts val="0"/>
              </a:spcAft>
              <a:buSzPct val="85000"/>
              <a:buFont typeface="Noto Sans Symbols"/>
              <a:buChar char="⚪"/>
            </a:pPr>
            <a:r>
              <a:rPr lang="en-US" sz="2000">
                <a:latin typeface="Arial"/>
                <a:ea typeface="Arial"/>
                <a:cs typeface="Arial"/>
                <a:sym typeface="Arial"/>
              </a:rPr>
              <a:t>cho tính đại diện cao đối với các đối tượng quan trắc không đồng nhất, </a:t>
            </a:r>
            <a:endParaRPr/>
          </a:p>
          <a:p>
            <a:pPr indent="-476250" lvl="1" marL="1012825" rtl="0" algn="just">
              <a:lnSpc>
                <a:spcPct val="120000"/>
              </a:lnSpc>
              <a:spcBef>
                <a:spcPts val="600"/>
              </a:spcBef>
              <a:spcAft>
                <a:spcPts val="0"/>
              </a:spcAft>
              <a:buSzPct val="85000"/>
              <a:buFont typeface="Noto Sans Symbols"/>
              <a:buChar char="⚪"/>
            </a:pPr>
            <a:r>
              <a:rPr lang="en-US" sz="2000">
                <a:latin typeface="Arial"/>
                <a:ea typeface="Arial"/>
                <a:cs typeface="Arial"/>
                <a:sym typeface="Arial"/>
              </a:rPr>
              <a:t>cho thể tích mẫu lớn hơn khi những lượng mẫu thành phần bị giới hạn</a:t>
            </a:r>
            <a:endParaRPr sz="4400">
              <a:latin typeface="Arial"/>
              <a:ea typeface="Arial"/>
              <a:cs typeface="Arial"/>
              <a:sym typeface="Arial"/>
            </a:endParaRPr>
          </a:p>
          <a:p>
            <a:pPr indent="-552450" lvl="0" marL="552450" rtl="0" algn="just">
              <a:lnSpc>
                <a:spcPct val="110000"/>
              </a:lnSpc>
              <a:spcBef>
                <a:spcPts val="1200"/>
              </a:spcBef>
              <a:spcAft>
                <a:spcPts val="0"/>
              </a:spcAft>
              <a:buSzPct val="85000"/>
              <a:buChar char="▪"/>
            </a:pPr>
            <a:r>
              <a:rPr lang="en-US" sz="2200">
                <a:latin typeface="Arial"/>
                <a:ea typeface="Arial"/>
                <a:cs typeface="Arial"/>
                <a:sym typeface="Arial"/>
              </a:rPr>
              <a:t>Các hạn chế:</a:t>
            </a:r>
            <a:endParaRPr/>
          </a:p>
          <a:p>
            <a:pPr indent="-476250" lvl="1" marL="1012825" rtl="0" algn="just">
              <a:lnSpc>
                <a:spcPct val="110000"/>
              </a:lnSpc>
              <a:spcBef>
                <a:spcPts val="1200"/>
              </a:spcBef>
              <a:spcAft>
                <a:spcPts val="0"/>
              </a:spcAft>
              <a:buSzPct val="85000"/>
              <a:buFont typeface="Noto Sans Symbols"/>
              <a:buChar char="⚪"/>
            </a:pPr>
            <a:r>
              <a:rPr lang="en-US" sz="2000">
                <a:latin typeface="Arial"/>
                <a:ea typeface="Arial"/>
                <a:cs typeface="Arial"/>
                <a:sym typeface="Arial"/>
              </a:rPr>
              <a:t>mất đi các mối quan hệ của chất phân tích trong các mẫu gián đoạn</a:t>
            </a:r>
            <a:endParaRPr sz="2000">
              <a:latin typeface="Arial"/>
              <a:ea typeface="Arial"/>
              <a:cs typeface="Arial"/>
              <a:sym typeface="Arial"/>
            </a:endParaRPr>
          </a:p>
          <a:p>
            <a:pPr indent="-476250" lvl="1" marL="1012825" rtl="0" algn="just">
              <a:lnSpc>
                <a:spcPct val="110000"/>
              </a:lnSpc>
              <a:spcBef>
                <a:spcPts val="1200"/>
              </a:spcBef>
              <a:spcAft>
                <a:spcPts val="0"/>
              </a:spcAft>
              <a:buSzPct val="85000"/>
              <a:buFont typeface="Noto Sans Symbols"/>
              <a:buChar char="⚪"/>
            </a:pPr>
            <a:r>
              <a:rPr lang="en-US" sz="2000">
                <a:latin typeface="Arial"/>
                <a:ea typeface="Arial"/>
                <a:cs typeface="Arial"/>
                <a:sym typeface="Arial"/>
              </a:rPr>
              <a:t>xảy ra khả năng pha loãng các chất phân tích dưới mức phát hiện,</a:t>
            </a:r>
            <a:endParaRPr/>
          </a:p>
          <a:p>
            <a:pPr indent="-476250" lvl="1" marL="1012825" rtl="0" algn="just">
              <a:lnSpc>
                <a:spcPct val="110000"/>
              </a:lnSpc>
              <a:spcBef>
                <a:spcPts val="1200"/>
              </a:spcBef>
              <a:spcAft>
                <a:spcPts val="0"/>
              </a:spcAft>
              <a:buSzPct val="85000"/>
              <a:buFont typeface="Noto Sans Symbols"/>
              <a:buChar char="⚪"/>
            </a:pPr>
            <a:r>
              <a:rPr lang="en-US" sz="2000">
                <a:latin typeface="Arial"/>
                <a:ea typeface="Arial"/>
                <a:cs typeface="Arial"/>
                <a:sym typeface="Arial"/>
              </a:rPr>
              <a:t>gia tăng khả năng cản trở phân tích</a:t>
            </a:r>
            <a:endParaRPr sz="2000">
              <a:latin typeface="Arial"/>
              <a:ea typeface="Arial"/>
              <a:cs typeface="Arial"/>
              <a:sym typeface="Arial"/>
            </a:endParaRPr>
          </a:p>
          <a:p>
            <a:pPr indent="-476250" lvl="1" marL="1012825" rtl="0" algn="just">
              <a:lnSpc>
                <a:spcPct val="110000"/>
              </a:lnSpc>
              <a:spcBef>
                <a:spcPts val="1200"/>
              </a:spcBef>
              <a:spcAft>
                <a:spcPts val="0"/>
              </a:spcAft>
              <a:buSzPct val="85000"/>
              <a:buFont typeface="Noto Sans Symbols"/>
              <a:buChar char="⚪"/>
            </a:pPr>
            <a:r>
              <a:rPr lang="en-US" sz="2000">
                <a:latin typeface="Arial"/>
                <a:ea typeface="Arial"/>
                <a:cs typeface="Arial"/>
                <a:sym typeface="Arial"/>
              </a:rPr>
              <a:t>gia tăng khả năng xảy ra các tương tác của chất phân tích</a:t>
            </a:r>
            <a:endParaRPr sz="2000">
              <a:latin typeface="Arial"/>
              <a:ea typeface="Arial"/>
              <a:cs typeface="Arial"/>
              <a:sym typeface="Arial"/>
            </a:endParaRPr>
          </a:p>
          <a:p>
            <a:pPr indent="-476250" lvl="1" marL="1012825" rtl="0" algn="just">
              <a:lnSpc>
                <a:spcPct val="110000"/>
              </a:lnSpc>
              <a:spcBef>
                <a:spcPts val="1200"/>
              </a:spcBef>
              <a:spcAft>
                <a:spcPts val="0"/>
              </a:spcAft>
              <a:buSzPct val="85000"/>
              <a:buFont typeface="Noto Sans Symbols"/>
              <a:buChar char="⚪"/>
            </a:pPr>
            <a:r>
              <a:rPr lang="en-US" sz="2000">
                <a:latin typeface="Arial"/>
                <a:ea typeface="Arial"/>
                <a:cs typeface="Arial"/>
                <a:sym typeface="Arial"/>
              </a:rPr>
              <a:t>có thể làm giảm số mẫu phân tích dưới yêu cầu về mặt thống kê đối với các mục tiêu chất lượng số liệu đặc biệt hay các mục tiêu dự kiến riêng. </a:t>
            </a:r>
            <a:endParaRPr/>
          </a:p>
          <a:p>
            <a:pPr indent="0" lvl="0" marL="0" rtl="0" algn="just">
              <a:lnSpc>
                <a:spcPct val="120000"/>
              </a:lnSpc>
              <a:spcBef>
                <a:spcPts val="600"/>
              </a:spcBef>
              <a:spcAft>
                <a:spcPts val="0"/>
              </a:spcAft>
              <a:buSzPct val="85000"/>
              <a:buNone/>
            </a:pPr>
            <a:r>
              <a:t/>
            </a:r>
            <a:endParaRPr sz="2400">
              <a:latin typeface="Arial"/>
              <a:ea typeface="Arial"/>
              <a:cs typeface="Arial"/>
              <a:sym typeface="Arial"/>
            </a:endParaRPr>
          </a:p>
        </p:txBody>
      </p:sp>
      <p:sp>
        <p:nvSpPr>
          <p:cNvPr id="865" name="Google Shape;865;p66"/>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66" name="Google Shape;866;p66"/>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867" name="Google Shape;867;p66"/>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2.4 QUAN TRẮC CHẤT LƯỢNG NƯỚC MẶT</a:t>
            </a:r>
            <a:endParaRPr b="1" sz="30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67"/>
          <p:cNvSpPr txBox="1"/>
          <p:nvPr>
            <p:ph idx="1" type="body"/>
          </p:nvPr>
        </p:nvSpPr>
        <p:spPr>
          <a:xfrm>
            <a:off x="598425" y="1064300"/>
            <a:ext cx="10619400" cy="5661300"/>
          </a:xfrm>
          <a:prstGeom prst="rect">
            <a:avLst/>
          </a:prstGeom>
          <a:noFill/>
          <a:ln>
            <a:noFill/>
          </a:ln>
        </p:spPr>
        <p:txBody>
          <a:bodyPr anchorCtr="0" anchor="t" bIns="45700" lIns="91425" spcFirstLastPara="1" rIns="91425" wrap="square" tIns="45700">
            <a:normAutofit/>
          </a:bodyPr>
          <a:lstStyle/>
          <a:p>
            <a:pPr indent="-182880" lvl="0" marL="182880" rtl="0" algn="just">
              <a:lnSpc>
                <a:spcPct val="120000"/>
              </a:lnSpc>
              <a:spcBef>
                <a:spcPts val="0"/>
              </a:spcBef>
              <a:spcAft>
                <a:spcPts val="0"/>
              </a:spcAft>
              <a:buSzPts val="2380"/>
              <a:buNone/>
            </a:pPr>
            <a:r>
              <a:rPr b="1" i="1" lang="en-US" sz="2800"/>
              <a:t>Bảo quản mẫu</a:t>
            </a:r>
            <a:endParaRPr b="1" i="1" sz="2800"/>
          </a:p>
          <a:p>
            <a:pPr indent="-457200" lvl="0" marL="457200" rtl="0" algn="just">
              <a:lnSpc>
                <a:spcPct val="120000"/>
              </a:lnSpc>
              <a:spcBef>
                <a:spcPts val="600"/>
              </a:spcBef>
              <a:spcAft>
                <a:spcPts val="0"/>
              </a:spcAft>
              <a:buSzPts val="2040"/>
              <a:buChar char="▪"/>
            </a:pPr>
            <a:r>
              <a:rPr lang="en-US" sz="2400"/>
              <a:t>Mục đích: giảm thiểu các thay đổi vật lý, hóa học, sinh học xảy ra trong mẫu từ khi lấy mẫu đến khi phân tích mẫu. </a:t>
            </a:r>
            <a:endParaRPr/>
          </a:p>
          <a:p>
            <a:pPr indent="-457200" lvl="0" marL="457200" rtl="0" algn="just">
              <a:lnSpc>
                <a:spcPct val="120000"/>
              </a:lnSpc>
              <a:spcBef>
                <a:spcPts val="600"/>
              </a:spcBef>
              <a:spcAft>
                <a:spcPts val="0"/>
              </a:spcAft>
              <a:buSzPts val="2040"/>
              <a:buChar char="▪"/>
            </a:pPr>
            <a:r>
              <a:rPr lang="en-US" sz="2400"/>
              <a:t>Các quá trình làm thay đổi vật chất trong mẫu:</a:t>
            </a:r>
            <a:endParaRPr/>
          </a:p>
          <a:p>
            <a:pPr indent="-182880" lvl="1" marL="457200" rtl="0" algn="l">
              <a:lnSpc>
                <a:spcPct val="120000"/>
              </a:lnSpc>
              <a:spcBef>
                <a:spcPts val="600"/>
              </a:spcBef>
              <a:spcAft>
                <a:spcPts val="0"/>
              </a:spcAft>
              <a:buSzPts val="1700"/>
              <a:buChar char="▪"/>
            </a:pPr>
            <a:r>
              <a:rPr lang="en-US" sz="2000"/>
              <a:t>Vật lý: bay hơi, phân tán, hấp phụ bề mặt</a:t>
            </a:r>
            <a:endParaRPr sz="2000"/>
          </a:p>
          <a:p>
            <a:pPr indent="-182880" lvl="1" marL="457200" rtl="0" algn="l">
              <a:lnSpc>
                <a:spcPct val="120000"/>
              </a:lnSpc>
              <a:spcBef>
                <a:spcPts val="600"/>
              </a:spcBef>
              <a:spcAft>
                <a:spcPts val="0"/>
              </a:spcAft>
              <a:buSzPts val="1700"/>
              <a:buChar char="▪"/>
            </a:pPr>
            <a:r>
              <a:rPr lang="en-US" sz="2000"/>
              <a:t>Hóa học: phản ứng quang hóa, hấp thụ khí, oxi hóa, kết tủa </a:t>
            </a:r>
            <a:endParaRPr/>
          </a:p>
          <a:p>
            <a:pPr indent="-182880" lvl="1" marL="457200" rtl="0" algn="l">
              <a:lnSpc>
                <a:spcPct val="120000"/>
              </a:lnSpc>
              <a:spcBef>
                <a:spcPts val="600"/>
              </a:spcBef>
              <a:spcAft>
                <a:spcPts val="0"/>
              </a:spcAft>
              <a:buSzPts val="1700"/>
              <a:buChar char="▪"/>
            </a:pPr>
            <a:r>
              <a:rPr lang="en-US" sz="2000"/>
              <a:t>Sinh học: phân hủy sinh học, phản ứng enzym</a:t>
            </a:r>
            <a:endParaRPr sz="2000"/>
          </a:p>
          <a:p>
            <a:pPr indent="-457200" lvl="0" marL="457200" rtl="0" algn="just">
              <a:lnSpc>
                <a:spcPct val="120000"/>
              </a:lnSpc>
              <a:spcBef>
                <a:spcPts val="600"/>
              </a:spcBef>
              <a:spcAft>
                <a:spcPts val="0"/>
              </a:spcAft>
              <a:buSzPts val="2040"/>
              <a:buChar char="▪"/>
            </a:pPr>
            <a:r>
              <a:rPr lang="en-US" sz="2400"/>
              <a:t>Ba nhóm phương pháp bảo quản mẫu thường dùng:</a:t>
            </a:r>
            <a:endParaRPr/>
          </a:p>
          <a:p>
            <a:pPr indent="-455613" lvl="1" marL="1027113" rtl="0" algn="just">
              <a:lnSpc>
                <a:spcPct val="120000"/>
              </a:lnSpc>
              <a:spcBef>
                <a:spcPts val="600"/>
              </a:spcBef>
              <a:spcAft>
                <a:spcPts val="0"/>
              </a:spcAft>
              <a:buSzPts val="1700"/>
              <a:buChar char="▪"/>
            </a:pPr>
            <a:r>
              <a:rPr lang="en-US" sz="2000"/>
              <a:t>Làm lạnh</a:t>
            </a:r>
            <a:endParaRPr sz="2000"/>
          </a:p>
          <a:p>
            <a:pPr indent="-455613" lvl="1" marL="1027113" rtl="0" algn="just">
              <a:lnSpc>
                <a:spcPct val="120000"/>
              </a:lnSpc>
              <a:spcBef>
                <a:spcPts val="600"/>
              </a:spcBef>
              <a:spcAft>
                <a:spcPts val="0"/>
              </a:spcAft>
              <a:buSzPts val="1700"/>
              <a:buChar char="▪"/>
            </a:pPr>
            <a:r>
              <a:rPr lang="en-US" sz="2000"/>
              <a:t>Sử dụng dụng cụ chứa mẫu thích hợp</a:t>
            </a:r>
            <a:endParaRPr sz="2000"/>
          </a:p>
          <a:p>
            <a:pPr indent="-455613" lvl="1" marL="1027113" rtl="0" algn="just">
              <a:lnSpc>
                <a:spcPct val="120000"/>
              </a:lnSpc>
              <a:spcBef>
                <a:spcPts val="600"/>
              </a:spcBef>
              <a:spcAft>
                <a:spcPts val="0"/>
              </a:spcAft>
              <a:buSzPts val="1700"/>
              <a:buChar char="▪"/>
            </a:pPr>
            <a:r>
              <a:rPr lang="en-US" sz="2000"/>
              <a:t>Thêm chất bảo quản</a:t>
            </a:r>
            <a:endParaRPr sz="2000"/>
          </a:p>
          <a:p>
            <a:pPr indent="-457200" lvl="1" marL="895350" rtl="0" algn="just">
              <a:lnSpc>
                <a:spcPct val="120000"/>
              </a:lnSpc>
              <a:spcBef>
                <a:spcPts val="600"/>
              </a:spcBef>
              <a:spcAft>
                <a:spcPts val="0"/>
              </a:spcAft>
              <a:buSzPts val="1700"/>
              <a:buFont typeface="Noto Sans Symbols"/>
              <a:buChar char="❖"/>
            </a:pPr>
            <a:r>
              <a:rPr lang="en-US" sz="2000"/>
              <a:t>Ngoài ra cần lưu ý thời gian bảo quản mẫu</a:t>
            </a:r>
            <a:endParaRPr sz="3600"/>
          </a:p>
        </p:txBody>
      </p:sp>
      <p:sp>
        <p:nvSpPr>
          <p:cNvPr id="874" name="Google Shape;874;p67"/>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75" name="Google Shape;875;p67"/>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876" name="Google Shape;876;p67"/>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2.4 QUAN TRẮC CHẤT LƯỢNG NƯỚC MẶT</a:t>
            </a:r>
            <a:endParaRPr b="1"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6"/>
          <p:cNvSpPr txBox="1"/>
          <p:nvPr>
            <p:ph idx="1" type="body"/>
          </p:nvPr>
        </p:nvSpPr>
        <p:spPr>
          <a:xfrm>
            <a:off x="705425" y="1064300"/>
            <a:ext cx="11198100" cy="56613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20000"/>
              </a:lnSpc>
              <a:spcBef>
                <a:spcPts val="0"/>
              </a:spcBef>
              <a:spcAft>
                <a:spcPts val="0"/>
              </a:spcAft>
              <a:buSzPts val="2210"/>
              <a:buNone/>
            </a:pPr>
            <a:r>
              <a:rPr i="1" lang="en-US" sz="2600">
                <a:latin typeface="Arial"/>
                <a:ea typeface="Arial"/>
                <a:cs typeface="Arial"/>
                <a:sym typeface="Arial"/>
              </a:rPr>
              <a:t>Ô nhiễm nguồn nước từ các hoạt động của con người</a:t>
            </a:r>
            <a:r>
              <a:rPr lang="en-US" sz="2600">
                <a:latin typeface="Arial"/>
                <a:ea typeface="Arial"/>
                <a:cs typeface="Arial"/>
                <a:sym typeface="Arial"/>
              </a:rPr>
              <a:t>: chủ yếu là </a:t>
            </a:r>
            <a:r>
              <a:rPr b="1" lang="en-US" sz="2600" u="sng">
                <a:latin typeface="Arial"/>
                <a:ea typeface="Arial"/>
                <a:cs typeface="Arial"/>
                <a:sym typeface="Arial"/>
              </a:rPr>
              <a:t>nước thải</a:t>
            </a:r>
            <a:endParaRPr b="1" sz="2600" u="sng">
              <a:latin typeface="Arial"/>
              <a:ea typeface="Arial"/>
              <a:cs typeface="Arial"/>
              <a:sym typeface="Arial"/>
            </a:endParaRPr>
          </a:p>
          <a:p>
            <a:pPr indent="-182880" lvl="1" marL="457200" rtl="0" algn="l">
              <a:lnSpc>
                <a:spcPct val="120000"/>
              </a:lnSpc>
              <a:spcBef>
                <a:spcPts val="600"/>
              </a:spcBef>
              <a:spcAft>
                <a:spcPts val="0"/>
              </a:spcAft>
              <a:buSzPts val="1700"/>
              <a:buChar char="▪"/>
            </a:pPr>
            <a:r>
              <a:rPr b="1" lang="en-US" sz="2000">
                <a:latin typeface="Arial"/>
                <a:ea typeface="Arial"/>
                <a:cs typeface="Arial"/>
                <a:sym typeface="Arial"/>
              </a:rPr>
              <a:t>NT sinh hoạt (domestic wastewater)</a:t>
            </a:r>
            <a:endParaRPr/>
          </a:p>
          <a:p>
            <a:pPr indent="-182879" lvl="2" marL="731520" rtl="0" algn="l">
              <a:lnSpc>
                <a:spcPct val="120000"/>
              </a:lnSpc>
              <a:spcBef>
                <a:spcPts val="600"/>
              </a:spcBef>
              <a:spcAft>
                <a:spcPts val="0"/>
              </a:spcAft>
              <a:buSzPts val="1530"/>
              <a:buChar char="▪"/>
            </a:pPr>
            <a:r>
              <a:rPr lang="en-US" sz="1800">
                <a:latin typeface="Arial"/>
                <a:ea typeface="Arial"/>
                <a:cs typeface="Arial"/>
                <a:sym typeface="Arial"/>
              </a:rPr>
              <a:t>Từ sinh hoạt hàng ngày của con nguời</a:t>
            </a:r>
            <a:endParaRPr sz="1800">
              <a:latin typeface="Arial"/>
              <a:ea typeface="Arial"/>
              <a:cs typeface="Arial"/>
              <a:sym typeface="Arial"/>
            </a:endParaRPr>
          </a:p>
          <a:p>
            <a:pPr indent="-182879" lvl="2" marL="731520" rtl="0" algn="l">
              <a:lnSpc>
                <a:spcPct val="120000"/>
              </a:lnSpc>
              <a:spcBef>
                <a:spcPts val="600"/>
              </a:spcBef>
              <a:spcAft>
                <a:spcPts val="0"/>
              </a:spcAft>
              <a:buSzPts val="1530"/>
              <a:buChar char="▪"/>
            </a:pPr>
            <a:r>
              <a:rPr lang="en-US" sz="1800">
                <a:latin typeface="Arial"/>
                <a:ea typeface="Arial"/>
                <a:cs typeface="Arial"/>
                <a:sym typeface="Arial"/>
              </a:rPr>
              <a:t>Chủ yếu chứa SS, các chất hữu cơ dễ phân hủy sinh học, chất dinh duỡng (N, P), VSV gây bệnh, ...</a:t>
            </a:r>
            <a:endParaRPr sz="1800">
              <a:latin typeface="Arial"/>
              <a:ea typeface="Arial"/>
              <a:cs typeface="Arial"/>
              <a:sym typeface="Arial"/>
            </a:endParaRPr>
          </a:p>
          <a:p>
            <a:pPr indent="-182879" lvl="2" marL="731520" rtl="0" algn="l">
              <a:lnSpc>
                <a:spcPct val="120000"/>
              </a:lnSpc>
              <a:spcBef>
                <a:spcPts val="600"/>
              </a:spcBef>
              <a:spcAft>
                <a:spcPts val="0"/>
              </a:spcAft>
              <a:buSzPts val="1530"/>
              <a:buChar char="▪"/>
            </a:pPr>
            <a:r>
              <a:rPr lang="en-US" sz="1800">
                <a:latin typeface="Arial"/>
                <a:ea typeface="Arial"/>
                <a:cs typeface="Arial"/>
                <a:sym typeface="Arial"/>
              </a:rPr>
              <a:t>Lưu lượng thải và thành phần NT tùy thuộc mức sống, lối sống, khí hậu, phương thức thu gom,…</a:t>
            </a:r>
            <a:endParaRPr/>
          </a:p>
          <a:p>
            <a:pPr indent="-182880" lvl="1" marL="457200" rtl="0" algn="l">
              <a:lnSpc>
                <a:spcPct val="120000"/>
              </a:lnSpc>
              <a:spcBef>
                <a:spcPts val="600"/>
              </a:spcBef>
              <a:spcAft>
                <a:spcPts val="0"/>
              </a:spcAft>
              <a:buSzPts val="1700"/>
              <a:buChar char="▪"/>
            </a:pPr>
            <a:r>
              <a:rPr b="1" lang="en-US" sz="2000">
                <a:latin typeface="Arial"/>
                <a:ea typeface="Arial"/>
                <a:cs typeface="Arial"/>
                <a:sym typeface="Arial"/>
              </a:rPr>
              <a:t>NT đô thị (Municipal wastewater)</a:t>
            </a:r>
            <a:endParaRPr/>
          </a:p>
          <a:p>
            <a:pPr indent="-182879" lvl="2" marL="731520" rtl="0" algn="l">
              <a:lnSpc>
                <a:spcPct val="120000"/>
              </a:lnSpc>
              <a:spcBef>
                <a:spcPts val="600"/>
              </a:spcBef>
              <a:spcAft>
                <a:spcPts val="0"/>
              </a:spcAft>
              <a:buSzPts val="1530"/>
              <a:buChar char="▪"/>
            </a:pPr>
            <a:r>
              <a:rPr lang="en-US" sz="1800">
                <a:latin typeface="Arial"/>
                <a:ea typeface="Arial"/>
                <a:cs typeface="Arial"/>
                <a:sym typeface="Arial"/>
              </a:rPr>
              <a:t> = NTSH + NT vệ sinh + NTCN </a:t>
            </a:r>
            <a:endParaRPr/>
          </a:p>
          <a:p>
            <a:pPr indent="-182879" lvl="2" marL="731520" rtl="0" algn="l">
              <a:lnSpc>
                <a:spcPct val="120000"/>
              </a:lnSpc>
              <a:spcBef>
                <a:spcPts val="600"/>
              </a:spcBef>
              <a:spcAft>
                <a:spcPts val="0"/>
              </a:spcAft>
              <a:buSzPts val="1530"/>
              <a:buChar char="▪"/>
            </a:pPr>
            <a:r>
              <a:rPr lang="en-US" sz="1800">
                <a:latin typeface="Arial"/>
                <a:ea typeface="Arial"/>
                <a:cs typeface="Arial"/>
                <a:sym typeface="Arial"/>
              </a:rPr>
              <a:t>Thu gom vào hệ thống cống đô thị</a:t>
            </a:r>
            <a:endParaRPr sz="1800">
              <a:latin typeface="Arial"/>
              <a:ea typeface="Arial"/>
              <a:cs typeface="Arial"/>
              <a:sym typeface="Arial"/>
            </a:endParaRPr>
          </a:p>
          <a:p>
            <a:pPr indent="-182880" lvl="1" marL="457200" rtl="0" algn="l">
              <a:lnSpc>
                <a:spcPct val="120000"/>
              </a:lnSpc>
              <a:spcBef>
                <a:spcPts val="600"/>
              </a:spcBef>
              <a:spcAft>
                <a:spcPts val="0"/>
              </a:spcAft>
              <a:buSzPts val="1700"/>
              <a:buChar char="▪"/>
            </a:pPr>
            <a:r>
              <a:rPr b="1" lang="en-US" sz="2000">
                <a:latin typeface="Arial"/>
                <a:ea typeface="Arial"/>
                <a:cs typeface="Arial"/>
                <a:sym typeface="Arial"/>
              </a:rPr>
              <a:t>NT công nghiệp (Industrial wastewater)</a:t>
            </a:r>
            <a:endParaRPr/>
          </a:p>
          <a:p>
            <a:pPr indent="-182879" lvl="2" marL="731520" rtl="0" algn="l">
              <a:lnSpc>
                <a:spcPct val="120000"/>
              </a:lnSpc>
              <a:spcBef>
                <a:spcPts val="600"/>
              </a:spcBef>
              <a:spcAft>
                <a:spcPts val="0"/>
              </a:spcAft>
              <a:buSzPts val="1530"/>
              <a:buChar char="▪"/>
            </a:pPr>
            <a:r>
              <a:rPr lang="en-US" sz="1800">
                <a:latin typeface="Arial"/>
                <a:ea typeface="Arial"/>
                <a:cs typeface="Arial"/>
                <a:sym typeface="Arial"/>
              </a:rPr>
              <a:t>Thành phần tùy thuộc vào ngành SX cụ thể</a:t>
            </a:r>
            <a:endParaRPr sz="1800">
              <a:latin typeface="Arial"/>
              <a:ea typeface="Arial"/>
              <a:cs typeface="Arial"/>
              <a:sym typeface="Arial"/>
            </a:endParaRPr>
          </a:p>
          <a:p>
            <a:pPr indent="-182880" lvl="1" marL="457200" rtl="0" algn="l">
              <a:lnSpc>
                <a:spcPct val="120000"/>
              </a:lnSpc>
              <a:spcBef>
                <a:spcPts val="600"/>
              </a:spcBef>
              <a:spcAft>
                <a:spcPts val="0"/>
              </a:spcAft>
              <a:buSzPts val="1700"/>
              <a:buChar char="▪"/>
            </a:pPr>
            <a:r>
              <a:rPr b="1" lang="en-US" sz="2000">
                <a:latin typeface="Arial"/>
                <a:ea typeface="Arial"/>
                <a:cs typeface="Arial"/>
                <a:sym typeface="Arial"/>
              </a:rPr>
              <a:t>NT nông nghiệp (Agricultural wastewater)</a:t>
            </a:r>
            <a:endParaRPr/>
          </a:p>
          <a:p>
            <a:pPr indent="-182879" lvl="2" marL="731520" rtl="0" algn="l">
              <a:lnSpc>
                <a:spcPct val="120000"/>
              </a:lnSpc>
              <a:spcBef>
                <a:spcPts val="600"/>
              </a:spcBef>
              <a:spcAft>
                <a:spcPts val="0"/>
              </a:spcAft>
              <a:buSzPts val="1530"/>
              <a:buChar char="▪"/>
            </a:pPr>
            <a:r>
              <a:rPr lang="en-US" sz="1800">
                <a:latin typeface="Arial"/>
                <a:ea typeface="Arial"/>
                <a:cs typeface="Arial"/>
                <a:sym typeface="Arial"/>
              </a:rPr>
              <a:t>Chủ yếu chảy tràn từ các cánh đồng</a:t>
            </a:r>
            <a:endParaRPr sz="1800">
              <a:latin typeface="Arial"/>
              <a:ea typeface="Arial"/>
              <a:cs typeface="Arial"/>
              <a:sym typeface="Arial"/>
            </a:endParaRPr>
          </a:p>
          <a:p>
            <a:pPr indent="-182880" lvl="2" marL="731520" rtl="0" algn="l">
              <a:lnSpc>
                <a:spcPct val="120000"/>
              </a:lnSpc>
              <a:spcBef>
                <a:spcPts val="600"/>
              </a:spcBef>
              <a:spcAft>
                <a:spcPts val="0"/>
              </a:spcAft>
              <a:buSzPts val="1530"/>
              <a:buChar char="▪"/>
            </a:pPr>
            <a:r>
              <a:rPr lang="en-US" sz="1800">
                <a:latin typeface="Arial"/>
                <a:ea typeface="Arial"/>
                <a:cs typeface="Arial"/>
                <a:sym typeface="Arial"/>
              </a:rPr>
              <a:t>Chủ yếu chứa dư lượng phân bón, HCBVTV</a:t>
            </a:r>
            <a:endParaRPr sz="2800">
              <a:latin typeface="Arial"/>
              <a:ea typeface="Arial"/>
              <a:cs typeface="Arial"/>
              <a:sym typeface="Arial"/>
            </a:endParaRPr>
          </a:p>
        </p:txBody>
      </p:sp>
      <p:sp>
        <p:nvSpPr>
          <p:cNvPr id="183" name="Google Shape;183;p6"/>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84" name="Google Shape;184;p6"/>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85" name="Google Shape;185;p6"/>
          <p:cNvSpPr txBox="1"/>
          <p:nvPr>
            <p:ph type="title"/>
          </p:nvPr>
        </p:nvSpPr>
        <p:spPr>
          <a:xfrm>
            <a:off x="636825" y="219825"/>
            <a:ext cx="11198100" cy="931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Font typeface="Arial"/>
              <a:buNone/>
            </a:pPr>
            <a:r>
              <a:rPr b="1" lang="en-US" sz="3000" cap="small"/>
              <a:t>1.1 Ô NHIỄM MÔI TRƯỜNG NƯỚC (tiếp)</a:t>
            </a:r>
            <a:endParaRPr b="1" sz="3000" cap="small"/>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68"/>
          <p:cNvSpPr txBox="1"/>
          <p:nvPr>
            <p:ph idx="1" type="body"/>
          </p:nvPr>
        </p:nvSpPr>
        <p:spPr>
          <a:xfrm>
            <a:off x="669475" y="1064300"/>
            <a:ext cx="10728000" cy="56613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040"/>
              <a:buNone/>
            </a:pPr>
            <a:r>
              <a:rPr b="1" lang="en-US" sz="2400"/>
              <a:t>Đo hiện trường </a:t>
            </a:r>
            <a:endParaRPr sz="2400"/>
          </a:p>
          <a:p>
            <a:pPr indent="0" lvl="0" marL="0" rtl="0" algn="l">
              <a:lnSpc>
                <a:spcPct val="120000"/>
              </a:lnSpc>
              <a:spcBef>
                <a:spcPts val="600"/>
              </a:spcBef>
              <a:spcAft>
                <a:spcPts val="0"/>
              </a:spcAft>
              <a:buSzPts val="2040"/>
              <a:buNone/>
            </a:pPr>
            <a:r>
              <a:rPr lang="en-US" sz="2400"/>
              <a:t>Gồm: </a:t>
            </a:r>
            <a:endParaRPr/>
          </a:p>
          <a:p>
            <a:pPr indent="-182880" lvl="0" marL="182880" rtl="0" algn="l">
              <a:lnSpc>
                <a:spcPct val="120000"/>
              </a:lnSpc>
              <a:spcBef>
                <a:spcPts val="600"/>
              </a:spcBef>
              <a:spcAft>
                <a:spcPts val="0"/>
              </a:spcAft>
              <a:buSzPts val="2040"/>
              <a:buChar char="▪"/>
            </a:pPr>
            <a:r>
              <a:rPr lang="en-US" sz="2400"/>
              <a:t>Các thông số thay đổi khi lấy mẫu, vận chuyển, bảo quản (nhiệt độ, DO, khí hòa tan khác, độ đục,...) </a:t>
            </a:r>
            <a:endParaRPr/>
          </a:p>
          <a:p>
            <a:pPr indent="-182880" lvl="0" marL="182880" rtl="0" algn="l">
              <a:lnSpc>
                <a:spcPct val="120000"/>
              </a:lnSpc>
              <a:spcBef>
                <a:spcPts val="600"/>
              </a:spcBef>
              <a:spcAft>
                <a:spcPts val="0"/>
              </a:spcAft>
              <a:buSzPts val="2040"/>
              <a:buChar char="▪"/>
            </a:pPr>
            <a:r>
              <a:rPr lang="en-US" sz="2400"/>
              <a:t>Các thông số có thể đo bằng các sensor. </a:t>
            </a:r>
            <a:endParaRPr/>
          </a:p>
          <a:p>
            <a:pPr indent="0" lvl="0" marL="0" rtl="0" algn="l">
              <a:lnSpc>
                <a:spcPct val="120000"/>
              </a:lnSpc>
              <a:spcBef>
                <a:spcPts val="600"/>
              </a:spcBef>
              <a:spcAft>
                <a:spcPts val="0"/>
              </a:spcAft>
              <a:buSzPts val="2040"/>
              <a:buNone/>
            </a:pPr>
            <a:r>
              <a:rPr lang="en-US" sz="2400"/>
              <a:t>Với các mẫu tổ hợp: nên đo các thông số hiện trường trên mẫu đơn, phân tích PTN trên mẫu tổ hợp. </a:t>
            </a:r>
            <a:endParaRPr/>
          </a:p>
          <a:p>
            <a:pPr indent="0" lvl="0" marL="0" rtl="0" algn="l">
              <a:lnSpc>
                <a:spcPct val="120000"/>
              </a:lnSpc>
              <a:spcBef>
                <a:spcPts val="600"/>
              </a:spcBef>
              <a:spcAft>
                <a:spcPts val="0"/>
              </a:spcAft>
              <a:buSzPts val="2040"/>
              <a:buNone/>
            </a:pPr>
            <a:r>
              <a:rPr lang="en-US" sz="2400"/>
              <a:t>Luôn phải kiểm chuẩn máy đo theo các hướng dẫn. </a:t>
            </a:r>
            <a:endParaRPr/>
          </a:p>
          <a:p>
            <a:pPr indent="0" lvl="0" marL="0" rtl="0" algn="l">
              <a:lnSpc>
                <a:spcPct val="120000"/>
              </a:lnSpc>
              <a:spcBef>
                <a:spcPts val="600"/>
              </a:spcBef>
              <a:spcAft>
                <a:spcPts val="0"/>
              </a:spcAft>
              <a:buSzPts val="2040"/>
              <a:buNone/>
            </a:pPr>
            <a:r>
              <a:rPr lang="en-US" sz="2400"/>
              <a:t>Ghi chú các điều kiện khi đo (nhiệt độ khí quyển, thời tiết,…) </a:t>
            </a:r>
            <a:endParaRPr/>
          </a:p>
          <a:p>
            <a:pPr indent="-262890" lvl="1" marL="895350" rtl="0" algn="just">
              <a:lnSpc>
                <a:spcPct val="120000"/>
              </a:lnSpc>
              <a:spcBef>
                <a:spcPts val="600"/>
              </a:spcBef>
              <a:spcAft>
                <a:spcPts val="0"/>
              </a:spcAft>
              <a:buSzPts val="3060"/>
              <a:buFont typeface="Noto Sans Symbols"/>
              <a:buNone/>
            </a:pPr>
            <a:r>
              <a:t/>
            </a:r>
            <a:endParaRPr sz="3600"/>
          </a:p>
        </p:txBody>
      </p:sp>
      <p:sp>
        <p:nvSpPr>
          <p:cNvPr id="883" name="Google Shape;883;p68"/>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84" name="Google Shape;884;p68"/>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885" name="Google Shape;885;p68"/>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2.4 QUAN TRẮC CHẤT LƯỢNG NƯỚC MẶT</a:t>
            </a:r>
            <a:endParaRPr b="1" sz="30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69"/>
          <p:cNvSpPr txBox="1"/>
          <p:nvPr>
            <p:ph idx="1" type="body"/>
          </p:nvPr>
        </p:nvSpPr>
        <p:spPr>
          <a:xfrm>
            <a:off x="718450" y="1064300"/>
            <a:ext cx="10592700" cy="56613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380"/>
              <a:buNone/>
            </a:pPr>
            <a:r>
              <a:rPr b="1" lang="en-US" sz="2800"/>
              <a:t>Phân tích mẫu nước trong PTN </a:t>
            </a:r>
            <a:endParaRPr sz="2800"/>
          </a:p>
          <a:p>
            <a:pPr indent="-182880" lvl="0" marL="182880" rtl="0" algn="l">
              <a:lnSpc>
                <a:spcPct val="120000"/>
              </a:lnSpc>
              <a:spcBef>
                <a:spcPts val="600"/>
              </a:spcBef>
              <a:spcAft>
                <a:spcPts val="0"/>
              </a:spcAft>
              <a:buSzPts val="2040"/>
              <a:buChar char="▪"/>
            </a:pPr>
            <a:r>
              <a:rPr lang="en-US" sz="2400"/>
              <a:t>Các phương pháp tiêu chuẩn:  APHA, AWWA, WEF. Standard methods for the examination of water and wastewater. </a:t>
            </a:r>
            <a:endParaRPr/>
          </a:p>
          <a:p>
            <a:pPr indent="-182880" lvl="0" marL="182880" rtl="0" algn="l">
              <a:lnSpc>
                <a:spcPct val="120000"/>
              </a:lnSpc>
              <a:spcBef>
                <a:spcPts val="600"/>
              </a:spcBef>
              <a:spcAft>
                <a:spcPts val="0"/>
              </a:spcAft>
              <a:buSzPts val="2040"/>
              <a:buChar char="▪"/>
            </a:pPr>
            <a:r>
              <a:rPr lang="en-US" sz="2400"/>
              <a:t>Các tiêu chuẩn Việt Nam (TCVN). </a:t>
            </a:r>
            <a:endParaRPr/>
          </a:p>
          <a:p>
            <a:pPr indent="0" lvl="0" marL="0" rtl="0" algn="l">
              <a:lnSpc>
                <a:spcPct val="120000"/>
              </a:lnSpc>
              <a:spcBef>
                <a:spcPts val="600"/>
              </a:spcBef>
              <a:spcAft>
                <a:spcPts val="0"/>
              </a:spcAft>
              <a:buSzPts val="2040"/>
              <a:buNone/>
            </a:pPr>
            <a:r>
              <a:rPr i="1" lang="en-US" sz="2400"/>
              <a:t>Một số điểm lưu ý chung khi phân tích mẫu </a:t>
            </a:r>
            <a:endParaRPr sz="2400"/>
          </a:p>
          <a:p>
            <a:pPr indent="-347663" lvl="0" marL="804863" rtl="0" algn="l">
              <a:lnSpc>
                <a:spcPct val="120000"/>
              </a:lnSpc>
              <a:spcBef>
                <a:spcPts val="600"/>
              </a:spcBef>
              <a:spcAft>
                <a:spcPts val="0"/>
              </a:spcAft>
              <a:buSzPts val="2040"/>
              <a:buChar char="▪"/>
            </a:pPr>
            <a:r>
              <a:rPr lang="en-US" sz="2400"/>
              <a:t>Với các mẫu bảo quản ở nhiệt độ thấp phải đưa về nhiệt độ phòng trước khi phân tích. </a:t>
            </a:r>
            <a:endParaRPr/>
          </a:p>
          <a:p>
            <a:pPr indent="-347663" lvl="0" marL="804863" rtl="0" algn="l">
              <a:lnSpc>
                <a:spcPct val="120000"/>
              </a:lnSpc>
              <a:spcBef>
                <a:spcPts val="600"/>
              </a:spcBef>
              <a:spcAft>
                <a:spcPts val="0"/>
              </a:spcAft>
              <a:buSzPts val="2040"/>
              <a:buChar char="▪"/>
            </a:pPr>
            <a:r>
              <a:rPr lang="en-US" sz="2400"/>
              <a:t>Trộn đều mẫu ngay trước khi phân tích. </a:t>
            </a:r>
            <a:endParaRPr/>
          </a:p>
          <a:p>
            <a:pPr indent="-347663" lvl="0" marL="804863" rtl="0" algn="l">
              <a:lnSpc>
                <a:spcPct val="120000"/>
              </a:lnSpc>
              <a:spcBef>
                <a:spcPts val="600"/>
              </a:spcBef>
              <a:spcAft>
                <a:spcPts val="0"/>
              </a:spcAft>
              <a:buSzPts val="2040"/>
              <a:buChar char="▪"/>
            </a:pPr>
            <a:r>
              <a:rPr lang="en-US" sz="2400"/>
              <a:t>Thực hiện QA/QC, </a:t>
            </a:r>
            <a:endParaRPr/>
          </a:p>
          <a:p>
            <a:pPr indent="-262890" lvl="1" marL="895350" rtl="0" algn="just">
              <a:lnSpc>
                <a:spcPct val="120000"/>
              </a:lnSpc>
              <a:spcBef>
                <a:spcPts val="600"/>
              </a:spcBef>
              <a:spcAft>
                <a:spcPts val="0"/>
              </a:spcAft>
              <a:buSzPts val="3060"/>
              <a:buFont typeface="Noto Sans Symbols"/>
              <a:buNone/>
            </a:pPr>
            <a:r>
              <a:t/>
            </a:r>
            <a:endParaRPr sz="3600"/>
          </a:p>
        </p:txBody>
      </p:sp>
      <p:sp>
        <p:nvSpPr>
          <p:cNvPr id="892" name="Google Shape;892;p69"/>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93" name="Google Shape;893;p69"/>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894" name="Google Shape;894;p69"/>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2.4 QUAN TRẮC CHẤT LƯỢNG NƯỚC MẶT</a:t>
            </a:r>
            <a:endParaRPr b="1" sz="30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70"/>
          <p:cNvSpPr txBox="1"/>
          <p:nvPr>
            <p:ph idx="1" type="body"/>
          </p:nvPr>
        </p:nvSpPr>
        <p:spPr>
          <a:xfrm>
            <a:off x="598425" y="1064300"/>
            <a:ext cx="10929600" cy="56613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20000"/>
              </a:lnSpc>
              <a:spcBef>
                <a:spcPts val="0"/>
              </a:spcBef>
              <a:spcAft>
                <a:spcPts val="0"/>
              </a:spcAft>
              <a:buSzPts val="2380"/>
              <a:buNone/>
            </a:pPr>
            <a:r>
              <a:rPr b="1" lang="en-US" sz="2800"/>
              <a:t>Quan trắc liên tục, tự động: </a:t>
            </a:r>
            <a:r>
              <a:rPr lang="en-US" sz="2400"/>
              <a:t>Trạm quan trắc liên tục gồm các nhóm thiết bị: </a:t>
            </a:r>
            <a:endParaRPr/>
          </a:p>
          <a:p>
            <a:pPr indent="-293688" lvl="0" marL="741363" rtl="0" algn="l">
              <a:lnSpc>
                <a:spcPct val="120000"/>
              </a:lnSpc>
              <a:spcBef>
                <a:spcPts val="600"/>
              </a:spcBef>
              <a:spcAft>
                <a:spcPts val="0"/>
              </a:spcAft>
              <a:buSzPts val="1700"/>
              <a:buChar char="▪"/>
            </a:pPr>
            <a:r>
              <a:rPr lang="en-US"/>
              <a:t>Lấy mẫu và đo (bơm, các sensor) </a:t>
            </a:r>
            <a:endParaRPr/>
          </a:p>
          <a:p>
            <a:pPr indent="-293688" lvl="0" marL="741363" rtl="0" algn="l">
              <a:lnSpc>
                <a:spcPct val="120000"/>
              </a:lnSpc>
              <a:spcBef>
                <a:spcPts val="600"/>
              </a:spcBef>
              <a:spcAft>
                <a:spcPts val="0"/>
              </a:spcAft>
              <a:buSzPts val="1700"/>
              <a:buChar char="▪"/>
            </a:pPr>
            <a:r>
              <a:rPr lang="en-US"/>
              <a:t>Lưu trữ dữ liệu (data logger) </a:t>
            </a:r>
            <a:endParaRPr/>
          </a:p>
          <a:p>
            <a:pPr indent="-293688" lvl="0" marL="741363" rtl="0" algn="l">
              <a:lnSpc>
                <a:spcPct val="120000"/>
              </a:lnSpc>
              <a:spcBef>
                <a:spcPts val="600"/>
              </a:spcBef>
              <a:spcAft>
                <a:spcPts val="0"/>
              </a:spcAft>
              <a:buSzPts val="1700"/>
              <a:buChar char="▪"/>
            </a:pPr>
            <a:r>
              <a:rPr lang="en-US"/>
              <a:t>Truyền dữ liệu (telemetry) </a:t>
            </a:r>
            <a:endParaRPr/>
          </a:p>
          <a:p>
            <a:pPr indent="-293688" lvl="0" marL="741363" rtl="0" algn="l">
              <a:lnSpc>
                <a:spcPct val="120000"/>
              </a:lnSpc>
              <a:spcBef>
                <a:spcPts val="600"/>
              </a:spcBef>
              <a:spcAft>
                <a:spcPts val="0"/>
              </a:spcAft>
              <a:buSzPts val="1700"/>
              <a:buChar char="▪"/>
            </a:pPr>
            <a:r>
              <a:rPr lang="en-US"/>
              <a:t>Kiểm chuẩn và bảo dưỡng </a:t>
            </a:r>
            <a:endParaRPr/>
          </a:p>
          <a:p>
            <a:pPr indent="0" lvl="0" marL="0" rtl="0" algn="l">
              <a:lnSpc>
                <a:spcPct val="120000"/>
              </a:lnSpc>
              <a:spcBef>
                <a:spcPts val="600"/>
              </a:spcBef>
              <a:spcAft>
                <a:spcPts val="0"/>
              </a:spcAft>
              <a:buSzPts val="2040"/>
              <a:buNone/>
            </a:pPr>
            <a:r>
              <a:rPr i="1" lang="en-US" sz="2400"/>
              <a:t>Phân biệt các loại quan trắc liên tục: </a:t>
            </a:r>
            <a:endParaRPr/>
          </a:p>
          <a:p>
            <a:pPr indent="-182880" lvl="0" marL="182880" rtl="0" algn="l">
              <a:lnSpc>
                <a:spcPct val="120000"/>
              </a:lnSpc>
              <a:spcBef>
                <a:spcPts val="600"/>
              </a:spcBef>
              <a:spcAft>
                <a:spcPts val="0"/>
              </a:spcAft>
              <a:buSzPts val="1700"/>
              <a:buChar char="▪"/>
            </a:pPr>
            <a:r>
              <a:rPr lang="en-US"/>
              <a:t>Theo kiểu xây dựng trạm: </a:t>
            </a:r>
            <a:endParaRPr/>
          </a:p>
          <a:p>
            <a:pPr indent="-182880" lvl="1" marL="457200" rtl="0" algn="l">
              <a:lnSpc>
                <a:spcPct val="120000"/>
              </a:lnSpc>
              <a:spcBef>
                <a:spcPts val="600"/>
              </a:spcBef>
              <a:spcAft>
                <a:spcPts val="0"/>
              </a:spcAft>
              <a:buSzPts val="1530"/>
              <a:buFont typeface="Courier New"/>
              <a:buChar char="o"/>
            </a:pPr>
            <a:r>
              <a:rPr lang="en-US"/>
              <a:t>trạm cố định trên bờ, </a:t>
            </a:r>
            <a:endParaRPr/>
          </a:p>
          <a:p>
            <a:pPr indent="-182880" lvl="1" marL="457200" rtl="0" algn="l">
              <a:lnSpc>
                <a:spcPct val="120000"/>
              </a:lnSpc>
              <a:spcBef>
                <a:spcPts val="600"/>
              </a:spcBef>
              <a:spcAft>
                <a:spcPts val="0"/>
              </a:spcAft>
              <a:buSzPts val="1530"/>
              <a:buFont typeface="Courier New"/>
              <a:buChar char="o"/>
            </a:pPr>
            <a:r>
              <a:rPr lang="en-US"/>
              <a:t>trạm phao nổi </a:t>
            </a:r>
            <a:endParaRPr/>
          </a:p>
          <a:p>
            <a:pPr indent="-182880" lvl="0" marL="182880" rtl="0" algn="l">
              <a:lnSpc>
                <a:spcPct val="120000"/>
              </a:lnSpc>
              <a:spcBef>
                <a:spcPts val="600"/>
              </a:spcBef>
              <a:spcAft>
                <a:spcPts val="0"/>
              </a:spcAft>
              <a:buSzPts val="1700"/>
              <a:buChar char="▪"/>
            </a:pPr>
            <a:r>
              <a:rPr lang="en-US"/>
              <a:t>Theo phương thức sensor tiếp xúc với mẫu: </a:t>
            </a:r>
            <a:endParaRPr/>
          </a:p>
          <a:p>
            <a:pPr indent="-182880" lvl="1" marL="457200" rtl="0" algn="l">
              <a:lnSpc>
                <a:spcPct val="120000"/>
              </a:lnSpc>
              <a:spcBef>
                <a:spcPts val="600"/>
              </a:spcBef>
              <a:spcAft>
                <a:spcPts val="0"/>
              </a:spcAft>
              <a:buSzPts val="1530"/>
              <a:buFont typeface="Courier New"/>
              <a:buChar char="o"/>
            </a:pPr>
            <a:r>
              <a:rPr lang="en-US"/>
              <a:t>hệ thống có dòng mẫu được bơm lên và chảy qua sensor (flow-through) </a:t>
            </a:r>
            <a:endParaRPr/>
          </a:p>
          <a:p>
            <a:pPr indent="-182880" lvl="1" marL="457200" rtl="0" algn="l">
              <a:lnSpc>
                <a:spcPct val="120000"/>
              </a:lnSpc>
              <a:spcBef>
                <a:spcPts val="600"/>
              </a:spcBef>
              <a:spcAft>
                <a:spcPts val="0"/>
              </a:spcAft>
              <a:buSzPts val="1530"/>
              <a:buFont typeface="Courier New"/>
              <a:buChar char="o"/>
            </a:pPr>
            <a:r>
              <a:rPr lang="en-US"/>
              <a:t>hệ thống có sensor nhúng trực tiếp vào vực nước (in-situ) </a:t>
            </a:r>
            <a:endParaRPr/>
          </a:p>
        </p:txBody>
      </p:sp>
      <p:sp>
        <p:nvSpPr>
          <p:cNvPr id="901" name="Google Shape;901;p70"/>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02" name="Google Shape;902;p70"/>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903" name="Google Shape;903;p70"/>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2.4 QUAN TRẮC CHẤT LƯỢNG NƯỚC MẶT</a:t>
            </a:r>
            <a:endParaRPr b="1" sz="30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71"/>
          <p:cNvSpPr txBox="1"/>
          <p:nvPr>
            <p:ph idx="1" type="body"/>
          </p:nvPr>
        </p:nvSpPr>
        <p:spPr>
          <a:xfrm>
            <a:off x="702125" y="1064300"/>
            <a:ext cx="10728000" cy="56613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380"/>
              <a:buNone/>
            </a:pPr>
            <a:r>
              <a:rPr b="1" lang="en-US" sz="2800"/>
              <a:t>Quan trắc liên tục, tự động - Thông số quan trắc tự động </a:t>
            </a:r>
            <a:endParaRPr sz="2800"/>
          </a:p>
          <a:p>
            <a:pPr indent="-182880" lvl="0" marL="182880" rtl="0" algn="l">
              <a:lnSpc>
                <a:spcPct val="120000"/>
              </a:lnSpc>
              <a:spcBef>
                <a:spcPts val="600"/>
              </a:spcBef>
              <a:spcAft>
                <a:spcPts val="0"/>
              </a:spcAft>
              <a:buSzPts val="2040"/>
              <a:buChar char="▪"/>
            </a:pPr>
            <a:r>
              <a:rPr lang="en-US" sz="2400"/>
              <a:t>Các thông số trực tiếp đo: nhiệt độ, pH, EC, Tur, DO, ORP, Cl-, NH4+, NO3-,… </a:t>
            </a:r>
            <a:endParaRPr/>
          </a:p>
          <a:p>
            <a:pPr indent="-182880" lvl="0" marL="182880" rtl="0" algn="l">
              <a:lnSpc>
                <a:spcPct val="120000"/>
              </a:lnSpc>
              <a:spcBef>
                <a:spcPts val="600"/>
              </a:spcBef>
              <a:spcAft>
                <a:spcPts val="0"/>
              </a:spcAft>
              <a:buSzPts val="2040"/>
              <a:buChar char="▪"/>
            </a:pPr>
            <a:r>
              <a:rPr lang="en-US" sz="2400"/>
              <a:t>Các thông số tính toán từ thông số đo: TDS, Salinity, %DO bão hòa,… </a:t>
            </a:r>
            <a:endParaRPr/>
          </a:p>
          <a:p>
            <a:pPr indent="-182880" lvl="0" marL="182880" rtl="0" algn="l">
              <a:lnSpc>
                <a:spcPct val="120000"/>
              </a:lnSpc>
              <a:spcBef>
                <a:spcPts val="600"/>
              </a:spcBef>
              <a:spcAft>
                <a:spcPts val="0"/>
              </a:spcAft>
              <a:buSzPts val="2040"/>
              <a:buChar char="▪"/>
            </a:pPr>
            <a:r>
              <a:rPr lang="en-US" sz="2400"/>
              <a:t>Các thông số thủy văn: áp suất cột nước (để tính độ sâu), vận tốc dòng chảy,… </a:t>
            </a:r>
            <a:endParaRPr/>
          </a:p>
        </p:txBody>
      </p:sp>
      <p:sp>
        <p:nvSpPr>
          <p:cNvPr id="910" name="Google Shape;910;p71"/>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11" name="Google Shape;911;p71"/>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912" name="Google Shape;912;p71"/>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2.4 QUAN TRẮC CHẤT LƯỢNG NƯỚC MẶT</a:t>
            </a:r>
            <a:endParaRPr b="1" sz="300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72"/>
          <p:cNvSpPr txBox="1"/>
          <p:nvPr>
            <p:ph idx="1" type="body"/>
          </p:nvPr>
        </p:nvSpPr>
        <p:spPr>
          <a:xfrm>
            <a:off x="718450" y="1064300"/>
            <a:ext cx="11159700" cy="56613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20000"/>
              </a:lnSpc>
              <a:spcBef>
                <a:spcPts val="0"/>
              </a:spcBef>
              <a:spcAft>
                <a:spcPts val="0"/>
              </a:spcAft>
              <a:buSzPts val="2380"/>
              <a:buNone/>
            </a:pPr>
            <a:r>
              <a:rPr b="1" lang="en-US" sz="2800"/>
              <a:t>Quan trắc liên tục, tự động - Các vấn đề đối với quan trắc tự động </a:t>
            </a:r>
            <a:endParaRPr/>
          </a:p>
          <a:p>
            <a:pPr indent="0" lvl="0" marL="0" rtl="0" algn="l">
              <a:lnSpc>
                <a:spcPct val="120000"/>
              </a:lnSpc>
              <a:spcBef>
                <a:spcPts val="600"/>
              </a:spcBef>
              <a:spcAft>
                <a:spcPts val="0"/>
              </a:spcAft>
              <a:buSzPts val="2380"/>
              <a:buNone/>
            </a:pPr>
            <a:r>
              <a:rPr i="1" lang="en-US" sz="2800"/>
              <a:t>Về kỹ thuật </a:t>
            </a:r>
            <a:endParaRPr/>
          </a:p>
          <a:p>
            <a:pPr indent="-301625" lvl="0" marL="804863" rtl="0" algn="l">
              <a:lnSpc>
                <a:spcPct val="120000"/>
              </a:lnSpc>
              <a:spcBef>
                <a:spcPts val="600"/>
              </a:spcBef>
              <a:spcAft>
                <a:spcPts val="0"/>
              </a:spcAft>
              <a:buSzPts val="1700"/>
              <a:buChar char="▪"/>
            </a:pPr>
            <a:r>
              <a:rPr lang="en-US"/>
              <a:t>đòi hỏi hiệu chuẩn thường xuyên </a:t>
            </a:r>
            <a:endParaRPr/>
          </a:p>
          <a:p>
            <a:pPr indent="-301625" lvl="0" marL="804863" rtl="0" algn="l">
              <a:lnSpc>
                <a:spcPct val="120000"/>
              </a:lnSpc>
              <a:spcBef>
                <a:spcPts val="600"/>
              </a:spcBef>
              <a:spcAft>
                <a:spcPts val="0"/>
              </a:spcAft>
              <a:buSzPts val="1700"/>
              <a:buChar char="▪"/>
            </a:pPr>
            <a:r>
              <a:rPr lang="en-US"/>
              <a:t>dung lượng bộ nhớ hạn chế </a:t>
            </a:r>
            <a:endParaRPr/>
          </a:p>
          <a:p>
            <a:pPr indent="-301625" lvl="0" marL="804863" rtl="0" algn="l">
              <a:lnSpc>
                <a:spcPct val="120000"/>
              </a:lnSpc>
              <a:spcBef>
                <a:spcPts val="600"/>
              </a:spcBef>
              <a:spcAft>
                <a:spcPts val="0"/>
              </a:spcAft>
              <a:buSzPts val="1700"/>
              <a:buChar char="▪"/>
            </a:pPr>
            <a:r>
              <a:rPr lang="en-US"/>
              <a:t>cung cấp nguồn điện ổn định, lâu dài </a:t>
            </a:r>
            <a:endParaRPr/>
          </a:p>
          <a:p>
            <a:pPr indent="0" lvl="0" marL="0" rtl="0" algn="l">
              <a:lnSpc>
                <a:spcPct val="120000"/>
              </a:lnSpc>
              <a:spcBef>
                <a:spcPts val="600"/>
              </a:spcBef>
              <a:spcAft>
                <a:spcPts val="0"/>
              </a:spcAft>
              <a:buSzPts val="2380"/>
              <a:buNone/>
            </a:pPr>
            <a:r>
              <a:rPr i="1" lang="en-US" sz="2800"/>
              <a:t>Về bảo dưỡng </a:t>
            </a:r>
            <a:endParaRPr/>
          </a:p>
          <a:p>
            <a:pPr indent="-347663" lvl="0" marL="804863" rtl="0" algn="l">
              <a:lnSpc>
                <a:spcPct val="120000"/>
              </a:lnSpc>
              <a:spcBef>
                <a:spcPts val="600"/>
              </a:spcBef>
              <a:spcAft>
                <a:spcPts val="0"/>
              </a:spcAft>
              <a:buSzPts val="1700"/>
              <a:buChar char="▪"/>
            </a:pPr>
            <a:r>
              <a:rPr lang="en-US"/>
              <a:t>sensor bị bám bởi các sinh vật trong nước (ví dụ tảo) </a:t>
            </a:r>
            <a:endParaRPr/>
          </a:p>
          <a:p>
            <a:pPr indent="-347663" lvl="0" marL="804863" rtl="0" algn="l">
              <a:lnSpc>
                <a:spcPct val="120000"/>
              </a:lnSpc>
              <a:spcBef>
                <a:spcPts val="600"/>
              </a:spcBef>
              <a:spcAft>
                <a:spcPts val="0"/>
              </a:spcAft>
              <a:buSzPts val="1700"/>
              <a:buChar char="▪"/>
            </a:pPr>
            <a:r>
              <a:rPr lang="en-US"/>
              <a:t>sensor bị vùi lấp bởi bùn, cát </a:t>
            </a:r>
            <a:endParaRPr/>
          </a:p>
          <a:p>
            <a:pPr indent="-347663" lvl="0" marL="804863" rtl="0" algn="l">
              <a:lnSpc>
                <a:spcPct val="120000"/>
              </a:lnSpc>
              <a:spcBef>
                <a:spcPts val="600"/>
              </a:spcBef>
              <a:spcAft>
                <a:spcPts val="0"/>
              </a:spcAft>
              <a:buSzPts val="1700"/>
              <a:buChar char="▪"/>
            </a:pPr>
            <a:r>
              <a:rPr lang="en-US"/>
              <a:t>sensor bị ăn mòn bởi nước mặn </a:t>
            </a:r>
            <a:endParaRPr/>
          </a:p>
          <a:p>
            <a:pPr indent="0" lvl="0" marL="0" rtl="0" algn="l">
              <a:lnSpc>
                <a:spcPct val="120000"/>
              </a:lnSpc>
              <a:spcBef>
                <a:spcPts val="600"/>
              </a:spcBef>
              <a:spcAft>
                <a:spcPts val="0"/>
              </a:spcAft>
              <a:buSzPts val="2380"/>
              <a:buNone/>
            </a:pPr>
            <a:r>
              <a:rPr i="1" lang="en-US" sz="2800"/>
              <a:t>Về an toàn </a:t>
            </a:r>
            <a:endParaRPr/>
          </a:p>
          <a:p>
            <a:pPr indent="-347663" lvl="0" marL="804863" rtl="0" algn="l">
              <a:lnSpc>
                <a:spcPct val="120000"/>
              </a:lnSpc>
              <a:spcBef>
                <a:spcPts val="600"/>
              </a:spcBef>
              <a:spcAft>
                <a:spcPts val="0"/>
              </a:spcAft>
              <a:buSzPts val="1700"/>
              <a:buChar char="▪"/>
            </a:pPr>
            <a:r>
              <a:rPr lang="en-US"/>
              <a:t>Mất cắp hay phá hoại thiết bị </a:t>
            </a:r>
            <a:endParaRPr/>
          </a:p>
          <a:p>
            <a:pPr indent="-347663" lvl="0" marL="804863" rtl="0" algn="l">
              <a:lnSpc>
                <a:spcPct val="120000"/>
              </a:lnSpc>
              <a:spcBef>
                <a:spcPts val="600"/>
              </a:spcBef>
              <a:spcAft>
                <a:spcPts val="0"/>
              </a:spcAft>
              <a:buSzPts val="1700"/>
              <a:buChar char="▪"/>
            </a:pPr>
            <a:r>
              <a:rPr lang="en-US"/>
              <a:t>Hư hỏng thiết bị do sự cố, thiên tai,… </a:t>
            </a:r>
            <a:endParaRPr/>
          </a:p>
        </p:txBody>
      </p:sp>
      <p:sp>
        <p:nvSpPr>
          <p:cNvPr id="919" name="Google Shape;919;p72"/>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20" name="Google Shape;920;p72"/>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921" name="Google Shape;921;p72"/>
          <p:cNvSpPr txBox="1"/>
          <p:nvPr>
            <p:ph type="title"/>
          </p:nvPr>
        </p:nvSpPr>
        <p:spPr>
          <a:xfrm>
            <a:off x="598425" y="132375"/>
            <a:ext cx="11481000" cy="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Font typeface="Arial"/>
              <a:buNone/>
            </a:pPr>
            <a:r>
              <a:rPr b="1" lang="en-US" sz="3000"/>
              <a:t>2.4 QUAN TRẮC CHẤT LƯỢNG NƯỚC MẶT</a:t>
            </a:r>
            <a:endParaRPr b="1" sz="30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g38ed243ce43_3_757"/>
          <p:cNvSpPr txBox="1"/>
          <p:nvPr>
            <p:ph idx="1" type="body"/>
          </p:nvPr>
        </p:nvSpPr>
        <p:spPr>
          <a:xfrm>
            <a:off x="2400300" y="2481950"/>
            <a:ext cx="9551100" cy="3708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en-US" sz="3200" cap="small"/>
              <a:t>3.1. giới thiệu chung về kiểm kê nguồn thải</a:t>
            </a:r>
            <a:endParaRPr b="1" sz="3200" cap="small"/>
          </a:p>
          <a:p>
            <a:pPr indent="-741362" lvl="0" marL="741362" rtl="0" algn="l">
              <a:spcBef>
                <a:spcPts val="0"/>
              </a:spcBef>
              <a:spcAft>
                <a:spcPts val="0"/>
              </a:spcAft>
              <a:buNone/>
            </a:pPr>
            <a:r>
              <a:rPr b="1" lang="en-US" sz="3200" cap="small"/>
              <a:t>3.2. cách tiếp cận và phương pháp kiểm kê nguồn thải</a:t>
            </a:r>
            <a:endParaRPr b="1" sz="3200" cap="small"/>
          </a:p>
          <a:p>
            <a:pPr indent="0" lvl="0" marL="0" rtl="0" algn="l">
              <a:spcBef>
                <a:spcPts val="0"/>
              </a:spcBef>
              <a:spcAft>
                <a:spcPts val="0"/>
              </a:spcAft>
              <a:buNone/>
            </a:pPr>
            <a:r>
              <a:rPr b="1" lang="en-US" sz="3200" cap="small"/>
              <a:t>3.3. quy trình kiểm kê nguồn thải điểm</a:t>
            </a:r>
            <a:endParaRPr b="1" sz="3200" cap="small"/>
          </a:p>
          <a:p>
            <a:pPr indent="0" lvl="0" marL="0" rtl="0" algn="l">
              <a:spcBef>
                <a:spcPts val="0"/>
              </a:spcBef>
              <a:spcAft>
                <a:spcPts val="0"/>
              </a:spcAft>
              <a:buClr>
                <a:schemeClr val="dk1"/>
              </a:buClr>
              <a:buSzPts val="2720"/>
              <a:buFont typeface="Arial"/>
              <a:buNone/>
            </a:pPr>
            <a:r>
              <a:t/>
            </a:r>
            <a:endParaRPr b="1" sz="3200" cap="small"/>
          </a:p>
        </p:txBody>
      </p:sp>
      <p:sp>
        <p:nvSpPr>
          <p:cNvPr id="928" name="Google Shape;928;g38ed243ce43_3_757"/>
          <p:cNvSpPr txBox="1"/>
          <p:nvPr>
            <p:ph idx="12" type="sldNum"/>
          </p:nvPr>
        </p:nvSpPr>
        <p:spPr>
          <a:xfrm>
            <a:off x="11311127" y="6270049"/>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pSp>
        <p:nvGrpSpPr>
          <p:cNvPr id="929" name="Google Shape;929;g38ed243ce43_3_757"/>
          <p:cNvGrpSpPr/>
          <p:nvPr/>
        </p:nvGrpSpPr>
        <p:grpSpPr>
          <a:xfrm>
            <a:off x="-424510" y="1079200"/>
            <a:ext cx="11560901" cy="975576"/>
            <a:chOff x="1021701" y="2646436"/>
            <a:chExt cx="6265731" cy="731700"/>
          </a:xfrm>
        </p:grpSpPr>
        <p:sp>
          <p:nvSpPr>
            <p:cNvPr id="930" name="Google Shape;930;g38ed243ce43_3_757"/>
            <p:cNvSpPr txBox="1"/>
            <p:nvPr/>
          </p:nvSpPr>
          <p:spPr>
            <a:xfrm>
              <a:off x="1021701" y="2696631"/>
              <a:ext cx="1398300" cy="629700"/>
            </a:xfrm>
            <a:prstGeom prst="rect">
              <a:avLst/>
            </a:prstGeom>
            <a:noFill/>
            <a:ln>
              <a:noFill/>
            </a:ln>
          </p:spPr>
          <p:txBody>
            <a:bodyPr anchorCtr="0" anchor="ctr" bIns="60925" lIns="121900" spcFirstLastPara="1" rIns="121900" wrap="square" tIns="60925">
              <a:noAutofit/>
            </a:bodyPr>
            <a:lstStyle/>
            <a:p>
              <a:pPr indent="0" lvl="0" marL="0" rtl="0" algn="r">
                <a:lnSpc>
                  <a:spcPct val="90000"/>
                </a:lnSpc>
                <a:spcBef>
                  <a:spcPts val="0"/>
                </a:spcBef>
                <a:spcAft>
                  <a:spcPts val="0"/>
                </a:spcAft>
                <a:buNone/>
              </a:pPr>
              <a:r>
                <a:rPr lang="en-US" sz="5600">
                  <a:solidFill>
                    <a:srgbClr val="9E3611"/>
                  </a:solidFill>
                  <a:latin typeface="Roboto Medium"/>
                  <a:ea typeface="Roboto Medium"/>
                  <a:cs typeface="Roboto Medium"/>
                  <a:sym typeface="Roboto Medium"/>
                </a:rPr>
                <a:t>3</a:t>
              </a:r>
              <a:endParaRPr sz="5600">
                <a:solidFill>
                  <a:srgbClr val="9E3611"/>
                </a:solidFill>
                <a:latin typeface="Roboto Medium"/>
                <a:ea typeface="Roboto Medium"/>
                <a:cs typeface="Roboto Medium"/>
                <a:sym typeface="Roboto Medium"/>
              </a:endParaRPr>
            </a:p>
          </p:txBody>
        </p:sp>
        <p:sp>
          <p:nvSpPr>
            <p:cNvPr id="931" name="Google Shape;931;g38ed243ce43_3_757"/>
            <p:cNvSpPr/>
            <p:nvPr/>
          </p:nvSpPr>
          <p:spPr>
            <a:xfrm>
              <a:off x="2490733" y="2646436"/>
              <a:ext cx="4796700" cy="731700"/>
            </a:xfrm>
            <a:prstGeom prst="rect">
              <a:avLst/>
            </a:prstGeom>
            <a:solidFill>
              <a:srgbClr val="9E3611"/>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a:p>
          </p:txBody>
        </p:sp>
        <p:sp>
          <p:nvSpPr>
            <p:cNvPr id="932" name="Google Shape;932;g38ed243ce43_3_757"/>
            <p:cNvSpPr txBox="1"/>
            <p:nvPr/>
          </p:nvSpPr>
          <p:spPr>
            <a:xfrm>
              <a:off x="2596934" y="2852991"/>
              <a:ext cx="4584000" cy="343500"/>
            </a:xfrm>
            <a:prstGeom prst="rect">
              <a:avLst/>
            </a:prstGeom>
            <a:no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b="1" lang="en-US" sz="2600">
                  <a:solidFill>
                    <a:srgbClr val="FFFFFF"/>
                  </a:solidFill>
                  <a:latin typeface="Roboto"/>
                  <a:ea typeface="Roboto"/>
                  <a:cs typeface="Roboto"/>
                  <a:sym typeface="Roboto"/>
                </a:rPr>
                <a:t>PHƯƠNG PHÁP KIỂM KÊ, ĐÁNH GIÁ NGUỒN THẢI VÀO MÔI TRƯỜNG NƯỚC</a:t>
              </a:r>
              <a:endParaRPr b="1" sz="2600">
                <a:solidFill>
                  <a:srgbClr val="FFFFFF"/>
                </a:solidFill>
                <a:latin typeface="Roboto"/>
                <a:ea typeface="Roboto"/>
                <a:cs typeface="Roboto"/>
                <a:sym typeface="Roboto"/>
              </a:endParaRPr>
            </a:p>
          </p:txBody>
        </p:sp>
      </p:gr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73"/>
          <p:cNvSpPr txBox="1"/>
          <p:nvPr>
            <p:ph idx="1" type="body"/>
          </p:nvPr>
        </p:nvSpPr>
        <p:spPr>
          <a:xfrm>
            <a:off x="489850" y="1257300"/>
            <a:ext cx="10445700" cy="5146200"/>
          </a:xfrm>
          <a:prstGeom prst="rect">
            <a:avLst/>
          </a:prstGeom>
          <a:noFill/>
          <a:ln>
            <a:noFill/>
          </a:ln>
        </p:spPr>
        <p:txBody>
          <a:bodyPr anchorCtr="0" anchor="t" bIns="45700" lIns="91425" spcFirstLastPara="1" rIns="91425" wrap="square" tIns="45700">
            <a:normAutofit/>
          </a:bodyPr>
          <a:lstStyle/>
          <a:p>
            <a:pPr indent="0" lvl="0" marL="0" rtl="0" algn="just">
              <a:lnSpc>
                <a:spcPct val="120000"/>
              </a:lnSpc>
              <a:spcBef>
                <a:spcPts val="600"/>
              </a:spcBef>
              <a:spcAft>
                <a:spcPts val="0"/>
              </a:spcAft>
              <a:buSzPts val="1870"/>
              <a:buNone/>
            </a:pPr>
            <a:r>
              <a:rPr lang="en-US" sz="2200"/>
              <a:t>“</a:t>
            </a:r>
            <a:r>
              <a:rPr b="1" lang="en-US" sz="2200">
                <a:solidFill>
                  <a:srgbClr val="C00000"/>
                </a:solidFill>
              </a:rPr>
              <a:t>Kiểm kê</a:t>
            </a:r>
            <a:r>
              <a:rPr lang="en-US" sz="2200"/>
              <a:t>” thường được sử dụng trong lĩnh vực quản lý và bảo vệ môi trường với ý nghĩa “danh sách các vấn đề môi trường được chia nhóm nhằm cung cấp dữ liệu và thông tin phục vụ kiểm soát và quản lý môi trường”. </a:t>
            </a:r>
            <a:endParaRPr/>
          </a:p>
          <a:p>
            <a:pPr indent="0" lvl="0" marL="0" rtl="0" algn="just">
              <a:lnSpc>
                <a:spcPct val="120000"/>
              </a:lnSpc>
              <a:spcBef>
                <a:spcPts val="600"/>
              </a:spcBef>
              <a:spcAft>
                <a:spcPts val="0"/>
              </a:spcAft>
              <a:buSzPts val="1870"/>
              <a:buNone/>
            </a:pPr>
            <a:r>
              <a:rPr lang="en-US" sz="2200"/>
              <a:t>Có nhiều loại kiểm kê khác nhau tùy theo người sử dụng cuối cùng:</a:t>
            </a:r>
            <a:endParaRPr/>
          </a:p>
          <a:p>
            <a:pPr indent="-457200" lvl="0" marL="914400" rtl="0" algn="l">
              <a:lnSpc>
                <a:spcPct val="120000"/>
              </a:lnSpc>
              <a:spcBef>
                <a:spcPts val="600"/>
              </a:spcBef>
              <a:spcAft>
                <a:spcPts val="0"/>
              </a:spcAft>
              <a:buSzPts val="1700"/>
              <a:buChar char="▪"/>
            </a:pPr>
            <a:r>
              <a:rPr lang="en-US"/>
              <a:t>Kiểm kê nguồn nước thải,</a:t>
            </a:r>
            <a:endParaRPr/>
          </a:p>
          <a:p>
            <a:pPr indent="-457200" lvl="0" marL="914400" rtl="0" algn="l">
              <a:lnSpc>
                <a:spcPct val="120000"/>
              </a:lnSpc>
              <a:spcBef>
                <a:spcPts val="600"/>
              </a:spcBef>
              <a:spcAft>
                <a:spcPts val="0"/>
              </a:spcAft>
              <a:buSzPts val="1700"/>
              <a:buChar char="▪"/>
            </a:pPr>
            <a:r>
              <a:rPr lang="en-US"/>
              <a:t>Kiểm kê khí thải,</a:t>
            </a:r>
            <a:endParaRPr/>
          </a:p>
          <a:p>
            <a:pPr indent="-457200" lvl="0" marL="914400" rtl="0" algn="l">
              <a:lnSpc>
                <a:spcPct val="120000"/>
              </a:lnSpc>
              <a:spcBef>
                <a:spcPts val="600"/>
              </a:spcBef>
              <a:spcAft>
                <a:spcPts val="0"/>
              </a:spcAft>
              <a:buSzPts val="1700"/>
              <a:buChar char="▪"/>
            </a:pPr>
            <a:r>
              <a:rPr lang="en-US"/>
              <a:t>Kiểm kê tài nguyên nước quốc gia,</a:t>
            </a:r>
            <a:endParaRPr/>
          </a:p>
          <a:p>
            <a:pPr indent="-457200" lvl="0" marL="914400" rtl="0" algn="l">
              <a:lnSpc>
                <a:spcPct val="120000"/>
              </a:lnSpc>
              <a:spcBef>
                <a:spcPts val="600"/>
              </a:spcBef>
              <a:spcAft>
                <a:spcPts val="0"/>
              </a:spcAft>
              <a:buSzPts val="1700"/>
              <a:buChar char="▪"/>
            </a:pPr>
            <a:r>
              <a:rPr lang="en-US"/>
              <a:t>Kiểm kê khí thải nhà kính,</a:t>
            </a:r>
            <a:endParaRPr/>
          </a:p>
          <a:p>
            <a:pPr indent="-457200" lvl="0" marL="914400" rtl="0" algn="l">
              <a:lnSpc>
                <a:spcPct val="120000"/>
              </a:lnSpc>
              <a:spcBef>
                <a:spcPts val="600"/>
              </a:spcBef>
              <a:spcAft>
                <a:spcPts val="0"/>
              </a:spcAft>
              <a:buSzPts val="1870"/>
              <a:buChar char="▪"/>
            </a:pPr>
            <a:r>
              <a:rPr b="1" lang="en-US" sz="2200" cap="small">
                <a:latin typeface="Arial"/>
                <a:ea typeface="Arial"/>
                <a:cs typeface="Arial"/>
                <a:sym typeface="Arial"/>
              </a:rPr>
              <a:t>...</a:t>
            </a:r>
            <a:endParaRPr b="1" sz="2200" cap="small">
              <a:latin typeface="Arial"/>
              <a:ea typeface="Arial"/>
              <a:cs typeface="Arial"/>
              <a:sym typeface="Arial"/>
            </a:endParaRPr>
          </a:p>
        </p:txBody>
      </p:sp>
      <p:sp>
        <p:nvSpPr>
          <p:cNvPr id="939" name="Google Shape;939;p73"/>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40" name="Google Shape;940;p73"/>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941" name="Google Shape;941;p73"/>
          <p:cNvSpPr txBox="1"/>
          <p:nvPr>
            <p:ph type="title"/>
          </p:nvPr>
        </p:nvSpPr>
        <p:spPr>
          <a:xfrm>
            <a:off x="489850" y="230346"/>
            <a:ext cx="115896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200" cap="small">
                <a:solidFill>
                  <a:schemeClr val="dk1"/>
                </a:solidFill>
              </a:rPr>
              <a:t>3.1. GIỚI THIỆU CHUNG VỀ KIỂM KÊ NGUỒN THẢI</a:t>
            </a:r>
            <a:endParaRPr b="1"/>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74"/>
          <p:cNvSpPr txBox="1"/>
          <p:nvPr>
            <p:ph type="title"/>
          </p:nvPr>
        </p:nvSpPr>
        <p:spPr>
          <a:xfrm>
            <a:off x="342900" y="132375"/>
            <a:ext cx="117366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200" cap="small">
                <a:solidFill>
                  <a:schemeClr val="dk1"/>
                </a:solidFill>
              </a:rPr>
              <a:t>3.1. GIỚI THIỆU CHUNG VỀ KIỂM KÊ NGUỒN THẢI</a:t>
            </a:r>
            <a:r>
              <a:rPr lang="en-US" sz="2000">
                <a:solidFill>
                  <a:schemeClr val="dk1"/>
                </a:solidFill>
              </a:rPr>
              <a:t> (TIẾP)</a:t>
            </a:r>
            <a:endParaRPr b="1"/>
          </a:p>
        </p:txBody>
      </p:sp>
      <p:sp>
        <p:nvSpPr>
          <p:cNvPr id="948" name="Google Shape;948;p74"/>
          <p:cNvSpPr txBox="1"/>
          <p:nvPr>
            <p:ph idx="1" type="body"/>
          </p:nvPr>
        </p:nvSpPr>
        <p:spPr>
          <a:xfrm>
            <a:off x="587825" y="1088175"/>
            <a:ext cx="11054400" cy="5523000"/>
          </a:xfrm>
          <a:prstGeom prst="rect">
            <a:avLst/>
          </a:prstGeom>
          <a:noFill/>
          <a:ln>
            <a:noFill/>
          </a:ln>
        </p:spPr>
        <p:txBody>
          <a:bodyPr anchorCtr="0" anchor="t" bIns="45700" lIns="91425" spcFirstLastPara="1" rIns="91425" wrap="square" tIns="45700">
            <a:noAutofit/>
          </a:bodyPr>
          <a:lstStyle/>
          <a:p>
            <a:pPr indent="0" lvl="0" marL="0" rtl="0" algn="l">
              <a:lnSpc>
                <a:spcPct val="140000"/>
              </a:lnSpc>
              <a:spcBef>
                <a:spcPts val="600"/>
              </a:spcBef>
              <a:spcAft>
                <a:spcPts val="0"/>
              </a:spcAft>
              <a:buSzPts val="1454"/>
              <a:buNone/>
            </a:pPr>
            <a:r>
              <a:rPr b="1" lang="en-US" sz="1935">
                <a:solidFill>
                  <a:srgbClr val="C00000"/>
                </a:solidFill>
              </a:rPr>
              <a:t>Kiểm kê nguồn nước thải</a:t>
            </a:r>
            <a:r>
              <a:rPr lang="en-US" sz="1910"/>
              <a:t>: là một danh sách tổng hợp nguồn ô nhiễm có chất gây ô nhiễm nước và ước tính tải lượng của nó trong một không gian địa lý thể với một khoảng thời gian cụ thể</a:t>
            </a:r>
            <a:endParaRPr sz="1910"/>
          </a:p>
          <a:p>
            <a:pPr indent="-282289" lvl="0" marL="284163" rtl="0" algn="l">
              <a:lnSpc>
                <a:spcPct val="140000"/>
              </a:lnSpc>
              <a:spcBef>
                <a:spcPts val="600"/>
              </a:spcBef>
              <a:spcAft>
                <a:spcPts val="0"/>
              </a:spcAft>
              <a:buSzPts val="1654"/>
              <a:buFont typeface="Noto Sans Symbols"/>
              <a:buChar char="🡺"/>
            </a:pPr>
            <a:r>
              <a:rPr lang="en-US" sz="1910"/>
              <a:t>Kiểm kê nguồn nước thải là một dạng cơ sở dữ liệu được xây dựng tập trung vào thông tin liên quan đến nguồn ô nhiễm.</a:t>
            </a:r>
            <a:endParaRPr sz="1150"/>
          </a:p>
          <a:p>
            <a:pPr indent="-181006" lvl="0" marL="182880" rtl="0" algn="l">
              <a:lnSpc>
                <a:spcPct val="140000"/>
              </a:lnSpc>
              <a:spcBef>
                <a:spcPts val="600"/>
              </a:spcBef>
              <a:spcAft>
                <a:spcPts val="0"/>
              </a:spcAft>
              <a:buSzPts val="1654"/>
              <a:buChar char="▪"/>
            </a:pPr>
            <a:r>
              <a:rPr b="1" lang="en-US" sz="1910" u="sng" cap="small">
                <a:latin typeface="Arial"/>
                <a:ea typeface="Arial"/>
                <a:cs typeface="Arial"/>
                <a:sym typeface="Arial"/>
              </a:rPr>
              <a:t>Phạm vi lưu vực sông: </a:t>
            </a:r>
            <a:r>
              <a:rPr lang="en-US" sz="1910"/>
              <a:t>Kiểm kê nguồn nước thải lưu vực sông là một danh sách tổng hợp nguồn nước thải và ước tính xả thải của nó vào lưu vực sông cụ thể với khoảng thời gian cụ thể.</a:t>
            </a:r>
            <a:endParaRPr sz="1150"/>
          </a:p>
          <a:p>
            <a:pPr indent="0" lvl="0" marL="0" rtl="0" algn="l">
              <a:lnSpc>
                <a:spcPct val="140000"/>
              </a:lnSpc>
              <a:spcBef>
                <a:spcPts val="600"/>
              </a:spcBef>
              <a:spcAft>
                <a:spcPts val="0"/>
              </a:spcAft>
              <a:buSzPts val="1454"/>
              <a:buNone/>
            </a:pPr>
            <a:r>
              <a:rPr lang="en-US" sz="1910"/>
              <a:t>Kiểm kê nguồn nước thải lưu vực sông có chức năng như một công cụ hỗ trợ cho các mục tiêu sau:</a:t>
            </a:r>
            <a:endParaRPr sz="1150"/>
          </a:p>
          <a:p>
            <a:pPr indent="-291814" lvl="0" marL="741363" rtl="0" algn="l">
              <a:lnSpc>
                <a:spcPct val="140000"/>
              </a:lnSpc>
              <a:spcBef>
                <a:spcPts val="600"/>
              </a:spcBef>
              <a:spcAft>
                <a:spcPts val="0"/>
              </a:spcAft>
              <a:buSzPts val="1654"/>
              <a:buChar char="▪"/>
            </a:pPr>
            <a:r>
              <a:rPr lang="en-US" sz="1910"/>
              <a:t>Nhận biết các nguồn ô nhiễm sẽ được kiểm soát trong khu vực mục tiêu,</a:t>
            </a:r>
            <a:endParaRPr sz="1150"/>
          </a:p>
          <a:p>
            <a:pPr indent="-291814" lvl="0" marL="741363" rtl="0" algn="l">
              <a:lnSpc>
                <a:spcPct val="140000"/>
              </a:lnSpc>
              <a:spcBef>
                <a:spcPts val="600"/>
              </a:spcBef>
              <a:spcAft>
                <a:spcPts val="0"/>
              </a:spcAft>
              <a:buSzPts val="1654"/>
              <a:buChar char="▪"/>
            </a:pPr>
            <a:r>
              <a:rPr lang="en-US" sz="1910"/>
              <a:t>Thiết lập tổng tải lượng ô nhiễm cần giảm</a:t>
            </a:r>
            <a:endParaRPr sz="1150"/>
          </a:p>
          <a:p>
            <a:pPr indent="-291814" lvl="0" marL="741363" rtl="0" algn="l">
              <a:lnSpc>
                <a:spcPct val="140000"/>
              </a:lnSpc>
              <a:spcBef>
                <a:spcPts val="600"/>
              </a:spcBef>
              <a:spcAft>
                <a:spcPts val="0"/>
              </a:spcAft>
              <a:buSzPts val="1654"/>
              <a:buChar char="▪"/>
            </a:pPr>
            <a:r>
              <a:rPr lang="en-US" sz="1910"/>
              <a:t>Xây dựng chiến lược quản lý/ kiểm soát chất lượng nước</a:t>
            </a:r>
            <a:endParaRPr sz="1150"/>
          </a:p>
          <a:p>
            <a:pPr indent="-291814" lvl="0" marL="741363" rtl="0" algn="l">
              <a:lnSpc>
                <a:spcPct val="140000"/>
              </a:lnSpc>
              <a:spcBef>
                <a:spcPts val="600"/>
              </a:spcBef>
              <a:spcAft>
                <a:spcPts val="0"/>
              </a:spcAft>
              <a:buSzPts val="1654"/>
              <a:buChar char="▪"/>
            </a:pPr>
            <a:r>
              <a:rPr lang="en-US" sz="1910"/>
              <a:t>So sánh ước tính tải lượng ô nhiễm trước &amp; sau khi thực hiện kế hoạch QL môi trường nước</a:t>
            </a:r>
            <a:endParaRPr sz="1910" cap="small">
              <a:latin typeface="Arial"/>
              <a:ea typeface="Arial"/>
              <a:cs typeface="Arial"/>
              <a:sym typeface="Arial"/>
            </a:endParaRPr>
          </a:p>
        </p:txBody>
      </p:sp>
      <p:sp>
        <p:nvSpPr>
          <p:cNvPr id="949" name="Google Shape;949;p74"/>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50" name="Google Shape;950;p74"/>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75"/>
          <p:cNvSpPr txBox="1"/>
          <p:nvPr>
            <p:ph idx="1" type="body"/>
          </p:nvPr>
        </p:nvSpPr>
        <p:spPr>
          <a:xfrm>
            <a:off x="506175" y="1088125"/>
            <a:ext cx="11573400" cy="5637600"/>
          </a:xfrm>
          <a:prstGeom prst="rect">
            <a:avLst/>
          </a:prstGeom>
          <a:noFill/>
          <a:ln>
            <a:noFill/>
          </a:ln>
        </p:spPr>
        <p:txBody>
          <a:bodyPr anchorCtr="0" anchor="t" bIns="45700" lIns="91425" spcFirstLastPara="1" rIns="91425" wrap="square" tIns="45700">
            <a:normAutofit/>
          </a:bodyPr>
          <a:lstStyle/>
          <a:p>
            <a:pPr indent="0" lvl="0" marL="0" rtl="0" algn="l">
              <a:lnSpc>
                <a:spcPct val="140000"/>
              </a:lnSpc>
              <a:spcBef>
                <a:spcPts val="0"/>
              </a:spcBef>
              <a:spcAft>
                <a:spcPts val="0"/>
              </a:spcAft>
              <a:buSzPts val="2380"/>
              <a:buNone/>
            </a:pPr>
            <a:r>
              <a:rPr b="1" lang="en-US" sz="2800">
                <a:solidFill>
                  <a:srgbClr val="C00000"/>
                </a:solidFill>
                <a:latin typeface="Arial"/>
                <a:ea typeface="Arial"/>
                <a:cs typeface="Arial"/>
                <a:sym typeface="Arial"/>
              </a:rPr>
              <a:t>Phân loại nguồn thải theo quan điểm kiểm kê:</a:t>
            </a:r>
            <a:endParaRPr/>
          </a:p>
          <a:p>
            <a:pPr indent="0" lvl="0" marL="0" rtl="0" algn="l">
              <a:lnSpc>
                <a:spcPct val="120000"/>
              </a:lnSpc>
              <a:spcBef>
                <a:spcPts val="600"/>
              </a:spcBef>
              <a:spcAft>
                <a:spcPts val="0"/>
              </a:spcAft>
              <a:buSzPts val="1870"/>
              <a:buNone/>
            </a:pPr>
            <a:r>
              <a:rPr b="1" lang="en-US" sz="2200"/>
              <a:t>Nguồn điểm </a:t>
            </a:r>
            <a:r>
              <a:rPr lang="en-US" sz="2200"/>
              <a:t>là một điểm xả nước thải cục bộ duy nhất chứa một hoặc nhiều chất ô nhiễm</a:t>
            </a:r>
            <a:r>
              <a:rPr lang="en-US"/>
              <a:t>. </a:t>
            </a:r>
            <a:endParaRPr/>
          </a:p>
          <a:p>
            <a:pPr indent="-182880" lvl="0" marL="182880" rtl="0" algn="l">
              <a:lnSpc>
                <a:spcPct val="120000"/>
              </a:lnSpc>
              <a:spcBef>
                <a:spcPts val="600"/>
              </a:spcBef>
              <a:spcAft>
                <a:spcPts val="0"/>
              </a:spcAft>
              <a:buSzPts val="1700"/>
              <a:buChar char="▪"/>
            </a:pPr>
            <a:r>
              <a:rPr lang="en-US"/>
              <a:t>Những nguồn quan trọng nhất là các cơ sở công nghiệp, nhà máy xử </a:t>
            </a:r>
            <a:r>
              <a:rPr lang="en-US"/>
              <a:t>lý</a:t>
            </a:r>
            <a:r>
              <a:rPr lang="en-US"/>
              <a:t> nước thải (mặc dù nói một cách nghiêm ngặt th</a:t>
            </a:r>
            <a:r>
              <a:rPr lang="en-US"/>
              <a:t>Ì</a:t>
            </a:r>
            <a:r>
              <a:rPr lang="en-US"/>
              <a:t> bản thân nhà máy không phải là nguồn), nước thải chưa qua xử lý, hệ thống xử lý chất thải và các địa điểm khai thác mỏ.</a:t>
            </a:r>
            <a:endParaRPr/>
          </a:p>
          <a:p>
            <a:pPr indent="0" lvl="0" marL="0" rtl="0" algn="l">
              <a:lnSpc>
                <a:spcPct val="120000"/>
              </a:lnSpc>
              <a:spcBef>
                <a:spcPts val="600"/>
              </a:spcBef>
              <a:spcAft>
                <a:spcPts val="0"/>
              </a:spcAft>
              <a:buSzPts val="1870"/>
              <a:buNone/>
            </a:pPr>
            <a:r>
              <a:rPr b="1" lang="en-US" sz="2200"/>
              <a:t>Nguồn diện </a:t>
            </a:r>
            <a:r>
              <a:rPr lang="en-US" sz="2200"/>
              <a:t>được định nghĩa là nhiều nguồn nhỏ hơn hoặc phân tán mà từ đó các chất ô nhiễm có thể được thải ra đất, không khí hoặc nước, tác động kết hợp của chúng lên các môi trường đó có thể rất đáng kể. </a:t>
            </a:r>
            <a:endParaRPr/>
          </a:p>
          <a:p>
            <a:pPr indent="-182880" lvl="0" marL="182880" rtl="0" algn="l">
              <a:lnSpc>
                <a:spcPct val="120000"/>
              </a:lnSpc>
              <a:spcBef>
                <a:spcPts val="600"/>
              </a:spcBef>
              <a:spcAft>
                <a:spcPts val="0"/>
              </a:spcAft>
              <a:buSzPts val="1700"/>
              <a:buChar char="▪"/>
            </a:pPr>
            <a:r>
              <a:rPr lang="en-US"/>
              <a:t>B</a:t>
            </a:r>
            <a:r>
              <a:rPr lang="en-US"/>
              <a:t>ao gồm: các hoạt động nông nghiệp, một số phát thải liên quan đến đô thị, lắng đọng trong khí quyển và nhà ở nông thôn. </a:t>
            </a:r>
            <a:endParaRPr/>
          </a:p>
          <a:p>
            <a:pPr indent="-182880" lvl="0" marL="182880" rtl="0" algn="l">
              <a:lnSpc>
                <a:spcPct val="120000"/>
              </a:lnSpc>
              <a:spcBef>
                <a:spcPts val="600"/>
              </a:spcBef>
              <a:spcAft>
                <a:spcPts val="0"/>
              </a:spcAft>
              <a:buSzPts val="1700"/>
              <a:buChar char="▪"/>
            </a:pPr>
            <a:r>
              <a:rPr lang="en-US"/>
              <a:t>Thông thường, nguồn diện thay đổi nhiều hơn về không gian và thời gian so với các nguồn điểm.</a:t>
            </a:r>
            <a:endParaRPr b="1" sz="4400">
              <a:solidFill>
                <a:srgbClr val="C00000"/>
              </a:solidFill>
              <a:latin typeface="Arial"/>
              <a:ea typeface="Arial"/>
              <a:cs typeface="Arial"/>
              <a:sym typeface="Arial"/>
            </a:endParaRPr>
          </a:p>
        </p:txBody>
      </p:sp>
      <p:sp>
        <p:nvSpPr>
          <p:cNvPr id="957" name="Google Shape;957;p75"/>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58" name="Google Shape;958;p75"/>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959" name="Google Shape;959;p75"/>
          <p:cNvSpPr txBox="1"/>
          <p:nvPr>
            <p:ph type="title"/>
          </p:nvPr>
        </p:nvSpPr>
        <p:spPr>
          <a:xfrm>
            <a:off x="620475" y="132375"/>
            <a:ext cx="114591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200" cap="small">
                <a:solidFill>
                  <a:schemeClr val="dk1"/>
                </a:solidFill>
              </a:rPr>
              <a:t>3.1. GIỚI THIỆU CHUNG VỀ KIỂM KÊ NGUỒN THẢI</a:t>
            </a:r>
            <a:r>
              <a:rPr lang="en-US" sz="2000">
                <a:solidFill>
                  <a:schemeClr val="dk1"/>
                </a:solidFill>
              </a:rPr>
              <a:t> (TIẾP)</a:t>
            </a:r>
            <a:endParaRPr b="1"/>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76"/>
          <p:cNvSpPr txBox="1"/>
          <p:nvPr>
            <p:ph idx="1" type="body"/>
          </p:nvPr>
        </p:nvSpPr>
        <p:spPr>
          <a:xfrm>
            <a:off x="440875" y="1088125"/>
            <a:ext cx="11201400" cy="56376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40000"/>
              </a:lnSpc>
              <a:spcBef>
                <a:spcPts val="0"/>
              </a:spcBef>
              <a:spcAft>
                <a:spcPts val="0"/>
              </a:spcAft>
              <a:buSzPts val="2380"/>
              <a:buNone/>
            </a:pPr>
            <a:r>
              <a:rPr b="1" lang="en-US" sz="2800">
                <a:solidFill>
                  <a:srgbClr val="C00000"/>
                </a:solidFill>
                <a:latin typeface="Arial"/>
                <a:ea typeface="Arial"/>
                <a:cs typeface="Arial"/>
                <a:sym typeface="Arial"/>
              </a:rPr>
              <a:t>Một số khái niệm liên quan đến kiểm kê:</a:t>
            </a:r>
            <a:endParaRPr/>
          </a:p>
          <a:p>
            <a:pPr indent="-182880" lvl="0" marL="182880" rtl="0" algn="l">
              <a:lnSpc>
                <a:spcPct val="120000"/>
              </a:lnSpc>
              <a:spcBef>
                <a:spcPts val="600"/>
              </a:spcBef>
              <a:spcAft>
                <a:spcPts val="0"/>
              </a:spcAft>
              <a:buSzPts val="1870"/>
              <a:buChar char="▪"/>
            </a:pPr>
            <a:r>
              <a:rPr b="1" lang="en-US" sz="2200"/>
              <a:t>Hệ số phát thải (EF):</a:t>
            </a:r>
            <a:r>
              <a:rPr lang="en-US" sz="2200"/>
              <a:t> là tỉ số chỉ lượng phát thải của chất ô nhiễm trong một khoảng thời gian cụ thể tương ứng với một mức độ hoạt động của loại hình nguồn thải mà hoạt động đó có thể đo đạc dễ dạng như lượng nguyên vật liệu được chế biến hay lượng sản phẩm tạo thành.</a:t>
            </a:r>
            <a:endParaRPr sz="2200"/>
          </a:p>
          <a:p>
            <a:pPr indent="-182880" lvl="0" marL="182880" rtl="0" algn="l">
              <a:lnSpc>
                <a:spcPct val="120000"/>
              </a:lnSpc>
              <a:spcBef>
                <a:spcPts val="1200"/>
              </a:spcBef>
              <a:spcAft>
                <a:spcPts val="0"/>
              </a:spcAft>
              <a:buClr>
                <a:srgbClr val="634545"/>
              </a:buClr>
              <a:buSzPts val="2200"/>
              <a:buChar char="▪"/>
            </a:pPr>
            <a:r>
              <a:rPr b="1" lang="en-US" sz="2200"/>
              <a:t>Mức độ hoạt động của nguồn thải </a:t>
            </a:r>
            <a:r>
              <a:rPr lang="en-US" sz="2200"/>
              <a:t>(A) biểu thị quy mô của hoạt động tạo ra chất thải có thể là </a:t>
            </a:r>
            <a:endParaRPr sz="2200"/>
          </a:p>
          <a:p>
            <a:pPr indent="-182880" lvl="1" marL="457200" rtl="0" algn="l">
              <a:lnSpc>
                <a:spcPct val="120000"/>
              </a:lnSpc>
              <a:spcBef>
                <a:spcPts val="1200"/>
              </a:spcBef>
              <a:spcAft>
                <a:spcPts val="0"/>
              </a:spcAft>
              <a:buClr>
                <a:srgbClr val="634545"/>
              </a:buClr>
              <a:buSzPts val="2200"/>
              <a:buFont typeface="Courier New"/>
              <a:buChar char="o"/>
            </a:pPr>
            <a:r>
              <a:rPr lang="en-US" sz="2200"/>
              <a:t>Công suất hoạt động</a:t>
            </a:r>
            <a:endParaRPr sz="2200"/>
          </a:p>
          <a:p>
            <a:pPr indent="-182880" lvl="1" marL="457200" rtl="0" algn="l">
              <a:lnSpc>
                <a:spcPct val="120000"/>
              </a:lnSpc>
              <a:spcBef>
                <a:spcPts val="1200"/>
              </a:spcBef>
              <a:spcAft>
                <a:spcPts val="0"/>
              </a:spcAft>
              <a:buClr>
                <a:srgbClr val="634545"/>
              </a:buClr>
              <a:buSzPts val="2200"/>
              <a:buFont typeface="Courier New"/>
              <a:buChar char="o"/>
            </a:pPr>
            <a:r>
              <a:rPr lang="en-US" sz="2200"/>
              <a:t>Tiêu hao nguyên liệu</a:t>
            </a:r>
            <a:endParaRPr b="1" i="1" sz="2200"/>
          </a:p>
          <a:p>
            <a:pPr indent="-182880" lvl="0" marL="182880" rtl="0" algn="l">
              <a:lnSpc>
                <a:spcPct val="120000"/>
              </a:lnSpc>
              <a:spcBef>
                <a:spcPts val="600"/>
              </a:spcBef>
              <a:spcAft>
                <a:spcPts val="0"/>
              </a:spcAft>
              <a:buSzPts val="1870"/>
              <a:buChar char="▪"/>
            </a:pPr>
            <a:r>
              <a:rPr b="1" lang="en-US" sz="2200"/>
              <a:t>Lượng phát thải:  L= EF×A</a:t>
            </a:r>
            <a:endParaRPr sz="2200"/>
          </a:p>
          <a:p>
            <a:pPr indent="-182880" lvl="0" marL="182880" rtl="0" algn="l">
              <a:lnSpc>
                <a:spcPct val="120000"/>
              </a:lnSpc>
              <a:spcBef>
                <a:spcPts val="600"/>
              </a:spcBef>
              <a:spcAft>
                <a:spcPts val="0"/>
              </a:spcAft>
              <a:buSzPts val="1870"/>
              <a:buChar char="▪"/>
            </a:pPr>
            <a:r>
              <a:rPr b="1" lang="en-US" sz="2200"/>
              <a:t>Tải trọng sông </a:t>
            </a:r>
            <a:r>
              <a:rPr lang="en-US" sz="2200"/>
              <a:t>mô tả khối lượng của một chất gây ô nhiễm được vận chuyển trên một đơn vị thời gian, thường được biểu thị bằng kg hoặc tấn mỗi năm.</a:t>
            </a:r>
            <a:endParaRPr/>
          </a:p>
        </p:txBody>
      </p:sp>
      <p:sp>
        <p:nvSpPr>
          <p:cNvPr id="966" name="Google Shape;966;p76"/>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67" name="Google Shape;967;p76"/>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968" name="Google Shape;968;p76"/>
          <p:cNvSpPr txBox="1"/>
          <p:nvPr>
            <p:ph type="title"/>
          </p:nvPr>
        </p:nvSpPr>
        <p:spPr>
          <a:xfrm>
            <a:off x="342900" y="132375"/>
            <a:ext cx="117366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200" cap="small">
                <a:solidFill>
                  <a:schemeClr val="dk1"/>
                </a:solidFill>
              </a:rPr>
              <a:t>3.1. GIỚI THIỆU CHUNG VỀ KIỂM KÊ NGUỒN THẢI</a:t>
            </a:r>
            <a:r>
              <a:rPr lang="en-US" sz="2000">
                <a:solidFill>
                  <a:schemeClr val="dk1"/>
                </a:solidFill>
              </a:rPr>
              <a:t> (TIẾP)</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7"/>
          <p:cNvSpPr txBox="1"/>
          <p:nvPr>
            <p:ph idx="1" type="body"/>
          </p:nvPr>
        </p:nvSpPr>
        <p:spPr>
          <a:xfrm>
            <a:off x="422532" y="1064305"/>
            <a:ext cx="11481000" cy="5661300"/>
          </a:xfrm>
          <a:prstGeom prst="rect">
            <a:avLst/>
          </a:prstGeom>
          <a:noFill/>
          <a:ln>
            <a:noFill/>
          </a:ln>
        </p:spPr>
        <p:txBody>
          <a:bodyPr anchorCtr="0" anchor="t" bIns="45700" lIns="91425" spcFirstLastPara="1" rIns="91425" wrap="square" tIns="45700">
            <a:normAutofit/>
          </a:bodyPr>
          <a:lstStyle/>
          <a:p>
            <a:pPr indent="-31750" lvl="0" marL="182880" rtl="0" algn="l">
              <a:lnSpc>
                <a:spcPct val="130000"/>
              </a:lnSpc>
              <a:spcBef>
                <a:spcPts val="0"/>
              </a:spcBef>
              <a:spcAft>
                <a:spcPts val="0"/>
              </a:spcAft>
              <a:buSzPts val="2380"/>
              <a:buNone/>
            </a:pPr>
            <a:r>
              <a:t/>
            </a:r>
            <a:endParaRPr sz="2800">
              <a:solidFill>
                <a:srgbClr val="216521"/>
              </a:solidFill>
              <a:latin typeface="Arial"/>
              <a:ea typeface="Arial"/>
              <a:cs typeface="Arial"/>
              <a:sym typeface="Arial"/>
            </a:endParaRPr>
          </a:p>
          <a:p>
            <a:pPr indent="-31750" lvl="0" marL="182880" rtl="0" algn="l">
              <a:lnSpc>
                <a:spcPct val="130000"/>
              </a:lnSpc>
              <a:spcBef>
                <a:spcPts val="600"/>
              </a:spcBef>
              <a:spcAft>
                <a:spcPts val="0"/>
              </a:spcAft>
              <a:buSzPts val="2380"/>
              <a:buNone/>
            </a:pPr>
            <a:r>
              <a:t/>
            </a:r>
            <a:endParaRPr sz="2800">
              <a:latin typeface="Arial"/>
              <a:ea typeface="Arial"/>
              <a:cs typeface="Arial"/>
              <a:sym typeface="Arial"/>
            </a:endParaRPr>
          </a:p>
        </p:txBody>
      </p:sp>
      <p:grpSp>
        <p:nvGrpSpPr>
          <p:cNvPr id="192" name="Google Shape;192;p7"/>
          <p:cNvGrpSpPr/>
          <p:nvPr/>
        </p:nvGrpSpPr>
        <p:grpSpPr>
          <a:xfrm>
            <a:off x="1753641" y="2016405"/>
            <a:ext cx="8533358" cy="2707994"/>
            <a:chOff x="1041" y="35205"/>
            <a:chExt cx="8533358" cy="2707994"/>
          </a:xfrm>
        </p:grpSpPr>
        <p:sp>
          <p:nvSpPr>
            <p:cNvPr id="193" name="Google Shape;193;p7"/>
            <p:cNvSpPr/>
            <p:nvPr/>
          </p:nvSpPr>
          <p:spPr>
            <a:xfrm>
              <a:off x="1041" y="35205"/>
              <a:ext cx="3656707" cy="2322008"/>
            </a:xfrm>
            <a:prstGeom prst="roundRect">
              <a:avLst>
                <a:gd fmla="val 10000" name="adj"/>
              </a:avLst>
            </a:prstGeom>
            <a:blipFill rotWithShape="1">
              <a:blip r:embed="rId3">
                <a:alphaModFix/>
              </a:blip>
              <a:tile algn="tl" flip="none" tx="0" sx="60000" ty="0" sy="58999"/>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p:nvPr/>
          </p:nvSpPr>
          <p:spPr>
            <a:xfrm>
              <a:off x="407342" y="421191"/>
              <a:ext cx="3656707" cy="2322008"/>
            </a:xfrm>
            <a:prstGeom prst="roundRect">
              <a:avLst>
                <a:gd fmla="val 10000" name="adj"/>
              </a:avLst>
            </a:prstGeom>
            <a:solidFill>
              <a:schemeClr val="lt1">
                <a:alpha val="89803"/>
              </a:schemeClr>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txBox="1"/>
            <p:nvPr/>
          </p:nvSpPr>
          <p:spPr>
            <a:xfrm>
              <a:off x="475351" y="489200"/>
              <a:ext cx="3520689" cy="2185990"/>
            </a:xfrm>
            <a:prstGeom prst="rect">
              <a:avLst/>
            </a:prstGeom>
            <a:noFill/>
            <a:ln>
              <a:noFill/>
            </a:ln>
          </p:spPr>
          <p:txBody>
            <a:bodyPr anchorCtr="0" anchor="ctr" bIns="68575" lIns="68575" spcFirstLastPara="1" rIns="68575" wrap="square" tIns="68575">
              <a:noAutofit/>
            </a:bodyPr>
            <a:lstStyle/>
            <a:p>
              <a:pPr indent="0" lvl="0" marL="0" marR="0" rtl="0" algn="just">
                <a:lnSpc>
                  <a:spcPct val="110000"/>
                </a:lnSpc>
                <a:spcBef>
                  <a:spcPts val="0"/>
                </a:spcBef>
                <a:spcAft>
                  <a:spcPts val="0"/>
                </a:spcAft>
                <a:buClr>
                  <a:schemeClr val="dk1"/>
                </a:buClr>
                <a:buSzPts val="1800"/>
                <a:buFont typeface="Arial"/>
                <a:buNone/>
              </a:pPr>
              <a:r>
                <a:rPr b="1" i="1" lang="en-US" sz="1800">
                  <a:solidFill>
                    <a:schemeClr val="dk1"/>
                  </a:solidFill>
                  <a:latin typeface="Arial"/>
                  <a:ea typeface="Arial"/>
                  <a:cs typeface="Arial"/>
                  <a:sym typeface="Arial"/>
                </a:rPr>
                <a:t>Nguồn điểm</a:t>
              </a:r>
              <a:r>
                <a:rPr i="1" lang="en-US" sz="1800">
                  <a:solidFill>
                    <a:schemeClr val="dk1"/>
                  </a:solidFill>
                  <a:latin typeface="Arial"/>
                  <a:ea typeface="Arial"/>
                  <a:cs typeface="Arial"/>
                  <a:sym typeface="Arial"/>
                </a:rPr>
                <a:t> </a:t>
              </a:r>
              <a:r>
                <a:rPr lang="en-US" sz="1800">
                  <a:solidFill>
                    <a:schemeClr val="dk1"/>
                  </a:solidFill>
                  <a:latin typeface="Arial"/>
                  <a:ea typeface="Arial"/>
                  <a:cs typeface="Arial"/>
                  <a:sym typeface="Arial"/>
                </a:rPr>
                <a:t>(point source) là các nguồn gây ô nhiễm có thể xác định vị trí, lưu lượng thải tác nhân gây ô nhiễm.</a:t>
              </a:r>
              <a:endParaRPr/>
            </a:p>
            <a:p>
              <a:pPr indent="0" lvl="0" marL="0" marR="0" rtl="0" algn="just">
                <a:lnSpc>
                  <a:spcPct val="110000"/>
                </a:lnSpc>
                <a:spcBef>
                  <a:spcPts val="600"/>
                </a:spcBef>
                <a:spcAft>
                  <a:spcPts val="0"/>
                </a:spcAft>
                <a:buClr>
                  <a:schemeClr val="dk1"/>
                </a:buClr>
                <a:buSzPts val="1800"/>
                <a:buFont typeface="Arial"/>
                <a:buNone/>
              </a:pPr>
              <a:r>
                <a:rPr lang="en-US" sz="1800">
                  <a:solidFill>
                    <a:schemeClr val="dk1"/>
                  </a:solidFill>
                  <a:latin typeface="Arial"/>
                  <a:ea typeface="Arial"/>
                  <a:cs typeface="Arial"/>
                  <a:sym typeface="Arial"/>
                </a:rPr>
                <a:t>Ví dụ:</a:t>
              </a:r>
              <a:endParaRPr/>
            </a:p>
          </p:txBody>
        </p:sp>
        <p:sp>
          <p:nvSpPr>
            <p:cNvPr id="196" name="Google Shape;196;p7"/>
            <p:cNvSpPr/>
            <p:nvPr/>
          </p:nvSpPr>
          <p:spPr>
            <a:xfrm>
              <a:off x="4471392" y="35205"/>
              <a:ext cx="3656707" cy="2322008"/>
            </a:xfrm>
            <a:prstGeom prst="roundRect">
              <a:avLst>
                <a:gd fmla="val 10000" name="adj"/>
              </a:avLst>
            </a:prstGeom>
            <a:blipFill rotWithShape="1">
              <a:blip r:embed="rId3">
                <a:alphaModFix/>
              </a:blip>
              <a:tile algn="tl" flip="none" tx="0" sx="60000" ty="0" sy="58999"/>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p:nvPr/>
          </p:nvSpPr>
          <p:spPr>
            <a:xfrm>
              <a:off x="4877692" y="421191"/>
              <a:ext cx="3656707" cy="2322008"/>
            </a:xfrm>
            <a:prstGeom prst="roundRect">
              <a:avLst>
                <a:gd fmla="val 10000" name="adj"/>
              </a:avLst>
            </a:prstGeom>
            <a:solidFill>
              <a:schemeClr val="lt1">
                <a:alpha val="89803"/>
              </a:schemeClr>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txBox="1"/>
            <p:nvPr/>
          </p:nvSpPr>
          <p:spPr>
            <a:xfrm>
              <a:off x="4945701" y="489200"/>
              <a:ext cx="3520689" cy="2185990"/>
            </a:xfrm>
            <a:prstGeom prst="rect">
              <a:avLst/>
            </a:prstGeom>
            <a:noFill/>
            <a:ln>
              <a:noFill/>
            </a:ln>
          </p:spPr>
          <p:txBody>
            <a:bodyPr anchorCtr="0" anchor="ctr" bIns="68575" lIns="68575" spcFirstLastPara="1" rIns="68575" wrap="square" tIns="68575">
              <a:noAutofit/>
            </a:bodyPr>
            <a:lstStyle/>
            <a:p>
              <a:pPr indent="0" lvl="0" marL="0" marR="0" rtl="0" algn="just">
                <a:lnSpc>
                  <a:spcPct val="110000"/>
                </a:lnSpc>
                <a:spcBef>
                  <a:spcPts val="0"/>
                </a:spcBef>
                <a:spcAft>
                  <a:spcPts val="0"/>
                </a:spcAft>
                <a:buClr>
                  <a:schemeClr val="dk1"/>
                </a:buClr>
                <a:buSzPts val="1800"/>
                <a:buFont typeface="Arial"/>
                <a:buNone/>
              </a:pPr>
              <a:r>
                <a:rPr b="1" i="1" lang="en-US" sz="1800">
                  <a:solidFill>
                    <a:schemeClr val="dk1"/>
                  </a:solidFill>
                  <a:latin typeface="Arial"/>
                  <a:ea typeface="Arial"/>
                  <a:cs typeface="Arial"/>
                  <a:sym typeface="Arial"/>
                </a:rPr>
                <a:t>Nguồn không điểm </a:t>
              </a:r>
              <a:r>
                <a:rPr lang="en-US" sz="1800">
                  <a:solidFill>
                    <a:schemeClr val="dk1"/>
                  </a:solidFill>
                  <a:latin typeface="Arial"/>
                  <a:ea typeface="Arial"/>
                  <a:cs typeface="Arial"/>
                  <a:sym typeface="Arial"/>
                </a:rPr>
                <a:t>(non - point source) là các nguồn gây ô nhiễm không có điểm cố định, không xác định được vị trí, lưu lượng các tác nhân gây ô nhiễm. </a:t>
              </a:r>
              <a:endParaRPr/>
            </a:p>
            <a:p>
              <a:pPr indent="0" lvl="0" marL="0" marR="0" rtl="0" algn="just">
                <a:lnSpc>
                  <a:spcPct val="90000"/>
                </a:lnSpc>
                <a:spcBef>
                  <a:spcPts val="600"/>
                </a:spcBef>
                <a:spcAft>
                  <a:spcPts val="0"/>
                </a:spcAft>
                <a:buClr>
                  <a:schemeClr val="dk1"/>
                </a:buClr>
                <a:buSzPts val="1800"/>
                <a:buFont typeface="Arial"/>
                <a:buNone/>
              </a:pPr>
              <a:r>
                <a:rPr lang="en-US" sz="1800">
                  <a:solidFill>
                    <a:schemeClr val="dk1"/>
                  </a:solidFill>
                  <a:latin typeface="Arial"/>
                  <a:ea typeface="Arial"/>
                  <a:cs typeface="Arial"/>
                  <a:sym typeface="Arial"/>
                </a:rPr>
                <a:t>Ví dụ</a:t>
              </a:r>
              <a:endParaRPr sz="1800">
                <a:solidFill>
                  <a:schemeClr val="dk1"/>
                </a:solidFill>
                <a:latin typeface="Arial"/>
                <a:ea typeface="Arial"/>
                <a:cs typeface="Arial"/>
                <a:sym typeface="Arial"/>
              </a:endParaRPr>
            </a:p>
          </p:txBody>
        </p:sp>
      </p:grpSp>
      <p:sp>
        <p:nvSpPr>
          <p:cNvPr id="199" name="Google Shape;199;p7"/>
          <p:cNvSpPr txBox="1"/>
          <p:nvPr/>
        </p:nvSpPr>
        <p:spPr>
          <a:xfrm>
            <a:off x="2057400" y="5171182"/>
            <a:ext cx="7924800" cy="1077218"/>
          </a:xfrm>
          <a:prstGeom prst="rect">
            <a:avLst/>
          </a:prstGeom>
          <a:blipFill rotWithShape="1">
            <a:blip r:embed="rId4">
              <a:alphaModFix/>
            </a:blip>
            <a:tile algn="tl" flip="none" tx="0" sx="60000" ty="0" sy="58999"/>
          </a:blipFill>
          <a:ln cap="flat" cmpd="sng" w="952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Thảo luận: So sánh</a:t>
            </a:r>
            <a:endParaRPr sz="24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Phương thức định lượng &amp; đánh giá nguồn thải</a:t>
            </a:r>
            <a:endParaRPr sz="2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Phương thức kiểm soát ô nhiễm</a:t>
            </a:r>
            <a:endParaRPr sz="2000">
              <a:solidFill>
                <a:schemeClr val="dk1"/>
              </a:solidFill>
              <a:latin typeface="Arial"/>
              <a:ea typeface="Arial"/>
              <a:cs typeface="Arial"/>
              <a:sym typeface="Arial"/>
            </a:endParaRPr>
          </a:p>
        </p:txBody>
      </p:sp>
      <p:sp>
        <p:nvSpPr>
          <p:cNvPr id="200" name="Google Shape;200;p7"/>
          <p:cNvSpPr txBox="1"/>
          <p:nvPr/>
        </p:nvSpPr>
        <p:spPr>
          <a:xfrm>
            <a:off x="2057400" y="1271546"/>
            <a:ext cx="84582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chemeClr val="dk1"/>
                </a:solidFill>
                <a:latin typeface="Arial"/>
                <a:ea typeface="Arial"/>
                <a:cs typeface="Arial"/>
                <a:sym typeface="Arial"/>
              </a:rPr>
              <a:t>Nguồn điểm và nguồn không điểm</a:t>
            </a:r>
            <a:endParaRPr b="1" i="1" sz="2400">
              <a:solidFill>
                <a:schemeClr val="dk1"/>
              </a:solidFill>
              <a:latin typeface="Arial"/>
              <a:ea typeface="Arial"/>
              <a:cs typeface="Arial"/>
              <a:sym typeface="Arial"/>
            </a:endParaRPr>
          </a:p>
        </p:txBody>
      </p:sp>
      <p:sp>
        <p:nvSpPr>
          <p:cNvPr id="201" name="Google Shape;201;p7"/>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02" name="Google Shape;202;p7"/>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203" name="Google Shape;203;p7"/>
          <p:cNvSpPr txBox="1"/>
          <p:nvPr>
            <p:ph type="title"/>
          </p:nvPr>
        </p:nvSpPr>
        <p:spPr>
          <a:xfrm>
            <a:off x="636825" y="219825"/>
            <a:ext cx="11198100" cy="931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Font typeface="Arial"/>
              <a:buNone/>
            </a:pPr>
            <a:r>
              <a:rPr b="1" lang="en-US" sz="3000" cap="small"/>
              <a:t>1.1 Ô NHIỄM MÔI TRƯỜNG NƯỚC (tiếp)</a:t>
            </a:r>
            <a:endParaRPr b="1" sz="3000" cap="small"/>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77"/>
          <p:cNvSpPr txBox="1"/>
          <p:nvPr>
            <p:ph idx="1" type="body"/>
          </p:nvPr>
        </p:nvSpPr>
        <p:spPr>
          <a:xfrm>
            <a:off x="538850" y="1023075"/>
            <a:ext cx="11229300" cy="13794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380"/>
              <a:buNone/>
            </a:pPr>
            <a:r>
              <a:rPr b="1" lang="en-US" sz="2800">
                <a:solidFill>
                  <a:srgbClr val="C00000"/>
                </a:solidFill>
              </a:rPr>
              <a:t>Vai trò của kiểm kê nguồn thải trong quản lý chất lượng nước</a:t>
            </a:r>
            <a:endParaRPr b="1">
              <a:solidFill>
                <a:srgbClr val="C00000"/>
              </a:solidFill>
            </a:endParaRPr>
          </a:p>
          <a:p>
            <a:pPr indent="0" lvl="0" marL="0" rtl="0" algn="l">
              <a:lnSpc>
                <a:spcPct val="120000"/>
              </a:lnSpc>
              <a:spcBef>
                <a:spcPts val="600"/>
              </a:spcBef>
              <a:spcAft>
                <a:spcPts val="0"/>
              </a:spcAft>
              <a:buSzPts val="1700"/>
              <a:buNone/>
            </a:pPr>
            <a:r>
              <a:rPr lang="en-US"/>
              <a:t>Kiểm kê nguồn thải là công cụ hỗ trợ trong việc lập, thực hiện và đánh giá kế hoạch QLMT nước.</a:t>
            </a:r>
            <a:endParaRPr/>
          </a:p>
        </p:txBody>
      </p:sp>
      <p:pic>
        <p:nvPicPr>
          <p:cNvPr id="975" name="Google Shape;975;p77"/>
          <p:cNvPicPr preferRelativeResize="0"/>
          <p:nvPr/>
        </p:nvPicPr>
        <p:blipFill rotWithShape="1">
          <a:blip r:embed="rId3">
            <a:alphaModFix/>
          </a:blip>
          <a:srcRect b="0" l="0" r="0" t="0"/>
          <a:stretch/>
        </p:blipFill>
        <p:spPr>
          <a:xfrm>
            <a:off x="3191256" y="2402393"/>
            <a:ext cx="6309360" cy="4048920"/>
          </a:xfrm>
          <a:prstGeom prst="rect">
            <a:avLst/>
          </a:prstGeom>
          <a:noFill/>
          <a:ln>
            <a:noFill/>
          </a:ln>
        </p:spPr>
      </p:pic>
      <p:sp>
        <p:nvSpPr>
          <p:cNvPr id="976" name="Google Shape;976;p77"/>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77" name="Google Shape;977;p77"/>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978" name="Google Shape;978;p77"/>
          <p:cNvSpPr txBox="1"/>
          <p:nvPr>
            <p:ph type="title"/>
          </p:nvPr>
        </p:nvSpPr>
        <p:spPr>
          <a:xfrm>
            <a:off x="620475" y="132375"/>
            <a:ext cx="114591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200" cap="small">
                <a:solidFill>
                  <a:schemeClr val="dk1"/>
                </a:solidFill>
              </a:rPr>
              <a:t>3.1. GIỚI THIỆU CHUNG VỀ KIỂM KÊ NGUỒN THẢI</a:t>
            </a:r>
            <a:r>
              <a:rPr lang="en-US" sz="2000">
                <a:solidFill>
                  <a:schemeClr val="dk1"/>
                </a:solidFill>
              </a:rPr>
              <a:t> (TIẾP)</a:t>
            </a:r>
            <a:endParaRPr b="1"/>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pic>
        <p:nvPicPr>
          <p:cNvPr id="984" name="Google Shape;984;p78"/>
          <p:cNvPicPr preferRelativeResize="0"/>
          <p:nvPr/>
        </p:nvPicPr>
        <p:blipFill rotWithShape="1">
          <a:blip r:embed="rId3">
            <a:alphaModFix/>
          </a:blip>
          <a:srcRect b="0" l="0" r="0" t="0"/>
          <a:stretch/>
        </p:blipFill>
        <p:spPr>
          <a:xfrm>
            <a:off x="2916466" y="1754770"/>
            <a:ext cx="6359068" cy="4452803"/>
          </a:xfrm>
          <a:prstGeom prst="rect">
            <a:avLst/>
          </a:prstGeom>
          <a:noFill/>
          <a:ln>
            <a:noFill/>
          </a:ln>
        </p:spPr>
      </p:pic>
      <p:sp>
        <p:nvSpPr>
          <p:cNvPr id="985" name="Google Shape;985;p78"/>
          <p:cNvSpPr txBox="1"/>
          <p:nvPr/>
        </p:nvSpPr>
        <p:spPr>
          <a:xfrm>
            <a:off x="338328" y="6350987"/>
            <a:ext cx="1117396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000" u="none" strike="noStrike">
                <a:solidFill>
                  <a:schemeClr val="dk1"/>
                </a:solidFill>
                <a:latin typeface="Arial"/>
                <a:ea typeface="Arial"/>
                <a:cs typeface="Arial"/>
                <a:sym typeface="Arial"/>
              </a:rPr>
              <a:t>Quá trình cải thiện chất lượng nước và vai trò của </a:t>
            </a:r>
            <a:r>
              <a:rPr i="1" lang="en-US" sz="2000">
                <a:solidFill>
                  <a:schemeClr val="dk1"/>
                </a:solidFill>
                <a:latin typeface="Arial"/>
                <a:ea typeface="Arial"/>
                <a:cs typeface="Arial"/>
                <a:sym typeface="Arial"/>
              </a:rPr>
              <a:t>kiểm kê nguồn thải </a:t>
            </a:r>
            <a:endParaRPr i="1" sz="2000">
              <a:solidFill>
                <a:schemeClr val="dk1"/>
              </a:solidFill>
              <a:latin typeface="Arial"/>
              <a:ea typeface="Arial"/>
              <a:cs typeface="Arial"/>
              <a:sym typeface="Arial"/>
            </a:endParaRPr>
          </a:p>
        </p:txBody>
      </p:sp>
      <p:sp>
        <p:nvSpPr>
          <p:cNvPr id="986" name="Google Shape;986;p78"/>
          <p:cNvSpPr txBox="1"/>
          <p:nvPr/>
        </p:nvSpPr>
        <p:spPr>
          <a:xfrm>
            <a:off x="506175" y="1088125"/>
            <a:ext cx="111741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00000"/>
              </a:buClr>
              <a:buSzPts val="2800"/>
              <a:buFont typeface="Arial"/>
              <a:buNone/>
            </a:pPr>
            <a:r>
              <a:rPr b="1" lang="en-US" sz="2800">
                <a:solidFill>
                  <a:srgbClr val="C00000"/>
                </a:solidFill>
              </a:rPr>
              <a:t>Vai trò của kiểm kê nguồn thải trong quản lý chất lượng nước</a:t>
            </a:r>
            <a:endParaRPr b="1"/>
          </a:p>
        </p:txBody>
      </p:sp>
      <p:sp>
        <p:nvSpPr>
          <p:cNvPr id="987" name="Google Shape;987;p78"/>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88" name="Google Shape;988;p78"/>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989" name="Google Shape;989;p78"/>
          <p:cNvSpPr txBox="1"/>
          <p:nvPr>
            <p:ph type="title"/>
          </p:nvPr>
        </p:nvSpPr>
        <p:spPr>
          <a:xfrm>
            <a:off x="342900" y="132375"/>
            <a:ext cx="117366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200" cap="small">
                <a:solidFill>
                  <a:schemeClr val="dk1"/>
                </a:solidFill>
              </a:rPr>
              <a:t>3.1. GIỚI THIỆU CHUNG VỀ KIỂM KÊ NGUỒN THẢI</a:t>
            </a:r>
            <a:r>
              <a:rPr lang="en-US" sz="2000">
                <a:solidFill>
                  <a:schemeClr val="dk1"/>
                </a:solidFill>
              </a:rPr>
              <a:t> (TIẾP)</a:t>
            </a:r>
            <a:endParaRPr b="1"/>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79"/>
          <p:cNvSpPr txBox="1"/>
          <p:nvPr/>
        </p:nvSpPr>
        <p:spPr>
          <a:xfrm>
            <a:off x="347472" y="6457890"/>
            <a:ext cx="1117396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000">
                <a:solidFill>
                  <a:schemeClr val="dk1"/>
                </a:solidFill>
                <a:latin typeface="Arial"/>
                <a:ea typeface="Arial"/>
                <a:cs typeface="Arial"/>
                <a:sym typeface="Arial"/>
              </a:rPr>
              <a:t>Quan trắc chất lượng nước và kiểm kê nguồn thải</a:t>
            </a:r>
            <a:endParaRPr i="1" sz="2000">
              <a:solidFill>
                <a:schemeClr val="dk1"/>
              </a:solidFill>
              <a:latin typeface="Arial"/>
              <a:ea typeface="Arial"/>
              <a:cs typeface="Arial"/>
              <a:sym typeface="Arial"/>
            </a:endParaRPr>
          </a:p>
        </p:txBody>
      </p:sp>
      <p:pic>
        <p:nvPicPr>
          <p:cNvPr id="996" name="Google Shape;996;p79"/>
          <p:cNvPicPr preferRelativeResize="0"/>
          <p:nvPr/>
        </p:nvPicPr>
        <p:blipFill rotWithShape="1">
          <a:blip r:embed="rId3">
            <a:alphaModFix/>
          </a:blip>
          <a:srcRect b="0" l="0" r="0" t="0"/>
          <a:stretch/>
        </p:blipFill>
        <p:spPr>
          <a:xfrm>
            <a:off x="2807208" y="1784394"/>
            <a:ext cx="6949176" cy="4572012"/>
          </a:xfrm>
          <a:prstGeom prst="rect">
            <a:avLst/>
          </a:prstGeom>
          <a:noFill/>
          <a:ln>
            <a:noFill/>
          </a:ln>
        </p:spPr>
      </p:pic>
      <p:sp>
        <p:nvSpPr>
          <p:cNvPr id="997" name="Google Shape;997;p79"/>
          <p:cNvSpPr txBox="1"/>
          <p:nvPr/>
        </p:nvSpPr>
        <p:spPr>
          <a:xfrm>
            <a:off x="538850" y="1088125"/>
            <a:ext cx="11103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00000"/>
              </a:buClr>
              <a:buSzPts val="2800"/>
              <a:buFont typeface="Arial"/>
              <a:buNone/>
            </a:pPr>
            <a:r>
              <a:rPr b="1" lang="en-US" sz="2800">
                <a:solidFill>
                  <a:srgbClr val="C00000"/>
                </a:solidFill>
              </a:rPr>
              <a:t>Vai trò của kiểm kê nguồn thải trong quản lý chất lượng nước</a:t>
            </a:r>
            <a:endParaRPr b="1"/>
          </a:p>
        </p:txBody>
      </p:sp>
      <p:sp>
        <p:nvSpPr>
          <p:cNvPr id="998" name="Google Shape;998;p79"/>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99" name="Google Shape;999;p79"/>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000" name="Google Shape;1000;p79"/>
          <p:cNvSpPr txBox="1"/>
          <p:nvPr>
            <p:ph type="title"/>
          </p:nvPr>
        </p:nvSpPr>
        <p:spPr>
          <a:xfrm>
            <a:off x="342900" y="132375"/>
            <a:ext cx="117366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200" cap="small">
                <a:solidFill>
                  <a:schemeClr val="dk1"/>
                </a:solidFill>
              </a:rPr>
              <a:t>3.1. GIỚI THIỆU CHUNG VỀ KIỂM KÊ NGUỒN THẢI</a:t>
            </a:r>
            <a:r>
              <a:rPr lang="en-US" sz="2000">
                <a:solidFill>
                  <a:schemeClr val="dk1"/>
                </a:solidFill>
              </a:rPr>
              <a:t> (TIẾP)</a:t>
            </a:r>
            <a:endParaRPr b="1"/>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80"/>
          <p:cNvSpPr txBox="1"/>
          <p:nvPr/>
        </p:nvSpPr>
        <p:spPr>
          <a:xfrm>
            <a:off x="669475" y="1469575"/>
            <a:ext cx="10744200" cy="390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00000"/>
              </a:buClr>
              <a:buSzPts val="2800"/>
              <a:buFont typeface="Arial"/>
              <a:buNone/>
            </a:pPr>
            <a:r>
              <a:rPr b="1" lang="en-US" sz="2800">
                <a:solidFill>
                  <a:srgbClr val="C00000"/>
                </a:solidFill>
              </a:rPr>
              <a:t>Vai trò của kiểm kê nguồn thải trong quản lý chất lượng nước</a:t>
            </a:r>
            <a:endParaRPr b="1"/>
          </a:p>
          <a:p>
            <a:pPr indent="0" lvl="0" marL="0" marR="0" rtl="0" algn="l">
              <a:spcBef>
                <a:spcPts val="0"/>
              </a:spcBef>
              <a:spcAft>
                <a:spcPts val="0"/>
              </a:spcAft>
              <a:buClr>
                <a:schemeClr val="dk1"/>
              </a:buClr>
              <a:buSzPts val="2800"/>
              <a:buFont typeface="Arial"/>
              <a:buNone/>
            </a:pPr>
            <a:r>
              <a:t/>
            </a:r>
            <a:endParaRPr sz="2800">
              <a:solidFill>
                <a:srgbClr val="C00000"/>
              </a:solidFill>
              <a:latin typeface="Arial"/>
              <a:ea typeface="Arial"/>
              <a:cs typeface="Arial"/>
              <a:sym typeface="Arial"/>
            </a:endParaRPr>
          </a:p>
          <a:p>
            <a:pPr indent="-457200" lvl="0" marL="457200" marR="0" rtl="0" algn="l">
              <a:lnSpc>
                <a:spcPct val="150000"/>
              </a:lnSpc>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Kiểm kê là nền tảng quản lý chất ô nhiễm hiệu quả.</a:t>
            </a:r>
            <a:endParaRPr/>
          </a:p>
          <a:p>
            <a:pPr indent="-457200" lvl="0" marL="457200" marR="0" rtl="0" algn="l">
              <a:lnSpc>
                <a:spcPct val="150000"/>
              </a:lnSpc>
              <a:spcBef>
                <a:spcPts val="60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Cần kết hợp nhiều phương pháp và nguồn dữ liệu.</a:t>
            </a:r>
            <a:endParaRPr/>
          </a:p>
          <a:p>
            <a:pPr indent="-457200" lvl="0" marL="457200" marR="0" rtl="0" algn="l">
              <a:lnSpc>
                <a:spcPct val="150000"/>
              </a:lnSpc>
              <a:spcBef>
                <a:spcPts val="60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Phụ thuộc mục tiêu quản lý &amp; khả năng dữ liệu.</a:t>
            </a:r>
            <a:endParaRPr/>
          </a:p>
          <a:p>
            <a:pPr indent="-457200" lvl="0" marL="457200" marR="0" rtl="0" algn="l">
              <a:lnSpc>
                <a:spcPct val="150000"/>
              </a:lnSpc>
              <a:spcBef>
                <a:spcPts val="60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Là cơ sở cho chính sách giảm phát thải lâu dài.</a:t>
            </a:r>
            <a:endParaRPr/>
          </a:p>
          <a:p>
            <a:pPr indent="0" lvl="0" marL="0" marR="0" rtl="0" algn="l">
              <a:spcBef>
                <a:spcPts val="600"/>
              </a:spcBef>
              <a:spcAft>
                <a:spcPts val="0"/>
              </a:spcAft>
              <a:buClr>
                <a:schemeClr val="dk1"/>
              </a:buClr>
              <a:buSzPts val="2800"/>
              <a:buFont typeface="Arial"/>
              <a:buNone/>
            </a:pPr>
            <a:r>
              <a:t/>
            </a:r>
            <a:endParaRPr sz="2800">
              <a:solidFill>
                <a:srgbClr val="C00000"/>
              </a:solidFill>
              <a:latin typeface="Arial"/>
              <a:ea typeface="Arial"/>
              <a:cs typeface="Arial"/>
              <a:sym typeface="Arial"/>
            </a:endParaRPr>
          </a:p>
        </p:txBody>
      </p:sp>
      <p:sp>
        <p:nvSpPr>
          <p:cNvPr id="1007" name="Google Shape;1007;p80"/>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08" name="Google Shape;1008;p80"/>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009" name="Google Shape;1009;p80"/>
          <p:cNvSpPr txBox="1"/>
          <p:nvPr>
            <p:ph type="title"/>
          </p:nvPr>
        </p:nvSpPr>
        <p:spPr>
          <a:xfrm>
            <a:off x="342900" y="132375"/>
            <a:ext cx="117366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200" cap="small">
                <a:solidFill>
                  <a:schemeClr val="dk1"/>
                </a:solidFill>
              </a:rPr>
              <a:t>3.1. GIỚI THIỆU CHUNG VỀ KIỂM KÊ NGUỒN THẢI</a:t>
            </a:r>
            <a:r>
              <a:rPr lang="en-US" sz="2000">
                <a:solidFill>
                  <a:schemeClr val="dk1"/>
                </a:solidFill>
              </a:rPr>
              <a:t> (TIẾP)</a:t>
            </a:r>
            <a:endParaRPr b="1"/>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81"/>
          <p:cNvSpPr txBox="1"/>
          <p:nvPr>
            <p:ph idx="1" type="body"/>
          </p:nvPr>
        </p:nvSpPr>
        <p:spPr>
          <a:xfrm>
            <a:off x="467975" y="1074650"/>
            <a:ext cx="11611800" cy="541800"/>
          </a:xfrm>
          <a:prstGeom prst="rect">
            <a:avLst/>
          </a:prstGeom>
          <a:noFill/>
          <a:ln>
            <a:noFill/>
          </a:ln>
        </p:spPr>
        <p:txBody>
          <a:bodyPr anchorCtr="0" anchor="t" bIns="45700" lIns="91425" spcFirstLastPara="1" rIns="91425" wrap="square" tIns="45700">
            <a:normAutofit/>
          </a:bodyPr>
          <a:lstStyle/>
          <a:p>
            <a:pPr indent="-741363" lvl="0" marL="741363" rtl="0" algn="l">
              <a:lnSpc>
                <a:spcPct val="120000"/>
              </a:lnSpc>
              <a:spcBef>
                <a:spcPts val="300"/>
              </a:spcBef>
              <a:spcAft>
                <a:spcPts val="0"/>
              </a:spcAft>
              <a:buSzPts val="2380"/>
              <a:buNone/>
            </a:pPr>
            <a:r>
              <a:rPr b="1" lang="en-US" sz="2800">
                <a:solidFill>
                  <a:srgbClr val="CC0000"/>
                </a:solidFill>
                <a:latin typeface="Arial"/>
                <a:ea typeface="Arial"/>
                <a:cs typeface="Arial"/>
                <a:sym typeface="Arial"/>
              </a:rPr>
              <a:t>Cách tiếp cận</a:t>
            </a:r>
            <a:endParaRPr b="1" sz="2800">
              <a:solidFill>
                <a:srgbClr val="CC0000"/>
              </a:solidFill>
              <a:latin typeface="Arial"/>
              <a:ea typeface="Arial"/>
              <a:cs typeface="Arial"/>
              <a:sym typeface="Arial"/>
            </a:endParaRPr>
          </a:p>
        </p:txBody>
      </p:sp>
      <p:grpSp>
        <p:nvGrpSpPr>
          <p:cNvPr id="1016" name="Google Shape;1016;p81"/>
          <p:cNvGrpSpPr/>
          <p:nvPr/>
        </p:nvGrpSpPr>
        <p:grpSpPr>
          <a:xfrm>
            <a:off x="467978" y="1852885"/>
            <a:ext cx="11480967" cy="4283280"/>
            <a:chOff x="0" y="181685"/>
            <a:chExt cx="11480967" cy="4283280"/>
          </a:xfrm>
        </p:grpSpPr>
        <p:sp>
          <p:nvSpPr>
            <p:cNvPr id="1017" name="Google Shape;1017;p81"/>
            <p:cNvSpPr/>
            <p:nvPr/>
          </p:nvSpPr>
          <p:spPr>
            <a:xfrm>
              <a:off x="0" y="181685"/>
              <a:ext cx="11480967" cy="561599"/>
            </a:xfrm>
            <a:prstGeom prst="roundRect">
              <a:avLst>
                <a:gd fmla="val 16667" name="adj"/>
              </a:avLst>
            </a:prstGeom>
            <a:solidFill>
              <a:schemeClr val="accent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81"/>
            <p:cNvSpPr txBox="1"/>
            <p:nvPr/>
          </p:nvSpPr>
          <p:spPr>
            <a:xfrm>
              <a:off x="27415" y="209100"/>
              <a:ext cx="11426137" cy="50676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Cấp độ 1: Kiểm kê nguồn điểm</a:t>
              </a:r>
              <a:endParaRPr b="1" sz="2400">
                <a:solidFill>
                  <a:schemeClr val="lt1"/>
                </a:solidFill>
                <a:latin typeface="Arial"/>
                <a:ea typeface="Arial"/>
                <a:cs typeface="Arial"/>
                <a:sym typeface="Arial"/>
              </a:endParaRPr>
            </a:p>
          </p:txBody>
        </p:sp>
        <p:sp>
          <p:nvSpPr>
            <p:cNvPr id="1019" name="Google Shape;1019;p81"/>
            <p:cNvSpPr/>
            <p:nvPr/>
          </p:nvSpPr>
          <p:spPr>
            <a:xfrm>
              <a:off x="0" y="743285"/>
              <a:ext cx="11480967" cy="62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81"/>
            <p:cNvSpPr txBox="1"/>
            <p:nvPr/>
          </p:nvSpPr>
          <p:spPr>
            <a:xfrm>
              <a:off x="0" y="743285"/>
              <a:ext cx="11480967" cy="621000"/>
            </a:xfrm>
            <a:prstGeom prst="rect">
              <a:avLst/>
            </a:prstGeom>
            <a:noFill/>
            <a:ln>
              <a:noFill/>
            </a:ln>
          </p:spPr>
          <p:txBody>
            <a:bodyPr anchorCtr="0" anchor="t" bIns="30475" lIns="364500" spcFirstLastPara="1" rIns="170675" wrap="square" tIns="30475">
              <a:noAutofit/>
            </a:bodyPr>
            <a:lstStyle/>
            <a:p>
              <a:pPr indent="-171450" lvl="1" marL="171450" marR="0" rtl="0" algn="l">
                <a:lnSpc>
                  <a:spcPct val="90000"/>
                </a:lnSpc>
                <a:spcBef>
                  <a:spcPts val="0"/>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Tập trung vào nguồn điểm. </a:t>
              </a:r>
              <a:endParaRPr/>
            </a:p>
            <a:p>
              <a:pPr indent="-171450" lvl="1" marL="171450" marR="0" rtl="0" algn="l">
                <a:lnSpc>
                  <a:spcPct val="90000"/>
                </a:lnSpc>
                <a:spcBef>
                  <a:spcPts val="380"/>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Sử dụng dữ liệu thống kê về thông tin nguồn điểm</a:t>
              </a:r>
              <a:endParaRPr b="0" i="0" sz="1900" u="none" cap="none" strike="noStrike">
                <a:solidFill>
                  <a:schemeClr val="dk1"/>
                </a:solidFill>
                <a:latin typeface="Arial"/>
                <a:ea typeface="Arial"/>
                <a:cs typeface="Arial"/>
                <a:sym typeface="Arial"/>
              </a:endParaRPr>
            </a:p>
          </p:txBody>
        </p:sp>
        <p:sp>
          <p:nvSpPr>
            <p:cNvPr id="1021" name="Google Shape;1021;p81"/>
            <p:cNvSpPr/>
            <p:nvPr/>
          </p:nvSpPr>
          <p:spPr>
            <a:xfrm>
              <a:off x="0" y="1364285"/>
              <a:ext cx="11480967" cy="561599"/>
            </a:xfrm>
            <a:prstGeom prst="roundRect">
              <a:avLst>
                <a:gd fmla="val 16667" name="adj"/>
              </a:avLst>
            </a:prstGeom>
            <a:solidFill>
              <a:srgbClr val="609466"/>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81"/>
            <p:cNvSpPr txBox="1"/>
            <p:nvPr/>
          </p:nvSpPr>
          <p:spPr>
            <a:xfrm>
              <a:off x="27415" y="1391700"/>
              <a:ext cx="11426137" cy="50676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Cấp độ 2: Phương pháp tiếp cận tải trọng sông</a:t>
              </a:r>
              <a:endParaRPr sz="2400">
                <a:solidFill>
                  <a:schemeClr val="lt1"/>
                </a:solidFill>
                <a:latin typeface="Arial"/>
                <a:ea typeface="Arial"/>
                <a:cs typeface="Arial"/>
                <a:sym typeface="Arial"/>
              </a:endParaRPr>
            </a:p>
          </p:txBody>
        </p:sp>
        <p:sp>
          <p:nvSpPr>
            <p:cNvPr id="1023" name="Google Shape;1023;p81"/>
            <p:cNvSpPr/>
            <p:nvPr/>
          </p:nvSpPr>
          <p:spPr>
            <a:xfrm>
              <a:off x="0" y="1925885"/>
              <a:ext cx="11480967" cy="62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81"/>
            <p:cNvSpPr txBox="1"/>
            <p:nvPr/>
          </p:nvSpPr>
          <p:spPr>
            <a:xfrm>
              <a:off x="0" y="1925885"/>
              <a:ext cx="11480967" cy="621000"/>
            </a:xfrm>
            <a:prstGeom prst="rect">
              <a:avLst/>
            </a:prstGeom>
            <a:noFill/>
            <a:ln>
              <a:noFill/>
            </a:ln>
          </p:spPr>
          <p:txBody>
            <a:bodyPr anchorCtr="0" anchor="t" bIns="30475" lIns="364500" spcFirstLastPara="1" rIns="170675" wrap="square" tIns="30475">
              <a:noAutofit/>
            </a:bodyPr>
            <a:lstStyle/>
            <a:p>
              <a:pPr indent="-171450" lvl="1" marL="171450" marR="0" rtl="0" algn="l">
                <a:lnSpc>
                  <a:spcPct val="90000"/>
                </a:lnSpc>
                <a:spcBef>
                  <a:spcPts val="0"/>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Dựa trên nồng độ (cả trong pha nước và pha rắn lơ lửng) và dữ liệu lưu lượng dòng chảy của sông, </a:t>
              </a:r>
              <a:endParaRPr b="0" i="0" sz="1900" u="none" cap="none" strike="noStrike">
                <a:solidFill>
                  <a:schemeClr val="dk1"/>
                </a:solidFill>
                <a:latin typeface="Arial"/>
                <a:ea typeface="Arial"/>
                <a:cs typeface="Arial"/>
                <a:sym typeface="Arial"/>
              </a:endParaRPr>
            </a:p>
            <a:p>
              <a:pPr indent="-171450" lvl="1" marL="171450" marR="0" rtl="0" algn="l">
                <a:lnSpc>
                  <a:spcPct val="90000"/>
                </a:lnSpc>
                <a:spcBef>
                  <a:spcPts val="380"/>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Xem xét các quá trình cơ bản: vận chuyển, lưu trữ hoặc lưu trữ tạm thời và phân hủy chất ô nhiễm.</a:t>
              </a:r>
              <a:endParaRPr b="0" i="0" sz="1900" u="none" cap="none" strike="noStrike">
                <a:solidFill>
                  <a:schemeClr val="dk1"/>
                </a:solidFill>
                <a:latin typeface="Arial"/>
                <a:ea typeface="Arial"/>
                <a:cs typeface="Arial"/>
                <a:sym typeface="Arial"/>
              </a:endParaRPr>
            </a:p>
          </p:txBody>
        </p:sp>
        <p:sp>
          <p:nvSpPr>
            <p:cNvPr id="1025" name="Google Shape;1025;p81"/>
            <p:cNvSpPr/>
            <p:nvPr/>
          </p:nvSpPr>
          <p:spPr>
            <a:xfrm>
              <a:off x="0" y="2546885"/>
              <a:ext cx="11480967" cy="561599"/>
            </a:xfrm>
            <a:prstGeom prst="roundRect">
              <a:avLst>
                <a:gd fmla="val 16667" name="adj"/>
              </a:avLst>
            </a:prstGeom>
            <a:solidFill>
              <a:srgbClr val="727193"/>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81"/>
            <p:cNvSpPr txBox="1"/>
            <p:nvPr/>
          </p:nvSpPr>
          <p:spPr>
            <a:xfrm>
              <a:off x="27415" y="2574300"/>
              <a:ext cx="11426137" cy="50676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Cấp độ 3: Phương pháp tiếp cận theo đường đi của chất ô nhiễm</a:t>
              </a:r>
              <a:endParaRPr sz="2400">
                <a:solidFill>
                  <a:schemeClr val="lt1"/>
                </a:solidFill>
                <a:latin typeface="Arial"/>
                <a:ea typeface="Arial"/>
                <a:cs typeface="Arial"/>
                <a:sym typeface="Arial"/>
              </a:endParaRPr>
            </a:p>
          </p:txBody>
        </p:sp>
        <p:sp>
          <p:nvSpPr>
            <p:cNvPr id="1027" name="Google Shape;1027;p81"/>
            <p:cNvSpPr/>
            <p:nvPr/>
          </p:nvSpPr>
          <p:spPr>
            <a:xfrm>
              <a:off x="0" y="3108485"/>
              <a:ext cx="11480967" cy="3974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81"/>
            <p:cNvSpPr txBox="1"/>
            <p:nvPr/>
          </p:nvSpPr>
          <p:spPr>
            <a:xfrm>
              <a:off x="0" y="3108485"/>
              <a:ext cx="11480967" cy="397440"/>
            </a:xfrm>
            <a:prstGeom prst="rect">
              <a:avLst/>
            </a:prstGeom>
            <a:noFill/>
            <a:ln>
              <a:noFill/>
            </a:ln>
          </p:spPr>
          <p:txBody>
            <a:bodyPr anchorCtr="0" anchor="t" bIns="30475" lIns="364500" spcFirstLastPara="1" rIns="170675" wrap="square" tIns="30475">
              <a:noAutofit/>
            </a:bodyPr>
            <a:lstStyle/>
            <a:p>
              <a:pPr indent="-171450" lvl="1" marL="171450" marR="0" rtl="0" algn="l">
                <a:lnSpc>
                  <a:spcPct val="90000"/>
                </a:lnSpc>
                <a:spcBef>
                  <a:spcPts val="0"/>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Sử dụng thông tin cụ thể về sử dụng đất, thủy văn và các quá trình vận chuyển cơ bản liên quan</a:t>
              </a:r>
              <a:endParaRPr b="0" i="0" sz="1900" u="none" cap="none" strike="noStrike">
                <a:solidFill>
                  <a:schemeClr val="dk1"/>
                </a:solidFill>
                <a:latin typeface="Arial"/>
                <a:ea typeface="Arial"/>
                <a:cs typeface="Arial"/>
                <a:sym typeface="Arial"/>
              </a:endParaRPr>
            </a:p>
          </p:txBody>
        </p:sp>
        <p:sp>
          <p:nvSpPr>
            <p:cNvPr id="1029" name="Google Shape;1029;p81"/>
            <p:cNvSpPr/>
            <p:nvPr/>
          </p:nvSpPr>
          <p:spPr>
            <a:xfrm>
              <a:off x="0" y="3505925"/>
              <a:ext cx="11480967" cy="561599"/>
            </a:xfrm>
            <a:prstGeom prst="roundRect">
              <a:avLst>
                <a:gd fmla="val 16667" name="adj"/>
              </a:avLst>
            </a:prstGeom>
            <a:solidFill>
              <a:srgbClr val="90838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81"/>
            <p:cNvSpPr txBox="1"/>
            <p:nvPr/>
          </p:nvSpPr>
          <p:spPr>
            <a:xfrm>
              <a:off x="27415" y="3533340"/>
              <a:ext cx="11426137" cy="50676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Cấp độ 4: Phương pháp tiếp cận theo nguồn gốc</a:t>
              </a:r>
              <a:endParaRPr sz="2400">
                <a:solidFill>
                  <a:schemeClr val="lt1"/>
                </a:solidFill>
                <a:latin typeface="Arial"/>
                <a:ea typeface="Arial"/>
                <a:cs typeface="Arial"/>
                <a:sym typeface="Arial"/>
              </a:endParaRPr>
            </a:p>
          </p:txBody>
        </p:sp>
        <p:sp>
          <p:nvSpPr>
            <p:cNvPr id="1031" name="Google Shape;1031;p81"/>
            <p:cNvSpPr/>
            <p:nvPr/>
          </p:nvSpPr>
          <p:spPr>
            <a:xfrm>
              <a:off x="0" y="4067525"/>
              <a:ext cx="11480967" cy="3974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81"/>
            <p:cNvSpPr txBox="1"/>
            <p:nvPr/>
          </p:nvSpPr>
          <p:spPr>
            <a:xfrm>
              <a:off x="0" y="4067525"/>
              <a:ext cx="11480967" cy="397440"/>
            </a:xfrm>
            <a:prstGeom prst="rect">
              <a:avLst/>
            </a:prstGeom>
            <a:noFill/>
            <a:ln>
              <a:noFill/>
            </a:ln>
          </p:spPr>
          <p:txBody>
            <a:bodyPr anchorCtr="0" anchor="t" bIns="30475" lIns="364500" spcFirstLastPara="1" rIns="170675" wrap="square" tIns="30475">
              <a:noAutofit/>
            </a:bodyPr>
            <a:lstStyle/>
            <a:p>
              <a:pPr indent="-171450" lvl="1" marL="171450" marR="0" rtl="0" algn="l">
                <a:lnSpc>
                  <a:spcPct val="90000"/>
                </a:lnSpc>
                <a:spcBef>
                  <a:spcPts val="0"/>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Xem xét bức tranh toàn diện về vòng đời của chất ô nhiễm</a:t>
              </a:r>
              <a:endParaRPr b="0" i="0" sz="1900" u="none" cap="none" strike="noStrike">
                <a:solidFill>
                  <a:schemeClr val="dk1"/>
                </a:solidFill>
                <a:latin typeface="Arial"/>
                <a:ea typeface="Arial"/>
                <a:cs typeface="Arial"/>
                <a:sym typeface="Arial"/>
              </a:endParaRPr>
            </a:p>
          </p:txBody>
        </p:sp>
      </p:grpSp>
      <p:sp>
        <p:nvSpPr>
          <p:cNvPr id="1033" name="Google Shape;1033;p81"/>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34" name="Google Shape;1034;p81"/>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035" name="Google Shape;1035;p81"/>
          <p:cNvSpPr txBox="1"/>
          <p:nvPr>
            <p:ph type="title"/>
          </p:nvPr>
        </p:nvSpPr>
        <p:spPr>
          <a:xfrm>
            <a:off x="342900" y="132375"/>
            <a:ext cx="117366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000" cap="small">
                <a:solidFill>
                  <a:schemeClr val="dk1"/>
                </a:solidFill>
              </a:rPr>
              <a:t>3.2. </a:t>
            </a:r>
            <a:r>
              <a:rPr b="1" lang="en-US" sz="3000" cap="small">
                <a:solidFill>
                  <a:schemeClr val="dk1"/>
                </a:solidFill>
              </a:rPr>
              <a:t>TIẾP CẬN &amp; PHƯƠNG PHÁP </a:t>
            </a:r>
            <a:r>
              <a:rPr b="1" lang="en-US" sz="3000" cap="small">
                <a:solidFill>
                  <a:schemeClr val="dk1"/>
                </a:solidFill>
              </a:rPr>
              <a:t>KIỂM KÊ NGUỒN THẢI</a:t>
            </a:r>
            <a:endParaRPr b="1" sz="3800"/>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82"/>
          <p:cNvSpPr txBox="1"/>
          <p:nvPr>
            <p:ph idx="1" type="body"/>
          </p:nvPr>
        </p:nvSpPr>
        <p:spPr>
          <a:xfrm>
            <a:off x="457200" y="1074650"/>
            <a:ext cx="11622600" cy="5344800"/>
          </a:xfrm>
          <a:prstGeom prst="rect">
            <a:avLst/>
          </a:prstGeom>
          <a:noFill/>
          <a:ln>
            <a:noFill/>
          </a:ln>
        </p:spPr>
        <p:txBody>
          <a:bodyPr anchorCtr="0" anchor="t" bIns="45700" lIns="91425" spcFirstLastPara="1" rIns="91425" wrap="square" tIns="45700">
            <a:normAutofit/>
          </a:bodyPr>
          <a:lstStyle/>
          <a:p>
            <a:pPr indent="-741363" lvl="0" marL="741363" rtl="0" algn="l">
              <a:lnSpc>
                <a:spcPct val="120000"/>
              </a:lnSpc>
              <a:spcBef>
                <a:spcPts val="0"/>
              </a:spcBef>
              <a:spcAft>
                <a:spcPts val="0"/>
              </a:spcAft>
              <a:buSzPts val="2380"/>
              <a:buNone/>
            </a:pPr>
            <a:r>
              <a:rPr b="1" lang="en-US" sz="2800">
                <a:solidFill>
                  <a:srgbClr val="CC0000"/>
                </a:solidFill>
                <a:latin typeface="Arial"/>
                <a:ea typeface="Arial"/>
                <a:cs typeface="Arial"/>
                <a:sym typeface="Arial"/>
              </a:rPr>
              <a:t>Phương pháp kiểm kê </a:t>
            </a:r>
            <a:endParaRPr/>
          </a:p>
          <a:p>
            <a:pPr indent="-741363" lvl="0" marL="741363" rtl="0" algn="l">
              <a:lnSpc>
                <a:spcPct val="120000"/>
              </a:lnSpc>
              <a:spcBef>
                <a:spcPts val="600"/>
              </a:spcBef>
              <a:spcAft>
                <a:spcPts val="0"/>
              </a:spcAft>
              <a:buSzPts val="2040"/>
              <a:buNone/>
            </a:pPr>
            <a:r>
              <a:rPr b="1" lang="en-US" sz="2400">
                <a:latin typeface="Arial"/>
                <a:ea typeface="Arial"/>
                <a:cs typeface="Arial"/>
                <a:sym typeface="Arial"/>
              </a:rPr>
              <a:t>(1) Nguồn điểm</a:t>
            </a:r>
            <a:endParaRPr/>
          </a:p>
          <a:p>
            <a:pPr indent="0" lvl="1" marL="274320" rtl="0" algn="ctr">
              <a:lnSpc>
                <a:spcPct val="120000"/>
              </a:lnSpc>
              <a:spcBef>
                <a:spcPts val="600"/>
              </a:spcBef>
              <a:spcAft>
                <a:spcPts val="0"/>
              </a:spcAft>
              <a:buSzPts val="1870"/>
              <a:buNone/>
            </a:pPr>
            <a:r>
              <a:rPr b="1" lang="en-US" sz="2200"/>
              <a:t>Tải lượng = Nồng độ × Lưu lượng nước thải</a:t>
            </a:r>
            <a:endParaRPr/>
          </a:p>
          <a:p>
            <a:pPr indent="0" lvl="1" marL="173038" rtl="0" algn="just">
              <a:lnSpc>
                <a:spcPct val="120000"/>
              </a:lnSpc>
              <a:spcBef>
                <a:spcPts val="600"/>
              </a:spcBef>
              <a:spcAft>
                <a:spcPts val="0"/>
              </a:spcAft>
              <a:buSzPts val="1870"/>
              <a:buNone/>
            </a:pPr>
            <a:r>
              <a:rPr b="1" lang="en-US" sz="2200"/>
              <a:t>Nguồn dữ liệu: </a:t>
            </a:r>
            <a:r>
              <a:rPr lang="en-US" sz="2200"/>
              <a:t>Sử dụng dữ liệu thống kê sẵn có, cơ sở dữ liệu quốc gia hoặc khảo sát.</a:t>
            </a:r>
            <a:endParaRPr/>
          </a:p>
          <a:p>
            <a:pPr indent="-182880" lvl="0" marL="182880" rtl="0" algn="l">
              <a:lnSpc>
                <a:spcPct val="120000"/>
              </a:lnSpc>
              <a:spcBef>
                <a:spcPts val="600"/>
              </a:spcBef>
              <a:spcAft>
                <a:spcPts val="0"/>
              </a:spcAft>
              <a:buSzPts val="1870"/>
              <a:buChar char="▪"/>
            </a:pPr>
            <a:r>
              <a:rPr b="1" lang="en-US" sz="2200"/>
              <a:t>Ưu điểm:</a:t>
            </a:r>
            <a:r>
              <a:rPr lang="en-US" sz="2200"/>
              <a:t> Chính xác, trực tiếp.</a:t>
            </a:r>
            <a:endParaRPr/>
          </a:p>
          <a:p>
            <a:pPr indent="-182880" lvl="0" marL="182880" rtl="0" algn="l">
              <a:lnSpc>
                <a:spcPct val="120000"/>
              </a:lnSpc>
              <a:spcBef>
                <a:spcPts val="600"/>
              </a:spcBef>
              <a:spcAft>
                <a:spcPts val="0"/>
              </a:spcAft>
              <a:buSzPts val="1870"/>
              <a:buChar char="▪"/>
            </a:pPr>
            <a:r>
              <a:rPr b="1" lang="en-US" sz="2200"/>
              <a:t>Hạn chế:</a:t>
            </a:r>
            <a:r>
              <a:rPr lang="en-US" sz="2200"/>
              <a:t> Không phản ánh được các nguồn phân tán hoặc phi chính thức.</a:t>
            </a:r>
            <a:endParaRPr/>
          </a:p>
          <a:p>
            <a:pPr indent="0" lvl="0" marL="0" rtl="0" algn="l">
              <a:lnSpc>
                <a:spcPct val="120000"/>
              </a:lnSpc>
              <a:spcBef>
                <a:spcPts val="600"/>
              </a:spcBef>
              <a:spcAft>
                <a:spcPts val="0"/>
              </a:spcAft>
              <a:buSzPts val="1870"/>
              <a:buNone/>
            </a:pPr>
            <a:r>
              <a:t/>
            </a:r>
            <a:endParaRPr sz="2200"/>
          </a:p>
          <a:p>
            <a:pPr indent="-741363" lvl="0" marL="741363" rtl="0" algn="l">
              <a:lnSpc>
                <a:spcPct val="120000"/>
              </a:lnSpc>
              <a:spcBef>
                <a:spcPts val="600"/>
              </a:spcBef>
              <a:spcAft>
                <a:spcPts val="0"/>
              </a:spcAft>
              <a:buSzPts val="2380"/>
              <a:buNone/>
            </a:pPr>
            <a:r>
              <a:t/>
            </a:r>
            <a:endParaRPr b="1" sz="2800">
              <a:solidFill>
                <a:srgbClr val="CC0000"/>
              </a:solidFill>
              <a:latin typeface="Arial"/>
              <a:ea typeface="Arial"/>
              <a:cs typeface="Arial"/>
              <a:sym typeface="Arial"/>
            </a:endParaRPr>
          </a:p>
        </p:txBody>
      </p:sp>
      <p:sp>
        <p:nvSpPr>
          <p:cNvPr id="1042" name="Google Shape;1042;p82"/>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43" name="Google Shape;1043;p82"/>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044" name="Google Shape;1044;p82"/>
          <p:cNvSpPr txBox="1"/>
          <p:nvPr>
            <p:ph type="title"/>
          </p:nvPr>
        </p:nvSpPr>
        <p:spPr>
          <a:xfrm>
            <a:off x="342900" y="132375"/>
            <a:ext cx="117366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000" cap="small">
                <a:solidFill>
                  <a:schemeClr val="dk1"/>
                </a:solidFill>
              </a:rPr>
              <a:t>3.2. TIẾP CẬN &amp; PHƯƠNG PHÁP KIỂM KÊ NGUỒN THẢI (</a:t>
            </a:r>
            <a:r>
              <a:rPr b="1" lang="en-US" sz="3000" cap="small">
                <a:solidFill>
                  <a:schemeClr val="dk1"/>
                </a:solidFill>
              </a:rPr>
              <a:t>tiếp)</a:t>
            </a:r>
            <a:endParaRPr b="1" sz="380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83"/>
          <p:cNvSpPr txBox="1"/>
          <p:nvPr>
            <p:ph idx="1" type="body"/>
          </p:nvPr>
        </p:nvSpPr>
        <p:spPr>
          <a:xfrm>
            <a:off x="408225" y="1074650"/>
            <a:ext cx="11136000" cy="5623200"/>
          </a:xfrm>
          <a:prstGeom prst="rect">
            <a:avLst/>
          </a:prstGeom>
          <a:blipFill rotWithShape="1">
            <a:blip r:embed="rId3">
              <a:alphaModFix/>
            </a:blip>
            <a:stretch>
              <a:fillRect b="0" l="-770" r="0" t="-757"/>
            </a:stretch>
          </a:blipFill>
          <a:ln>
            <a:noFill/>
          </a:ln>
        </p:spPr>
        <p:txBody>
          <a:bodyPr anchorCtr="0" anchor="t" bIns="45700" lIns="91425" spcFirstLastPara="1" rIns="91425" wrap="square" tIns="45700">
            <a:normAutofit/>
          </a:bodyPr>
          <a:lstStyle/>
          <a:p>
            <a:pPr indent="-182880" lvl="0" marL="182880" rtl="0" algn="l">
              <a:lnSpc>
                <a:spcPct val="120000"/>
              </a:lnSpc>
              <a:spcBef>
                <a:spcPts val="0"/>
              </a:spcBef>
              <a:spcAft>
                <a:spcPts val="0"/>
              </a:spcAft>
              <a:buSzPts val="1700"/>
              <a:buChar char="▪"/>
            </a:pPr>
            <a:r>
              <a:rPr lang="en-US"/>
              <a:t> </a:t>
            </a:r>
            <a:endParaRPr/>
          </a:p>
        </p:txBody>
      </p:sp>
      <p:pic>
        <p:nvPicPr>
          <p:cNvPr id="1051" name="Google Shape;1051;p83"/>
          <p:cNvPicPr preferRelativeResize="0"/>
          <p:nvPr/>
        </p:nvPicPr>
        <p:blipFill rotWithShape="1">
          <a:blip r:embed="rId4">
            <a:alphaModFix/>
          </a:blip>
          <a:srcRect b="0" l="0" r="0" t="0"/>
          <a:stretch/>
        </p:blipFill>
        <p:spPr>
          <a:xfrm>
            <a:off x="4379115" y="1989040"/>
            <a:ext cx="3924848" cy="1038370"/>
          </a:xfrm>
          <a:prstGeom prst="rect">
            <a:avLst/>
          </a:prstGeom>
          <a:noFill/>
          <a:ln>
            <a:noFill/>
          </a:ln>
        </p:spPr>
      </p:pic>
      <p:sp>
        <p:nvSpPr>
          <p:cNvPr id="1052" name="Google Shape;1052;p83"/>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53" name="Google Shape;1053;p83"/>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054" name="Google Shape;1054;p83"/>
          <p:cNvSpPr txBox="1"/>
          <p:nvPr>
            <p:ph type="title"/>
          </p:nvPr>
        </p:nvSpPr>
        <p:spPr>
          <a:xfrm>
            <a:off x="342900" y="132375"/>
            <a:ext cx="117366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000" cap="small">
                <a:solidFill>
                  <a:schemeClr val="dk1"/>
                </a:solidFill>
              </a:rPr>
              <a:t>3.2. TIẾP CẬN &amp; PHƯƠNG PHÁP KIỂM KÊ NGUỒN THẢI (tiếp)</a:t>
            </a:r>
            <a:endParaRPr b="1" sz="380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84"/>
          <p:cNvSpPr txBox="1"/>
          <p:nvPr>
            <p:ph idx="1" type="body"/>
          </p:nvPr>
        </p:nvSpPr>
        <p:spPr>
          <a:xfrm>
            <a:off x="669475" y="1219000"/>
            <a:ext cx="10907700" cy="5299200"/>
          </a:xfrm>
          <a:prstGeom prst="rect">
            <a:avLst/>
          </a:prstGeom>
          <a:noFill/>
          <a:ln>
            <a:noFill/>
          </a:ln>
        </p:spPr>
        <p:txBody>
          <a:bodyPr anchorCtr="0" anchor="t" bIns="45700" lIns="91425" spcFirstLastPara="1" rIns="91425" wrap="square" tIns="45700">
            <a:normAutofit lnSpcReduction="20000"/>
          </a:bodyPr>
          <a:lstStyle/>
          <a:p>
            <a:pPr indent="-741363" lvl="0" marL="741363" rtl="0" algn="l">
              <a:lnSpc>
                <a:spcPct val="120000"/>
              </a:lnSpc>
              <a:spcBef>
                <a:spcPts val="0"/>
              </a:spcBef>
              <a:spcAft>
                <a:spcPts val="0"/>
              </a:spcAft>
              <a:buSzPts val="2380"/>
              <a:buNone/>
            </a:pPr>
            <a:r>
              <a:rPr b="1" lang="en-US" sz="2800">
                <a:solidFill>
                  <a:srgbClr val="CC0000"/>
                </a:solidFill>
                <a:latin typeface="Arial"/>
                <a:ea typeface="Arial"/>
                <a:cs typeface="Arial"/>
                <a:sym typeface="Arial"/>
              </a:rPr>
              <a:t>Phương pháp kiểm kê </a:t>
            </a:r>
            <a:endParaRPr/>
          </a:p>
          <a:p>
            <a:pPr indent="0" lvl="0" marL="0" rtl="0" algn="l">
              <a:lnSpc>
                <a:spcPct val="120000"/>
              </a:lnSpc>
              <a:spcBef>
                <a:spcPts val="600"/>
              </a:spcBef>
              <a:spcAft>
                <a:spcPts val="0"/>
              </a:spcAft>
              <a:buSzPts val="2040"/>
              <a:buNone/>
            </a:pPr>
            <a:r>
              <a:rPr b="1" lang="en-US" sz="2400">
                <a:latin typeface="Arial"/>
                <a:ea typeface="Arial"/>
                <a:cs typeface="Arial"/>
                <a:sym typeface="Arial"/>
              </a:rPr>
              <a:t>(3)</a:t>
            </a:r>
            <a:r>
              <a:rPr b="1" lang="en-US" sz="2400"/>
              <a:t> Phương pháp theo tiếp cận đường đi của chất ô nhiễm (Pathway-oriented) </a:t>
            </a:r>
            <a:endParaRPr/>
          </a:p>
          <a:p>
            <a:pPr indent="-1719263" lvl="0" marL="1719263" rtl="0" algn="l">
              <a:lnSpc>
                <a:spcPct val="120000"/>
              </a:lnSpc>
              <a:spcBef>
                <a:spcPts val="600"/>
              </a:spcBef>
              <a:spcAft>
                <a:spcPts val="0"/>
              </a:spcAft>
              <a:buSzPts val="1870"/>
              <a:buNone/>
            </a:pPr>
            <a:r>
              <a:rPr b="1" i="1" lang="en-US" sz="2200"/>
              <a:t>Nguyên tắc: </a:t>
            </a:r>
            <a:r>
              <a:rPr lang="en-US" sz="2200"/>
              <a:t>Phân tích các con đường chất ô nhiễm đi vào thủy vực 🡺 hiểu rõ quá trình vận chuyển &amp; biến đổi</a:t>
            </a:r>
            <a:endParaRPr sz="2200"/>
          </a:p>
          <a:p>
            <a:pPr indent="0" lvl="0" marL="0" rtl="0" algn="l">
              <a:lnSpc>
                <a:spcPct val="120000"/>
              </a:lnSpc>
              <a:spcBef>
                <a:spcPts val="600"/>
              </a:spcBef>
              <a:spcAft>
                <a:spcPts val="0"/>
              </a:spcAft>
              <a:buSzPts val="1700"/>
              <a:buNone/>
            </a:pPr>
            <a:r>
              <a:rPr b="1" i="1" lang="en-US"/>
              <a:t>Phân loại:</a:t>
            </a:r>
            <a:endParaRPr i="1"/>
          </a:p>
          <a:p>
            <a:pPr indent="-182880" lvl="1" marL="457200" rtl="0" algn="l">
              <a:lnSpc>
                <a:spcPct val="120000"/>
              </a:lnSpc>
              <a:spcBef>
                <a:spcPts val="600"/>
              </a:spcBef>
              <a:spcAft>
                <a:spcPts val="0"/>
              </a:spcAft>
              <a:buSzPts val="1700"/>
              <a:buChar char="▪"/>
            </a:pPr>
            <a:r>
              <a:rPr b="1" lang="en-US" sz="2000"/>
              <a:t>Nguồn điểm </a:t>
            </a:r>
            <a:r>
              <a:rPr lang="en-US" sz="2000"/>
              <a:t>(ví dụ: trạm xử lý, mỏ).</a:t>
            </a:r>
            <a:endParaRPr/>
          </a:p>
          <a:p>
            <a:pPr indent="-182880" lvl="1" marL="457200" rtl="0" algn="l">
              <a:lnSpc>
                <a:spcPct val="120000"/>
              </a:lnSpc>
              <a:spcBef>
                <a:spcPts val="600"/>
              </a:spcBef>
              <a:spcAft>
                <a:spcPts val="0"/>
              </a:spcAft>
              <a:buSzPts val="1700"/>
              <a:buChar char="▪"/>
            </a:pPr>
            <a:r>
              <a:rPr b="1" lang="en-US" sz="2000"/>
              <a:t>Nguồn phân tán nông thôn:</a:t>
            </a:r>
            <a:r>
              <a:rPr lang="en-US" sz="2000"/>
              <a:t> xói mòn đất, dòng chảy mặt, thoát nước ngầm, bay hơi – lắng đọng.</a:t>
            </a:r>
            <a:endParaRPr/>
          </a:p>
          <a:p>
            <a:pPr indent="-182879" lvl="2" marL="731520" rtl="0" algn="l">
              <a:lnSpc>
                <a:spcPct val="120000"/>
              </a:lnSpc>
              <a:spcBef>
                <a:spcPts val="600"/>
              </a:spcBef>
              <a:spcAft>
                <a:spcPts val="0"/>
              </a:spcAft>
              <a:buSzPts val="1700"/>
              <a:buChar char="▪"/>
            </a:pPr>
            <a:r>
              <a:rPr lang="en-US" sz="2000"/>
              <a:t>Công cụ tính toán: </a:t>
            </a:r>
            <a:r>
              <a:rPr b="1" lang="en-US" sz="2000"/>
              <a:t>USLE (Universal Soil Loss Equation)</a:t>
            </a:r>
            <a:r>
              <a:rPr lang="en-US" sz="2000"/>
              <a:t> để ước tính xói mòn.</a:t>
            </a:r>
            <a:endParaRPr/>
          </a:p>
          <a:p>
            <a:pPr indent="-182879" lvl="2" marL="731520" rtl="0" algn="l">
              <a:lnSpc>
                <a:spcPct val="120000"/>
              </a:lnSpc>
              <a:spcBef>
                <a:spcPts val="600"/>
              </a:spcBef>
              <a:spcAft>
                <a:spcPts val="0"/>
              </a:spcAft>
              <a:buSzPts val="1700"/>
              <a:buChar char="▪"/>
            </a:pPr>
            <a:r>
              <a:rPr lang="en-US" sz="2000"/>
              <a:t>Thông số: R (mưa), K (đất), LS (địa hình), C (thảm phủ), P (biện pháp canh tác).</a:t>
            </a:r>
            <a:endParaRPr/>
          </a:p>
          <a:p>
            <a:pPr indent="-182880" lvl="1" marL="457200" rtl="0" algn="l">
              <a:lnSpc>
                <a:spcPct val="120000"/>
              </a:lnSpc>
              <a:spcBef>
                <a:spcPts val="600"/>
              </a:spcBef>
              <a:spcAft>
                <a:spcPts val="0"/>
              </a:spcAft>
              <a:buSzPts val="1700"/>
              <a:buChar char="▪"/>
            </a:pPr>
            <a:r>
              <a:rPr b="1" lang="en-US" sz="2000"/>
              <a:t>Nguồn phân tán đô thị:</a:t>
            </a:r>
            <a:r>
              <a:rPr lang="en-US" sz="2000"/>
              <a:t> tràn hỗn hợp, hệ thống thoát nước mưa.</a:t>
            </a:r>
            <a:endParaRPr/>
          </a:p>
          <a:p>
            <a:pPr indent="-182879" lvl="2" marL="731520" rtl="0" algn="l">
              <a:lnSpc>
                <a:spcPct val="120000"/>
              </a:lnSpc>
              <a:spcBef>
                <a:spcPts val="600"/>
              </a:spcBef>
              <a:spcAft>
                <a:spcPts val="0"/>
              </a:spcAft>
              <a:buSzPts val="1700"/>
              <a:buChar char="▪"/>
            </a:pPr>
            <a:r>
              <a:rPr lang="en-US" sz="2000"/>
              <a:t>Ước tính dựa trên tải trọng bề mặt (kg/km²), lượng mưa và đặc tính hạ tầng đô thị.</a:t>
            </a:r>
            <a:endParaRPr b="1" sz="2800">
              <a:solidFill>
                <a:srgbClr val="CC0000"/>
              </a:solidFill>
              <a:latin typeface="Arial"/>
              <a:ea typeface="Arial"/>
              <a:cs typeface="Arial"/>
              <a:sym typeface="Arial"/>
            </a:endParaRPr>
          </a:p>
        </p:txBody>
      </p:sp>
      <p:sp>
        <p:nvSpPr>
          <p:cNvPr id="1061" name="Google Shape;1061;p84"/>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62" name="Google Shape;1062;p84"/>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063" name="Google Shape;1063;p84"/>
          <p:cNvSpPr txBox="1"/>
          <p:nvPr>
            <p:ph type="title"/>
          </p:nvPr>
        </p:nvSpPr>
        <p:spPr>
          <a:xfrm>
            <a:off x="342900" y="132375"/>
            <a:ext cx="117366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000" cap="small">
                <a:solidFill>
                  <a:schemeClr val="dk1"/>
                </a:solidFill>
              </a:rPr>
              <a:t>3.2. TIẾP CẬN &amp; PHƯƠNG PHÁP KIỂM KÊ NGUỒN THẢI (tiếp)</a:t>
            </a:r>
            <a:endParaRPr b="1" sz="380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85"/>
          <p:cNvSpPr txBox="1"/>
          <p:nvPr>
            <p:ph idx="1" type="body"/>
          </p:nvPr>
        </p:nvSpPr>
        <p:spPr>
          <a:xfrm>
            <a:off x="580650" y="1303968"/>
            <a:ext cx="11290200" cy="5361000"/>
          </a:xfrm>
          <a:prstGeom prst="rect">
            <a:avLst/>
          </a:prstGeom>
          <a:blipFill rotWithShape="1">
            <a:blip r:embed="rId3">
              <a:alphaModFix/>
            </a:blip>
            <a:stretch>
              <a:fillRect b="0" l="-1028" r="0" t="-431"/>
            </a:stretch>
          </a:blipFill>
          <a:ln>
            <a:noFill/>
          </a:ln>
        </p:spPr>
        <p:txBody>
          <a:bodyPr anchorCtr="0" anchor="t" bIns="45700" lIns="91425" spcFirstLastPara="1" rIns="91425" wrap="square" tIns="45700">
            <a:normAutofit/>
          </a:bodyPr>
          <a:lstStyle/>
          <a:p>
            <a:pPr indent="-182880" lvl="0" marL="182880" rtl="0" algn="l">
              <a:lnSpc>
                <a:spcPct val="120000"/>
              </a:lnSpc>
              <a:spcBef>
                <a:spcPts val="0"/>
              </a:spcBef>
              <a:spcAft>
                <a:spcPts val="0"/>
              </a:spcAft>
              <a:buSzPts val="1700"/>
              <a:buChar char="▪"/>
            </a:pPr>
            <a:r>
              <a:rPr lang="en-US"/>
              <a:t> </a:t>
            </a:r>
            <a:endParaRPr/>
          </a:p>
        </p:txBody>
      </p:sp>
      <p:sp>
        <p:nvSpPr>
          <p:cNvPr id="1070" name="Google Shape;1070;p85"/>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71" name="Google Shape;1071;p85"/>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072" name="Google Shape;1072;p85"/>
          <p:cNvSpPr txBox="1"/>
          <p:nvPr>
            <p:ph type="title"/>
          </p:nvPr>
        </p:nvSpPr>
        <p:spPr>
          <a:xfrm>
            <a:off x="342900" y="132375"/>
            <a:ext cx="117366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000" cap="small">
                <a:solidFill>
                  <a:schemeClr val="dk1"/>
                </a:solidFill>
              </a:rPr>
              <a:t>3.2. TIẾP CẬN &amp; PHƯƠNG PHÁP KIỂM KÊ NGUỒN THẢI (tiếp)</a:t>
            </a:r>
            <a:endParaRPr b="1" sz="380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86"/>
          <p:cNvSpPr txBox="1"/>
          <p:nvPr>
            <p:ph idx="1" type="body"/>
          </p:nvPr>
        </p:nvSpPr>
        <p:spPr>
          <a:xfrm>
            <a:off x="702125" y="1453250"/>
            <a:ext cx="10608900" cy="5244600"/>
          </a:xfrm>
          <a:prstGeom prst="rect">
            <a:avLst/>
          </a:prstGeom>
          <a:noFill/>
          <a:ln>
            <a:noFill/>
          </a:ln>
        </p:spPr>
        <p:txBody>
          <a:bodyPr anchorCtr="0" anchor="t" bIns="45700" lIns="91425" spcFirstLastPara="1" rIns="91425" wrap="square" tIns="45700">
            <a:normAutofit/>
          </a:bodyPr>
          <a:lstStyle/>
          <a:p>
            <a:pPr indent="-741363" lvl="0" marL="741363" rtl="0" algn="l">
              <a:lnSpc>
                <a:spcPct val="120000"/>
              </a:lnSpc>
              <a:spcBef>
                <a:spcPts val="0"/>
              </a:spcBef>
              <a:spcAft>
                <a:spcPts val="0"/>
              </a:spcAft>
              <a:buSzPts val="2380"/>
              <a:buNone/>
            </a:pPr>
            <a:r>
              <a:rPr b="1" lang="en-US" sz="2800">
                <a:solidFill>
                  <a:srgbClr val="CC0000"/>
                </a:solidFill>
                <a:latin typeface="Arial"/>
                <a:ea typeface="Arial"/>
                <a:cs typeface="Arial"/>
                <a:sym typeface="Arial"/>
              </a:rPr>
              <a:t>Phương pháp kiểm kê - So sánh các phương pháp</a:t>
            </a:r>
            <a:endParaRPr/>
          </a:p>
          <a:p>
            <a:pPr indent="-182880" lvl="0" marL="182880" rtl="0" algn="l">
              <a:lnSpc>
                <a:spcPct val="120000"/>
              </a:lnSpc>
              <a:spcBef>
                <a:spcPts val="600"/>
              </a:spcBef>
              <a:spcAft>
                <a:spcPts val="0"/>
              </a:spcAft>
              <a:buSzPts val="2040"/>
              <a:buChar char="▪"/>
            </a:pPr>
            <a:r>
              <a:rPr lang="en-US" sz="2400"/>
              <a:t>Nguồn điểm: chính xác nhưng hạn chế phạm vi.</a:t>
            </a:r>
            <a:endParaRPr/>
          </a:p>
          <a:p>
            <a:pPr indent="-182880" lvl="0" marL="182880" rtl="0" algn="l">
              <a:lnSpc>
                <a:spcPct val="120000"/>
              </a:lnSpc>
              <a:spcBef>
                <a:spcPts val="600"/>
              </a:spcBef>
              <a:spcAft>
                <a:spcPts val="0"/>
              </a:spcAft>
              <a:buSzPts val="2040"/>
              <a:buChar char="▪"/>
            </a:pPr>
            <a:r>
              <a:rPr lang="en-US" sz="2400"/>
              <a:t>Tải lượng sông: kiểm chứng tốt, nhưng khó phân tách nguồn.</a:t>
            </a:r>
            <a:endParaRPr/>
          </a:p>
          <a:p>
            <a:pPr indent="-182880" lvl="0" marL="182880" rtl="0" algn="l">
              <a:lnSpc>
                <a:spcPct val="120000"/>
              </a:lnSpc>
              <a:spcBef>
                <a:spcPts val="600"/>
              </a:spcBef>
              <a:spcAft>
                <a:spcPts val="0"/>
              </a:spcAft>
              <a:buSzPts val="2040"/>
              <a:buChar char="▪"/>
            </a:pPr>
            <a:r>
              <a:rPr lang="en-US" sz="2400"/>
              <a:t>Đường đi của chất ô nhiễm: chi tiết, cho từng khu vực cụ thể, cần nhiều dữ liệu.</a:t>
            </a:r>
            <a:endParaRPr/>
          </a:p>
          <a:p>
            <a:pPr indent="-182880" lvl="0" marL="182880" rtl="0" algn="l">
              <a:lnSpc>
                <a:spcPct val="120000"/>
              </a:lnSpc>
              <a:spcBef>
                <a:spcPts val="600"/>
              </a:spcBef>
              <a:spcAft>
                <a:spcPts val="0"/>
              </a:spcAft>
              <a:buSzPts val="2040"/>
              <a:buChar char="▪"/>
            </a:pPr>
            <a:r>
              <a:rPr lang="en-US" sz="2400"/>
              <a:t>Nguồn gốc của chất ô nhiễm: toàn diện, hỗ trợ chính sách, đòi hỏi dữ liệu lớn.</a:t>
            </a:r>
            <a:endParaRPr/>
          </a:p>
          <a:p>
            <a:pPr indent="-741363" lvl="0" marL="741363" rtl="0" algn="l">
              <a:lnSpc>
                <a:spcPct val="120000"/>
              </a:lnSpc>
              <a:spcBef>
                <a:spcPts val="600"/>
              </a:spcBef>
              <a:spcAft>
                <a:spcPts val="0"/>
              </a:spcAft>
              <a:buSzPts val="2380"/>
              <a:buNone/>
            </a:pPr>
            <a:r>
              <a:t/>
            </a:r>
            <a:endParaRPr b="1" sz="2800">
              <a:solidFill>
                <a:srgbClr val="CC0000"/>
              </a:solidFill>
              <a:latin typeface="Arial"/>
              <a:ea typeface="Arial"/>
              <a:cs typeface="Arial"/>
              <a:sym typeface="Arial"/>
            </a:endParaRPr>
          </a:p>
        </p:txBody>
      </p:sp>
      <p:sp>
        <p:nvSpPr>
          <p:cNvPr id="1079" name="Google Shape;1079;p86"/>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80" name="Google Shape;1080;p86"/>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081" name="Google Shape;1081;p86"/>
          <p:cNvSpPr txBox="1"/>
          <p:nvPr>
            <p:ph type="title"/>
          </p:nvPr>
        </p:nvSpPr>
        <p:spPr>
          <a:xfrm>
            <a:off x="342900" y="132375"/>
            <a:ext cx="117366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000" cap="small">
                <a:solidFill>
                  <a:schemeClr val="dk1"/>
                </a:solidFill>
              </a:rPr>
              <a:t>3.2. TIẾP CẬN &amp; PHƯƠNG PHÁP KIỂM KÊ NGUỒN THẢI (tiếp)</a:t>
            </a:r>
            <a:endParaRPr b="1" sz="3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grpSp>
        <p:nvGrpSpPr>
          <p:cNvPr id="209" name="Google Shape;209;p8"/>
          <p:cNvGrpSpPr/>
          <p:nvPr/>
        </p:nvGrpSpPr>
        <p:grpSpPr>
          <a:xfrm>
            <a:off x="-1253629" y="734933"/>
            <a:ext cx="11398306" cy="6667632"/>
            <a:chOff x="-5597029" y="-857316"/>
            <a:chExt cx="11398306" cy="6667632"/>
          </a:xfrm>
        </p:grpSpPr>
        <p:sp>
          <p:nvSpPr>
            <p:cNvPr id="210" name="Google Shape;210;p8"/>
            <p:cNvSpPr/>
            <p:nvPr/>
          </p:nvSpPr>
          <p:spPr>
            <a:xfrm>
              <a:off x="-5597029" y="-857316"/>
              <a:ext cx="6667632" cy="6667632"/>
            </a:xfrm>
            <a:prstGeom prst="blockArc">
              <a:avLst>
                <a:gd fmla="val 18900000" name="adj1"/>
                <a:gd fmla="val 2700000" name="adj2"/>
                <a:gd fmla="val 324" name="adj3"/>
              </a:avLst>
            </a:prstGeom>
            <a:noFill/>
            <a:ln cap="flat" cmpd="sng" w="127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
            <p:cNvSpPr/>
            <p:nvPr/>
          </p:nvSpPr>
          <p:spPr>
            <a:xfrm>
              <a:off x="347452" y="225163"/>
              <a:ext cx="5453824" cy="450128"/>
            </a:xfrm>
            <a:prstGeom prst="rect">
              <a:avLst/>
            </a:prstGeom>
            <a:blipFill rotWithShape="1">
              <a:blip r:embed="rId3">
                <a:alphaModFix/>
              </a:blip>
              <a:tile algn="tl" flip="none" tx="0" sx="60000" ty="0" sy="58999"/>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txBox="1"/>
            <p:nvPr/>
          </p:nvSpPr>
          <p:spPr>
            <a:xfrm>
              <a:off x="347452" y="225163"/>
              <a:ext cx="5453824" cy="450128"/>
            </a:xfrm>
            <a:prstGeom prst="rect">
              <a:avLst/>
            </a:prstGeom>
            <a:noFill/>
            <a:ln>
              <a:noFill/>
            </a:ln>
          </p:spPr>
          <p:txBody>
            <a:bodyPr anchorCtr="0" anchor="ctr" bIns="55875" lIns="357275" spcFirstLastPara="1" rIns="55875" wrap="square" tIns="55875">
              <a:noAutofit/>
            </a:bodyPr>
            <a:lstStyle/>
            <a:p>
              <a:pPr indent="0" lvl="0" marL="0" marR="0" rtl="0" algn="l">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Chất rắn và trầm tích</a:t>
              </a:r>
              <a:endParaRPr sz="2200">
                <a:solidFill>
                  <a:schemeClr val="lt1"/>
                </a:solidFill>
                <a:latin typeface="Arial"/>
                <a:ea typeface="Arial"/>
                <a:cs typeface="Arial"/>
                <a:sym typeface="Arial"/>
              </a:endParaRPr>
            </a:p>
          </p:txBody>
        </p:sp>
        <p:sp>
          <p:nvSpPr>
            <p:cNvPr id="213" name="Google Shape;213;p8"/>
            <p:cNvSpPr/>
            <p:nvPr/>
          </p:nvSpPr>
          <p:spPr>
            <a:xfrm>
              <a:off x="66122" y="168897"/>
              <a:ext cx="562660" cy="562660"/>
            </a:xfrm>
            <a:prstGeom prst="ellipse">
              <a:avLst/>
            </a:pr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p:nvPr/>
          </p:nvSpPr>
          <p:spPr>
            <a:xfrm>
              <a:off x="755084" y="900752"/>
              <a:ext cx="5046192" cy="450128"/>
            </a:xfrm>
            <a:prstGeom prst="rect">
              <a:avLst/>
            </a:prstGeom>
            <a:blipFill rotWithShape="1">
              <a:blip r:embed="rId4">
                <a:alphaModFix/>
              </a:blip>
              <a:tile algn="tl" flip="none" tx="0" sx="60000" ty="0" sy="58999"/>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txBox="1"/>
            <p:nvPr/>
          </p:nvSpPr>
          <p:spPr>
            <a:xfrm>
              <a:off x="755084" y="900752"/>
              <a:ext cx="5046192" cy="450128"/>
            </a:xfrm>
            <a:prstGeom prst="rect">
              <a:avLst/>
            </a:prstGeom>
            <a:noFill/>
            <a:ln>
              <a:noFill/>
            </a:ln>
          </p:spPr>
          <p:txBody>
            <a:bodyPr anchorCtr="0" anchor="ctr" bIns="55875" lIns="357275" spcFirstLastPara="1" rIns="55875" wrap="square" tIns="55875">
              <a:noAutofit/>
            </a:bodyPr>
            <a:lstStyle/>
            <a:p>
              <a:pPr indent="0" lvl="0" marL="0" marR="0" rtl="0" algn="l">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Các chất thải tiêu thụ ôxy</a:t>
              </a:r>
              <a:endParaRPr sz="2200">
                <a:solidFill>
                  <a:schemeClr val="lt1"/>
                </a:solidFill>
                <a:latin typeface="Arial"/>
                <a:ea typeface="Arial"/>
                <a:cs typeface="Arial"/>
                <a:sym typeface="Arial"/>
              </a:endParaRPr>
            </a:p>
          </p:txBody>
        </p:sp>
        <p:sp>
          <p:nvSpPr>
            <p:cNvPr id="216" name="Google Shape;216;p8"/>
            <p:cNvSpPr/>
            <p:nvPr/>
          </p:nvSpPr>
          <p:spPr>
            <a:xfrm>
              <a:off x="473754" y="844486"/>
              <a:ext cx="562660" cy="562660"/>
            </a:xfrm>
            <a:prstGeom prst="ellipse">
              <a:avLst/>
            </a:prstGeom>
            <a:solidFill>
              <a:schemeClr val="lt1"/>
            </a:solidFill>
            <a:ln cap="flat" cmpd="sng" w="9525">
              <a:solidFill>
                <a:srgbClr val="8894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8"/>
            <p:cNvSpPr/>
            <p:nvPr/>
          </p:nvSpPr>
          <p:spPr>
            <a:xfrm>
              <a:off x="978465" y="1575846"/>
              <a:ext cx="4822812" cy="450128"/>
            </a:xfrm>
            <a:prstGeom prst="rect">
              <a:avLst/>
            </a:prstGeom>
            <a:blipFill rotWithShape="1">
              <a:blip r:embed="rId5">
                <a:alphaModFix/>
              </a:blip>
              <a:tile algn="tl" flip="none" tx="0" sx="60000" ty="0" sy="58999"/>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
            <p:cNvSpPr txBox="1"/>
            <p:nvPr/>
          </p:nvSpPr>
          <p:spPr>
            <a:xfrm>
              <a:off x="978465" y="1575846"/>
              <a:ext cx="4822812" cy="450128"/>
            </a:xfrm>
            <a:prstGeom prst="rect">
              <a:avLst/>
            </a:prstGeom>
            <a:noFill/>
            <a:ln>
              <a:noFill/>
            </a:ln>
          </p:spPr>
          <p:txBody>
            <a:bodyPr anchorCtr="0" anchor="ctr" bIns="55875" lIns="357275" spcFirstLastPara="1" rIns="55875" wrap="square" tIns="55875">
              <a:noAutofit/>
            </a:bodyPr>
            <a:lstStyle/>
            <a:p>
              <a:pPr indent="0" lvl="0" marL="0" marR="0" rtl="0" algn="l">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Các chất dinh dưỡng</a:t>
              </a:r>
              <a:endParaRPr sz="2200">
                <a:solidFill>
                  <a:schemeClr val="lt1"/>
                </a:solidFill>
                <a:latin typeface="Arial"/>
                <a:ea typeface="Arial"/>
                <a:cs typeface="Arial"/>
                <a:sym typeface="Arial"/>
              </a:endParaRPr>
            </a:p>
          </p:txBody>
        </p:sp>
        <p:sp>
          <p:nvSpPr>
            <p:cNvPr id="219" name="Google Shape;219;p8"/>
            <p:cNvSpPr/>
            <p:nvPr/>
          </p:nvSpPr>
          <p:spPr>
            <a:xfrm>
              <a:off x="697134" y="1519580"/>
              <a:ext cx="562660" cy="562660"/>
            </a:xfrm>
            <a:prstGeom prst="ellipse">
              <a:avLst/>
            </a:prstGeom>
            <a:solidFill>
              <a:schemeClr val="lt1"/>
            </a:solidFill>
            <a:ln cap="flat" cmpd="sng" w="9525">
              <a:solidFill>
                <a:srgbClr val="6094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a:off x="1049788" y="2251435"/>
              <a:ext cx="4751489" cy="450128"/>
            </a:xfrm>
            <a:prstGeom prst="rect">
              <a:avLst/>
            </a:prstGeom>
            <a:blipFill rotWithShape="1">
              <a:blip r:embed="rId6">
                <a:alphaModFix/>
              </a:blip>
              <a:tile algn="tl" flip="none" tx="0" sx="60000" ty="0" sy="58999"/>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8"/>
            <p:cNvSpPr txBox="1"/>
            <p:nvPr/>
          </p:nvSpPr>
          <p:spPr>
            <a:xfrm>
              <a:off x="1049788" y="2251435"/>
              <a:ext cx="4751489" cy="450128"/>
            </a:xfrm>
            <a:prstGeom prst="rect">
              <a:avLst/>
            </a:prstGeom>
            <a:noFill/>
            <a:ln>
              <a:noFill/>
            </a:ln>
          </p:spPr>
          <p:txBody>
            <a:bodyPr anchorCtr="0" anchor="ctr" bIns="55875" lIns="357275" spcFirstLastPara="1" rIns="55875" wrap="square" tIns="55875">
              <a:noAutofit/>
            </a:bodyPr>
            <a:lstStyle/>
            <a:p>
              <a:pPr indent="0" lvl="0" marL="0" marR="0" rtl="0" algn="l">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VSV gây bệnh</a:t>
              </a:r>
              <a:endParaRPr sz="2200">
                <a:solidFill>
                  <a:schemeClr val="lt1"/>
                </a:solidFill>
                <a:latin typeface="Arial"/>
                <a:ea typeface="Arial"/>
                <a:cs typeface="Arial"/>
                <a:sym typeface="Arial"/>
              </a:endParaRPr>
            </a:p>
          </p:txBody>
        </p:sp>
        <p:sp>
          <p:nvSpPr>
            <p:cNvPr id="222" name="Google Shape;222;p8"/>
            <p:cNvSpPr/>
            <p:nvPr/>
          </p:nvSpPr>
          <p:spPr>
            <a:xfrm>
              <a:off x="768457" y="2195169"/>
              <a:ext cx="562660" cy="562660"/>
            </a:xfrm>
            <a:prstGeom prst="ellipse">
              <a:avLst/>
            </a:prstGeom>
            <a:solidFill>
              <a:schemeClr val="lt1"/>
            </a:solidFill>
            <a:ln cap="flat" cmpd="sng" w="9525">
              <a:solidFill>
                <a:srgbClr val="6790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
            <p:cNvSpPr/>
            <p:nvPr/>
          </p:nvSpPr>
          <p:spPr>
            <a:xfrm>
              <a:off x="978465" y="2927024"/>
              <a:ext cx="4822812" cy="450128"/>
            </a:xfrm>
            <a:prstGeom prst="rect">
              <a:avLst/>
            </a:prstGeom>
            <a:blipFill rotWithShape="1">
              <a:blip r:embed="rId7">
                <a:alphaModFix/>
              </a:blip>
              <a:tile algn="tl" flip="none" tx="0" sx="60000" ty="0" sy="58999"/>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8"/>
            <p:cNvSpPr txBox="1"/>
            <p:nvPr/>
          </p:nvSpPr>
          <p:spPr>
            <a:xfrm>
              <a:off x="978465" y="2927024"/>
              <a:ext cx="4822812" cy="450128"/>
            </a:xfrm>
            <a:prstGeom prst="rect">
              <a:avLst/>
            </a:prstGeom>
            <a:noFill/>
            <a:ln>
              <a:noFill/>
            </a:ln>
          </p:spPr>
          <p:txBody>
            <a:bodyPr anchorCtr="0" anchor="ctr" bIns="55875" lIns="357275" spcFirstLastPara="1" rIns="55875" wrap="square" tIns="55875">
              <a:noAutofit/>
            </a:bodyPr>
            <a:lstStyle/>
            <a:p>
              <a:pPr indent="0" lvl="0" marL="0" marR="0" rtl="0" algn="l">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Các muối vô cơ</a:t>
              </a:r>
              <a:endParaRPr sz="2200">
                <a:solidFill>
                  <a:schemeClr val="lt1"/>
                </a:solidFill>
                <a:latin typeface="Arial"/>
                <a:ea typeface="Arial"/>
                <a:cs typeface="Arial"/>
                <a:sym typeface="Arial"/>
              </a:endParaRPr>
            </a:p>
          </p:txBody>
        </p:sp>
        <p:sp>
          <p:nvSpPr>
            <p:cNvPr id="225" name="Google Shape;225;p8"/>
            <p:cNvSpPr/>
            <p:nvPr/>
          </p:nvSpPr>
          <p:spPr>
            <a:xfrm>
              <a:off x="697134" y="2870758"/>
              <a:ext cx="562660" cy="562660"/>
            </a:xfrm>
            <a:prstGeom prst="ellipse">
              <a:avLst/>
            </a:prstGeom>
            <a:solidFill>
              <a:schemeClr val="lt1"/>
            </a:solidFill>
            <a:ln cap="flat" cmpd="sng" w="9525">
              <a:solidFill>
                <a:srgbClr val="7271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
            <p:cNvSpPr/>
            <p:nvPr/>
          </p:nvSpPr>
          <p:spPr>
            <a:xfrm>
              <a:off x="755084" y="3602118"/>
              <a:ext cx="5046192" cy="450128"/>
            </a:xfrm>
            <a:prstGeom prst="rect">
              <a:avLst/>
            </a:prstGeom>
            <a:blipFill rotWithShape="1">
              <a:blip r:embed="rId8">
                <a:alphaModFix/>
              </a:blip>
              <a:tile algn="tl" flip="none" tx="0" sx="60000" ty="0" sy="58999"/>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8"/>
            <p:cNvSpPr txBox="1"/>
            <p:nvPr/>
          </p:nvSpPr>
          <p:spPr>
            <a:xfrm>
              <a:off x="755084" y="3602118"/>
              <a:ext cx="5046192" cy="450128"/>
            </a:xfrm>
            <a:prstGeom prst="rect">
              <a:avLst/>
            </a:prstGeom>
            <a:noFill/>
            <a:ln>
              <a:noFill/>
            </a:ln>
          </p:spPr>
          <p:txBody>
            <a:bodyPr anchorCtr="0" anchor="ctr" bIns="55875" lIns="357275" spcFirstLastPara="1" rIns="55875" wrap="square" tIns="55875">
              <a:noAutofit/>
            </a:bodyPr>
            <a:lstStyle/>
            <a:p>
              <a:pPr indent="0" lvl="0" marL="0" marR="0" rtl="0" algn="l">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Kim loại nặng</a:t>
              </a:r>
              <a:endParaRPr sz="2200">
                <a:solidFill>
                  <a:schemeClr val="lt1"/>
                </a:solidFill>
                <a:latin typeface="Arial"/>
                <a:ea typeface="Arial"/>
                <a:cs typeface="Arial"/>
                <a:sym typeface="Arial"/>
              </a:endParaRPr>
            </a:p>
          </p:txBody>
        </p:sp>
        <p:sp>
          <p:nvSpPr>
            <p:cNvPr id="228" name="Google Shape;228;p8"/>
            <p:cNvSpPr/>
            <p:nvPr/>
          </p:nvSpPr>
          <p:spPr>
            <a:xfrm>
              <a:off x="473754" y="3545852"/>
              <a:ext cx="562660" cy="562660"/>
            </a:xfrm>
            <a:prstGeom prst="ellipse">
              <a:avLst/>
            </a:prstGeom>
            <a:solidFill>
              <a:schemeClr val="lt1"/>
            </a:solidFill>
            <a:ln cap="flat" cmpd="sng" w="9525">
              <a:solidFill>
                <a:srgbClr val="9179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
            <p:cNvSpPr/>
            <p:nvPr/>
          </p:nvSpPr>
          <p:spPr>
            <a:xfrm>
              <a:off x="347452" y="4277707"/>
              <a:ext cx="5453824" cy="450128"/>
            </a:xfrm>
            <a:prstGeom prst="rect">
              <a:avLst/>
            </a:prstGeom>
            <a:blipFill rotWithShape="1">
              <a:blip r:embed="rId9">
                <a:alphaModFix/>
              </a:blip>
              <a:tile algn="tl" flip="none" tx="0" sx="60000" ty="0" sy="58999"/>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
            <p:cNvSpPr txBox="1"/>
            <p:nvPr/>
          </p:nvSpPr>
          <p:spPr>
            <a:xfrm>
              <a:off x="347452" y="4277707"/>
              <a:ext cx="5453824" cy="450128"/>
            </a:xfrm>
            <a:prstGeom prst="rect">
              <a:avLst/>
            </a:prstGeom>
            <a:noFill/>
            <a:ln>
              <a:noFill/>
            </a:ln>
          </p:spPr>
          <p:txBody>
            <a:bodyPr anchorCtr="0" anchor="ctr" bIns="55875" lIns="357275" spcFirstLastPara="1" rIns="55875" wrap="square" tIns="55875">
              <a:noAutofit/>
            </a:bodyPr>
            <a:lstStyle/>
            <a:p>
              <a:pPr indent="0" lvl="0" marL="0" marR="0" rtl="0" algn="l">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Các chất hữu cơ</a:t>
              </a:r>
              <a:endParaRPr sz="2200">
                <a:solidFill>
                  <a:schemeClr val="lt1"/>
                </a:solidFill>
                <a:latin typeface="Arial"/>
                <a:ea typeface="Arial"/>
                <a:cs typeface="Arial"/>
                <a:sym typeface="Arial"/>
              </a:endParaRPr>
            </a:p>
          </p:txBody>
        </p:sp>
        <p:sp>
          <p:nvSpPr>
            <p:cNvPr id="231" name="Google Shape;231;p8"/>
            <p:cNvSpPr/>
            <p:nvPr/>
          </p:nvSpPr>
          <p:spPr>
            <a:xfrm>
              <a:off x="66122" y="4221441"/>
              <a:ext cx="562660" cy="562660"/>
            </a:xfrm>
            <a:prstGeom prst="ellipse">
              <a:avLst/>
            </a:prstGeom>
            <a:solidFill>
              <a:schemeClr val="lt1"/>
            </a:solidFill>
            <a:ln cap="flat" cmpd="sng" w="9525">
              <a:solidFill>
                <a:srgbClr val="9083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 name="Google Shape;232;p8"/>
          <p:cNvGrpSpPr/>
          <p:nvPr/>
        </p:nvGrpSpPr>
        <p:grpSpPr>
          <a:xfrm>
            <a:off x="1828800" y="2588574"/>
            <a:ext cx="2921047" cy="2437824"/>
            <a:chOff x="960" y="2551"/>
            <a:chExt cx="1481" cy="1236"/>
          </a:xfrm>
        </p:grpSpPr>
        <p:grpSp>
          <p:nvGrpSpPr>
            <p:cNvPr id="233" name="Google Shape;233;p8"/>
            <p:cNvGrpSpPr/>
            <p:nvPr/>
          </p:nvGrpSpPr>
          <p:grpSpPr>
            <a:xfrm>
              <a:off x="960" y="2551"/>
              <a:ext cx="1481" cy="1236"/>
              <a:chOff x="480" y="2407"/>
              <a:chExt cx="1481" cy="1236"/>
            </a:xfrm>
          </p:grpSpPr>
          <p:sp>
            <p:nvSpPr>
              <p:cNvPr id="234" name="Google Shape;234;p8"/>
              <p:cNvSpPr/>
              <p:nvPr/>
            </p:nvSpPr>
            <p:spPr>
              <a:xfrm>
                <a:off x="480" y="2892"/>
                <a:ext cx="132" cy="263"/>
              </a:xfrm>
              <a:prstGeom prst="ellipse">
                <a:avLst/>
              </a:prstGeom>
              <a:gradFill>
                <a:gsLst>
                  <a:gs pos="0">
                    <a:srgbClr val="FFFFFF"/>
                  </a:gs>
                  <a:gs pos="50000">
                    <a:srgbClr val="4CCAE8"/>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5" name="Google Shape;235;p8"/>
              <p:cNvSpPr/>
              <p:nvPr/>
            </p:nvSpPr>
            <p:spPr>
              <a:xfrm>
                <a:off x="480" y="2892"/>
                <a:ext cx="132" cy="263"/>
              </a:xfrm>
              <a:prstGeom prst="ellipse">
                <a:avLst/>
              </a:prstGeom>
              <a:gradFill>
                <a:gsLst>
                  <a:gs pos="0">
                    <a:srgbClr val="4CCAE8">
                      <a:alpha val="31764"/>
                    </a:srgbClr>
                  </a:gs>
                  <a:gs pos="100000">
                    <a:srgbClr val="000000">
                      <a:alpha val="89803"/>
                    </a:srgbClr>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6" name="Google Shape;236;p8"/>
              <p:cNvSpPr/>
              <p:nvPr/>
            </p:nvSpPr>
            <p:spPr>
              <a:xfrm>
                <a:off x="583" y="2892"/>
                <a:ext cx="1378" cy="263"/>
              </a:xfrm>
              <a:prstGeom prst="ellipse">
                <a:avLst/>
              </a:prstGeom>
              <a:gradFill>
                <a:gsLst>
                  <a:gs pos="0">
                    <a:srgbClr val="3998AF"/>
                  </a:gs>
                  <a:gs pos="50000">
                    <a:srgbClr val="4CCAE8"/>
                  </a:gs>
                  <a:gs pos="100000">
                    <a:srgbClr val="3998AF"/>
                  </a:gs>
                </a:gsLst>
                <a:lin ang="189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7" name="Google Shape;237;p8"/>
              <p:cNvSpPr/>
              <p:nvPr/>
            </p:nvSpPr>
            <p:spPr>
              <a:xfrm>
                <a:off x="576" y="2882"/>
                <a:ext cx="1376" cy="263"/>
              </a:xfrm>
              <a:prstGeom prst="ellipse">
                <a:avLst/>
              </a:prstGeom>
              <a:gradFill>
                <a:gsLst>
                  <a:gs pos="0">
                    <a:srgbClr val="3DA4BC"/>
                  </a:gs>
                  <a:gs pos="100000">
                    <a:srgbClr val="4CCAE8">
                      <a:alpha val="0"/>
                    </a:srgbClr>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8" name="Google Shape;238;p8"/>
              <p:cNvSpPr/>
              <p:nvPr/>
            </p:nvSpPr>
            <p:spPr>
              <a:xfrm>
                <a:off x="658" y="2892"/>
                <a:ext cx="1239" cy="263"/>
              </a:xfrm>
              <a:prstGeom prst="ellipse">
                <a:avLst/>
              </a:prstGeom>
              <a:solidFill>
                <a:srgbClr val="333333"/>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9" name="Google Shape;239;p8"/>
              <p:cNvSpPr/>
              <p:nvPr/>
            </p:nvSpPr>
            <p:spPr>
              <a:xfrm>
                <a:off x="678" y="2407"/>
                <a:ext cx="1200" cy="1236"/>
              </a:xfrm>
              <a:prstGeom prst="ellipse">
                <a:avLst/>
              </a:prstGeom>
              <a:gradFill>
                <a:gsLst>
                  <a:gs pos="0">
                    <a:srgbClr val="878787"/>
                  </a:gs>
                  <a:gs pos="100000">
                    <a:srgbClr val="C0C0C0"/>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
              <p:cNvSpPr txBox="1"/>
              <p:nvPr/>
            </p:nvSpPr>
            <p:spPr>
              <a:xfrm rot="5400000">
                <a:off x="838" y="2594"/>
                <a:ext cx="874" cy="84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 name="Google Shape;241;p8"/>
              <p:cNvSpPr/>
              <p:nvPr/>
            </p:nvSpPr>
            <p:spPr>
              <a:xfrm>
                <a:off x="693" y="2414"/>
                <a:ext cx="1171" cy="1204"/>
              </a:xfrm>
              <a:prstGeom prst="ellipse">
                <a:avLst/>
              </a:prstGeom>
              <a:gradFill>
                <a:gsLst>
                  <a:gs pos="0">
                    <a:srgbClr val="C0C0C0">
                      <a:alpha val="0"/>
                    </a:srgbClr>
                  </a:gs>
                  <a:gs pos="100000">
                    <a:srgbClr val="EBEBEB"/>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8"/>
              <p:cNvSpPr txBox="1"/>
              <p:nvPr/>
            </p:nvSpPr>
            <p:spPr>
              <a:xfrm rot="5400000">
                <a:off x="835" y="2588"/>
                <a:ext cx="851" cy="82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3" name="Google Shape;243;p8"/>
              <p:cNvSpPr/>
              <p:nvPr/>
            </p:nvSpPr>
            <p:spPr>
              <a:xfrm>
                <a:off x="706" y="2426"/>
                <a:ext cx="1114" cy="1126"/>
              </a:xfrm>
              <a:prstGeom prst="ellipse">
                <a:avLst/>
              </a:prstGeom>
              <a:gradFill>
                <a:gsLst>
                  <a:gs pos="0">
                    <a:srgbClr val="ACACAC"/>
                  </a:gs>
                  <a:gs pos="100000">
                    <a:srgbClr val="C0C0C0">
                      <a:alpha val="4784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8"/>
              <p:cNvSpPr txBox="1"/>
              <p:nvPr/>
            </p:nvSpPr>
            <p:spPr>
              <a:xfrm rot="5400000">
                <a:off x="859" y="2594"/>
                <a:ext cx="796" cy="7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 name="Google Shape;245;p8"/>
              <p:cNvSpPr/>
              <p:nvPr/>
            </p:nvSpPr>
            <p:spPr>
              <a:xfrm>
                <a:off x="770" y="2458"/>
                <a:ext cx="991" cy="914"/>
              </a:xfrm>
              <a:prstGeom prst="ellipse">
                <a:avLst/>
              </a:prstGeom>
              <a:gradFill>
                <a:gsLst>
                  <a:gs pos="0">
                    <a:srgbClr val="FFFFFF"/>
                  </a:gs>
                  <a:gs pos="100000">
                    <a:srgbClr val="C0C0C0">
                      <a:alpha val="37647"/>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
              <p:cNvSpPr txBox="1"/>
              <p:nvPr/>
            </p:nvSpPr>
            <p:spPr>
              <a:xfrm rot="5400000">
                <a:off x="922" y="2557"/>
                <a:ext cx="646" cy="70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47" name="Google Shape;247;p8"/>
            <p:cNvSpPr txBox="1"/>
            <p:nvPr/>
          </p:nvSpPr>
          <p:spPr>
            <a:xfrm>
              <a:off x="1245" y="2733"/>
              <a:ext cx="1055" cy="9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0000"/>
                  </a:solidFill>
                  <a:latin typeface="Arial"/>
                  <a:ea typeface="Arial"/>
                  <a:cs typeface="Arial"/>
                  <a:sym typeface="Arial"/>
                </a:rPr>
                <a:t>Các tác nhân gây ÔN nguồn nước</a:t>
              </a:r>
              <a:endParaRPr b="1" sz="2800">
                <a:solidFill>
                  <a:srgbClr val="000000"/>
                </a:solidFill>
                <a:latin typeface="Arial"/>
                <a:ea typeface="Arial"/>
                <a:cs typeface="Arial"/>
                <a:sym typeface="Arial"/>
              </a:endParaRPr>
            </a:p>
          </p:txBody>
        </p:sp>
      </p:grpSp>
      <p:sp>
        <p:nvSpPr>
          <p:cNvPr id="248" name="Google Shape;248;p8"/>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49" name="Google Shape;249;p8"/>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250" name="Google Shape;250;p8"/>
          <p:cNvSpPr txBox="1"/>
          <p:nvPr>
            <p:ph type="title"/>
          </p:nvPr>
        </p:nvSpPr>
        <p:spPr>
          <a:xfrm>
            <a:off x="636825" y="219825"/>
            <a:ext cx="11198100" cy="931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Font typeface="Arial"/>
              <a:buNone/>
            </a:pPr>
            <a:r>
              <a:rPr b="1" lang="en-US" sz="3000" cap="small"/>
              <a:t>1.1 Ô NHIỄM MÔI TRƯỜNG NƯỚC (tiếp)</a:t>
            </a:r>
            <a:endParaRPr b="1" sz="3000" cap="small"/>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500"/>
                                        <p:tgtEl>
                                          <p:spTgt spid="23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87"/>
          <p:cNvSpPr txBox="1"/>
          <p:nvPr>
            <p:ph idx="1" type="body"/>
          </p:nvPr>
        </p:nvSpPr>
        <p:spPr>
          <a:xfrm>
            <a:off x="506175" y="1502225"/>
            <a:ext cx="10711500" cy="5195700"/>
          </a:xfrm>
          <a:prstGeom prst="rect">
            <a:avLst/>
          </a:prstGeom>
          <a:noFill/>
          <a:ln>
            <a:noFill/>
          </a:ln>
        </p:spPr>
        <p:txBody>
          <a:bodyPr anchorCtr="0" anchor="t" bIns="45700" lIns="91425" spcFirstLastPara="1" rIns="91425" wrap="square" tIns="45700">
            <a:normAutofit/>
          </a:bodyPr>
          <a:lstStyle/>
          <a:p>
            <a:pPr indent="-741363" lvl="0" marL="741363" rtl="0" algn="l">
              <a:lnSpc>
                <a:spcPct val="120000"/>
              </a:lnSpc>
              <a:spcBef>
                <a:spcPts val="0"/>
              </a:spcBef>
              <a:spcAft>
                <a:spcPts val="0"/>
              </a:spcAft>
              <a:buSzPts val="2380"/>
              <a:buNone/>
            </a:pPr>
            <a:r>
              <a:rPr b="1" lang="en-US" sz="2800">
                <a:solidFill>
                  <a:srgbClr val="CC0000"/>
                </a:solidFill>
                <a:latin typeface="Arial"/>
                <a:ea typeface="Arial"/>
                <a:cs typeface="Arial"/>
                <a:sym typeface="Arial"/>
              </a:rPr>
              <a:t>Phương pháp kiểm kê – Khả năng ứng dụng tại Việt Nam</a:t>
            </a:r>
            <a:endParaRPr/>
          </a:p>
          <a:p>
            <a:pPr indent="-182880" lvl="1" marL="457200" rtl="0" algn="l">
              <a:lnSpc>
                <a:spcPct val="120000"/>
              </a:lnSpc>
              <a:spcBef>
                <a:spcPts val="600"/>
              </a:spcBef>
              <a:spcAft>
                <a:spcPts val="0"/>
              </a:spcAft>
              <a:buSzPts val="1870"/>
              <a:buChar char="▪"/>
            </a:pPr>
            <a:r>
              <a:rPr lang="en-US" sz="2200"/>
              <a:t>Quản lý ô nhiễm thuốc BVTV qua tiếp cận đường đi của chất ô nhiễm</a:t>
            </a:r>
            <a:endParaRPr/>
          </a:p>
          <a:p>
            <a:pPr indent="-182880" lvl="1" marL="457200" rtl="0" algn="l">
              <a:lnSpc>
                <a:spcPct val="120000"/>
              </a:lnSpc>
              <a:spcBef>
                <a:spcPts val="600"/>
              </a:spcBef>
              <a:spcAft>
                <a:spcPts val="0"/>
              </a:spcAft>
              <a:buSzPts val="1870"/>
              <a:buChar char="▪"/>
            </a:pPr>
            <a:r>
              <a:rPr lang="en-US" sz="2200"/>
              <a:t>Ước tính tải lượng N, P trong sông bằng tải trọng sông</a:t>
            </a:r>
            <a:endParaRPr/>
          </a:p>
          <a:p>
            <a:pPr indent="-182880" lvl="1" marL="457200" rtl="0" algn="l">
              <a:lnSpc>
                <a:spcPct val="120000"/>
              </a:lnSpc>
              <a:spcBef>
                <a:spcPts val="600"/>
              </a:spcBef>
              <a:spcAft>
                <a:spcPts val="0"/>
              </a:spcAft>
              <a:buSzPts val="1870"/>
              <a:buChar char="▪"/>
            </a:pPr>
            <a:r>
              <a:rPr lang="en-US" sz="2200"/>
              <a:t>Kiểm kê nguồn thải công nghiệp theo nguồn điểm</a:t>
            </a:r>
            <a:endParaRPr/>
          </a:p>
          <a:p>
            <a:pPr indent="-182880" lvl="1" marL="457200" rtl="0" algn="l">
              <a:lnSpc>
                <a:spcPct val="120000"/>
              </a:lnSpc>
              <a:spcBef>
                <a:spcPts val="600"/>
              </a:spcBef>
              <a:spcAft>
                <a:spcPts val="0"/>
              </a:spcAft>
              <a:buSzPts val="1870"/>
              <a:buChar char="▪"/>
            </a:pPr>
            <a:r>
              <a:rPr lang="en-US" sz="2200"/>
              <a:t>Xây dựng phân tích dòng vật chất cho nhựa/vi nhựa &amp; kim loại nặng..</a:t>
            </a:r>
            <a:endParaRPr/>
          </a:p>
          <a:p>
            <a:pPr indent="-741363" lvl="0" marL="741363" rtl="0" algn="l">
              <a:lnSpc>
                <a:spcPct val="120000"/>
              </a:lnSpc>
              <a:spcBef>
                <a:spcPts val="600"/>
              </a:spcBef>
              <a:spcAft>
                <a:spcPts val="0"/>
              </a:spcAft>
              <a:buSzPts val="2380"/>
              <a:buNone/>
            </a:pPr>
            <a:r>
              <a:t/>
            </a:r>
            <a:endParaRPr b="1" sz="2800">
              <a:solidFill>
                <a:srgbClr val="CC0000"/>
              </a:solidFill>
              <a:latin typeface="Arial"/>
              <a:ea typeface="Arial"/>
              <a:cs typeface="Arial"/>
              <a:sym typeface="Arial"/>
            </a:endParaRPr>
          </a:p>
        </p:txBody>
      </p:sp>
      <p:sp>
        <p:nvSpPr>
          <p:cNvPr id="1088" name="Google Shape;1088;p87"/>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89" name="Google Shape;1089;p87"/>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090" name="Google Shape;1090;p87"/>
          <p:cNvSpPr txBox="1"/>
          <p:nvPr>
            <p:ph type="title"/>
          </p:nvPr>
        </p:nvSpPr>
        <p:spPr>
          <a:xfrm>
            <a:off x="342900" y="132375"/>
            <a:ext cx="117366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000" cap="small">
                <a:solidFill>
                  <a:schemeClr val="dk1"/>
                </a:solidFill>
              </a:rPr>
              <a:t>3.2. TIẾP CẬN &amp; PHƯƠNG PHÁP KIỂM KÊ NGUỒN THẢI (tiếp)</a:t>
            </a:r>
            <a:endParaRPr b="1" sz="380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grpSp>
        <p:nvGrpSpPr>
          <p:cNvPr id="1096" name="Google Shape;1096;p88"/>
          <p:cNvGrpSpPr/>
          <p:nvPr/>
        </p:nvGrpSpPr>
        <p:grpSpPr>
          <a:xfrm>
            <a:off x="712132" y="1609997"/>
            <a:ext cx="10767734" cy="4307272"/>
            <a:chOff x="0" y="0"/>
            <a:chExt cx="10767734" cy="4307272"/>
          </a:xfrm>
        </p:grpSpPr>
        <p:sp>
          <p:nvSpPr>
            <p:cNvPr id="1097" name="Google Shape;1097;p88"/>
            <p:cNvSpPr/>
            <p:nvPr/>
          </p:nvSpPr>
          <p:spPr>
            <a:xfrm>
              <a:off x="0" y="0"/>
              <a:ext cx="8614188" cy="947600"/>
            </a:xfrm>
            <a:prstGeom prst="roundRect">
              <a:avLst>
                <a:gd fmla="val 10000" name="adj"/>
              </a:avLst>
            </a:prstGeom>
            <a:solidFill>
              <a:schemeClr val="accent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88"/>
            <p:cNvSpPr txBox="1"/>
            <p:nvPr/>
          </p:nvSpPr>
          <p:spPr>
            <a:xfrm>
              <a:off x="27754" y="27754"/>
              <a:ext cx="7511581" cy="892092"/>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Arial"/>
                <a:buNone/>
              </a:pPr>
              <a:r>
                <a:rPr lang="en-US" sz="3200">
                  <a:solidFill>
                    <a:schemeClr val="lt1"/>
                  </a:solidFill>
                  <a:latin typeface="Arial"/>
                  <a:ea typeface="Arial"/>
                  <a:cs typeface="Arial"/>
                  <a:sym typeface="Arial"/>
                </a:rPr>
                <a:t>1. Chuẩn bị kiểm kê</a:t>
              </a:r>
              <a:endParaRPr sz="3200">
                <a:solidFill>
                  <a:schemeClr val="lt1"/>
                </a:solidFill>
                <a:latin typeface="Arial"/>
                <a:ea typeface="Arial"/>
                <a:cs typeface="Arial"/>
                <a:sym typeface="Arial"/>
              </a:endParaRPr>
            </a:p>
          </p:txBody>
        </p:sp>
        <p:sp>
          <p:nvSpPr>
            <p:cNvPr id="1099" name="Google Shape;1099;p88"/>
            <p:cNvSpPr/>
            <p:nvPr/>
          </p:nvSpPr>
          <p:spPr>
            <a:xfrm>
              <a:off x="721438" y="1119890"/>
              <a:ext cx="8614188" cy="947600"/>
            </a:xfrm>
            <a:prstGeom prst="roundRect">
              <a:avLst>
                <a:gd fmla="val 10000" name="adj"/>
              </a:avLst>
            </a:prstGeom>
            <a:solidFill>
              <a:srgbClr val="609466"/>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88"/>
            <p:cNvSpPr txBox="1"/>
            <p:nvPr/>
          </p:nvSpPr>
          <p:spPr>
            <a:xfrm>
              <a:off x="749192" y="1147644"/>
              <a:ext cx="7221301" cy="892092"/>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Arial"/>
                <a:buNone/>
              </a:pPr>
              <a:r>
                <a:rPr lang="en-US" sz="3200">
                  <a:solidFill>
                    <a:schemeClr val="lt1"/>
                  </a:solidFill>
                  <a:latin typeface="Arial"/>
                  <a:ea typeface="Arial"/>
                  <a:cs typeface="Arial"/>
                  <a:sym typeface="Arial"/>
                </a:rPr>
                <a:t>2. Thu thập thông tin &amp; dữ liệu</a:t>
              </a:r>
              <a:endParaRPr/>
            </a:p>
          </p:txBody>
        </p:sp>
        <p:sp>
          <p:nvSpPr>
            <p:cNvPr id="1101" name="Google Shape;1101;p88"/>
            <p:cNvSpPr/>
            <p:nvPr/>
          </p:nvSpPr>
          <p:spPr>
            <a:xfrm>
              <a:off x="1432108" y="2239781"/>
              <a:ext cx="8614188" cy="947600"/>
            </a:xfrm>
            <a:prstGeom prst="roundRect">
              <a:avLst>
                <a:gd fmla="val 10000" name="adj"/>
              </a:avLst>
            </a:prstGeom>
            <a:solidFill>
              <a:srgbClr val="727193"/>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88"/>
            <p:cNvSpPr txBox="1"/>
            <p:nvPr/>
          </p:nvSpPr>
          <p:spPr>
            <a:xfrm>
              <a:off x="1459862" y="2267535"/>
              <a:ext cx="7232069" cy="892092"/>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Arial"/>
                <a:buNone/>
              </a:pPr>
              <a:r>
                <a:rPr lang="en-US" sz="3200">
                  <a:solidFill>
                    <a:schemeClr val="lt1"/>
                  </a:solidFill>
                  <a:latin typeface="Arial"/>
                  <a:ea typeface="Arial"/>
                  <a:cs typeface="Arial"/>
                  <a:sym typeface="Arial"/>
                </a:rPr>
                <a:t>3. Tính toán thải lượng &amp; xử lý dữ liệu</a:t>
              </a:r>
              <a:endParaRPr/>
            </a:p>
          </p:txBody>
        </p:sp>
        <p:sp>
          <p:nvSpPr>
            <p:cNvPr id="1103" name="Google Shape;1103;p88"/>
            <p:cNvSpPr/>
            <p:nvPr/>
          </p:nvSpPr>
          <p:spPr>
            <a:xfrm>
              <a:off x="2153546" y="3359672"/>
              <a:ext cx="8614188" cy="947600"/>
            </a:xfrm>
            <a:prstGeom prst="roundRect">
              <a:avLst>
                <a:gd fmla="val 10000" name="adj"/>
              </a:avLst>
            </a:prstGeom>
            <a:solidFill>
              <a:srgbClr val="90838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88"/>
            <p:cNvSpPr txBox="1"/>
            <p:nvPr/>
          </p:nvSpPr>
          <p:spPr>
            <a:xfrm>
              <a:off x="2181300" y="3387426"/>
              <a:ext cx="7221301" cy="892092"/>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Arial"/>
                <a:buNone/>
              </a:pPr>
              <a:r>
                <a:rPr lang="en-US" sz="3200">
                  <a:solidFill>
                    <a:schemeClr val="lt1"/>
                  </a:solidFill>
                  <a:latin typeface="Arial"/>
                  <a:ea typeface="Arial"/>
                  <a:cs typeface="Arial"/>
                  <a:sym typeface="Arial"/>
                </a:rPr>
                <a:t>4. Quản lý và ứng dụng kiểm kê</a:t>
              </a:r>
              <a:endParaRPr sz="3200">
                <a:solidFill>
                  <a:schemeClr val="lt1"/>
                </a:solidFill>
                <a:latin typeface="Arial"/>
                <a:ea typeface="Arial"/>
                <a:cs typeface="Arial"/>
                <a:sym typeface="Arial"/>
              </a:endParaRPr>
            </a:p>
          </p:txBody>
        </p:sp>
        <p:sp>
          <p:nvSpPr>
            <p:cNvPr id="1105" name="Google Shape;1105;p88"/>
            <p:cNvSpPr/>
            <p:nvPr/>
          </p:nvSpPr>
          <p:spPr>
            <a:xfrm>
              <a:off x="7998247" y="725775"/>
              <a:ext cx="615940" cy="615940"/>
            </a:xfrm>
            <a:prstGeom prst="downArrow">
              <a:avLst>
                <a:gd fmla="val 55000" name="adj1"/>
                <a:gd fmla="val 45000" name="adj2"/>
              </a:avLst>
            </a:prstGeom>
            <a:solidFill>
              <a:srgbClr val="DBD1CF">
                <a:alpha val="89803"/>
              </a:srgbClr>
            </a:solidFill>
            <a:ln cap="flat" cmpd="sng" w="12700">
              <a:solidFill>
                <a:srgbClr val="DBD1C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88"/>
            <p:cNvSpPr txBox="1"/>
            <p:nvPr/>
          </p:nvSpPr>
          <p:spPr>
            <a:xfrm>
              <a:off x="8136834" y="725775"/>
              <a:ext cx="338767" cy="463495"/>
            </a:xfrm>
            <a:prstGeom prst="rect">
              <a:avLst/>
            </a:prstGeom>
            <a:noFill/>
            <a:ln>
              <a:noFill/>
            </a:ln>
          </p:spPr>
          <p:txBody>
            <a:bodyPr anchorCtr="0" anchor="ctr" bIns="36825" lIns="36825" spcFirstLastPara="1" rIns="36825" wrap="square" tIns="36825">
              <a:noAutofit/>
            </a:bodyPr>
            <a:lstStyle/>
            <a:p>
              <a:pPr indent="0" lvl="0" marL="0" marR="0" rtl="0" algn="ctr">
                <a:lnSpc>
                  <a:spcPct val="90000"/>
                </a:lnSpc>
                <a:spcBef>
                  <a:spcPts val="0"/>
                </a:spcBef>
                <a:spcAft>
                  <a:spcPts val="0"/>
                </a:spcAft>
                <a:buClr>
                  <a:schemeClr val="dk1"/>
                </a:buClr>
                <a:buSzPts val="2900"/>
                <a:buFont typeface="Arial"/>
                <a:buNone/>
              </a:pPr>
              <a:r>
                <a:t/>
              </a:r>
              <a:endParaRPr sz="2900">
                <a:solidFill>
                  <a:schemeClr val="dk1"/>
                </a:solidFill>
                <a:latin typeface="Arial"/>
                <a:ea typeface="Arial"/>
                <a:cs typeface="Arial"/>
                <a:sym typeface="Arial"/>
              </a:endParaRPr>
            </a:p>
          </p:txBody>
        </p:sp>
        <p:sp>
          <p:nvSpPr>
            <p:cNvPr id="1107" name="Google Shape;1107;p88"/>
            <p:cNvSpPr/>
            <p:nvPr/>
          </p:nvSpPr>
          <p:spPr>
            <a:xfrm>
              <a:off x="8719686" y="1845666"/>
              <a:ext cx="615940" cy="615940"/>
            </a:xfrm>
            <a:prstGeom prst="downArrow">
              <a:avLst>
                <a:gd fmla="val 55000" name="adj1"/>
                <a:gd fmla="val 45000" name="adj2"/>
              </a:avLst>
            </a:prstGeom>
            <a:solidFill>
              <a:srgbClr val="D3D9D9">
                <a:alpha val="89803"/>
              </a:srgbClr>
            </a:solidFill>
            <a:ln cap="flat" cmpd="sng" w="12700">
              <a:solidFill>
                <a:srgbClr val="D3D9D9">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88"/>
            <p:cNvSpPr txBox="1"/>
            <p:nvPr/>
          </p:nvSpPr>
          <p:spPr>
            <a:xfrm>
              <a:off x="8858273" y="1845666"/>
              <a:ext cx="338767" cy="463495"/>
            </a:xfrm>
            <a:prstGeom prst="rect">
              <a:avLst/>
            </a:prstGeom>
            <a:noFill/>
            <a:ln>
              <a:noFill/>
            </a:ln>
          </p:spPr>
          <p:txBody>
            <a:bodyPr anchorCtr="0" anchor="ctr" bIns="36825" lIns="36825" spcFirstLastPara="1" rIns="36825" wrap="square" tIns="36825">
              <a:noAutofit/>
            </a:bodyPr>
            <a:lstStyle/>
            <a:p>
              <a:pPr indent="0" lvl="0" marL="0" marR="0" rtl="0" algn="ctr">
                <a:lnSpc>
                  <a:spcPct val="90000"/>
                </a:lnSpc>
                <a:spcBef>
                  <a:spcPts val="0"/>
                </a:spcBef>
                <a:spcAft>
                  <a:spcPts val="0"/>
                </a:spcAft>
                <a:buClr>
                  <a:schemeClr val="dk1"/>
                </a:buClr>
                <a:buSzPts val="2900"/>
                <a:buFont typeface="Arial"/>
                <a:buNone/>
              </a:pPr>
              <a:r>
                <a:t/>
              </a:r>
              <a:endParaRPr sz="2900">
                <a:solidFill>
                  <a:schemeClr val="dk1"/>
                </a:solidFill>
                <a:latin typeface="Arial"/>
                <a:ea typeface="Arial"/>
                <a:cs typeface="Arial"/>
                <a:sym typeface="Arial"/>
              </a:endParaRPr>
            </a:p>
          </p:txBody>
        </p:sp>
        <p:sp>
          <p:nvSpPr>
            <p:cNvPr id="1109" name="Google Shape;1109;p88"/>
            <p:cNvSpPr/>
            <p:nvPr/>
          </p:nvSpPr>
          <p:spPr>
            <a:xfrm>
              <a:off x="9430356" y="2965557"/>
              <a:ext cx="615940" cy="615940"/>
            </a:xfrm>
            <a:prstGeom prst="downArrow">
              <a:avLst>
                <a:gd fmla="val 55000" name="adj1"/>
                <a:gd fmla="val 45000" name="adj2"/>
              </a:avLst>
            </a:prstGeom>
            <a:solidFill>
              <a:srgbClr val="D9D6D6">
                <a:alpha val="89803"/>
              </a:srgbClr>
            </a:solidFill>
            <a:ln cap="flat" cmpd="sng" w="12700">
              <a:solidFill>
                <a:srgbClr val="D9D6D6">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88"/>
            <p:cNvSpPr txBox="1"/>
            <p:nvPr/>
          </p:nvSpPr>
          <p:spPr>
            <a:xfrm>
              <a:off x="9568943" y="2965557"/>
              <a:ext cx="338767" cy="463495"/>
            </a:xfrm>
            <a:prstGeom prst="rect">
              <a:avLst/>
            </a:prstGeom>
            <a:noFill/>
            <a:ln>
              <a:noFill/>
            </a:ln>
          </p:spPr>
          <p:txBody>
            <a:bodyPr anchorCtr="0" anchor="ctr" bIns="36825" lIns="36825" spcFirstLastPara="1" rIns="36825" wrap="square" tIns="36825">
              <a:noAutofit/>
            </a:bodyPr>
            <a:lstStyle/>
            <a:p>
              <a:pPr indent="0" lvl="0" marL="0" marR="0" rtl="0" algn="ctr">
                <a:lnSpc>
                  <a:spcPct val="90000"/>
                </a:lnSpc>
                <a:spcBef>
                  <a:spcPts val="0"/>
                </a:spcBef>
                <a:spcAft>
                  <a:spcPts val="0"/>
                </a:spcAft>
                <a:buClr>
                  <a:schemeClr val="dk1"/>
                </a:buClr>
                <a:buSzPts val="2900"/>
                <a:buFont typeface="Arial"/>
                <a:buNone/>
              </a:pPr>
              <a:r>
                <a:t/>
              </a:r>
              <a:endParaRPr sz="2900">
                <a:solidFill>
                  <a:schemeClr val="dk1"/>
                </a:solidFill>
                <a:latin typeface="Arial"/>
                <a:ea typeface="Arial"/>
                <a:cs typeface="Arial"/>
                <a:sym typeface="Arial"/>
              </a:endParaRPr>
            </a:p>
          </p:txBody>
        </p:sp>
      </p:grpSp>
      <p:sp>
        <p:nvSpPr>
          <p:cNvPr id="1111" name="Google Shape;1111;p88"/>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112" name="Google Shape;1112;p88"/>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113" name="Google Shape;1113;p88"/>
          <p:cNvSpPr txBox="1"/>
          <p:nvPr>
            <p:ph type="title"/>
          </p:nvPr>
        </p:nvSpPr>
        <p:spPr>
          <a:xfrm>
            <a:off x="326575" y="230350"/>
            <a:ext cx="117366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000" cap="small">
                <a:solidFill>
                  <a:schemeClr val="dk1"/>
                </a:solidFill>
              </a:rPr>
              <a:t>3.3. </a:t>
            </a:r>
            <a:r>
              <a:rPr b="1" lang="en-US" sz="3000" cap="small">
                <a:solidFill>
                  <a:schemeClr val="dk1"/>
                </a:solidFill>
              </a:rPr>
              <a:t>QUY TRÌNH </a:t>
            </a:r>
            <a:r>
              <a:rPr b="1" lang="en-US" sz="3000" cap="small">
                <a:solidFill>
                  <a:schemeClr val="dk1"/>
                </a:solidFill>
              </a:rPr>
              <a:t>KIỂM KÊ NGUỒN THẢI </a:t>
            </a:r>
            <a:r>
              <a:rPr b="1" lang="en-US" sz="3000" cap="small">
                <a:solidFill>
                  <a:schemeClr val="dk1"/>
                </a:solidFill>
              </a:rPr>
              <a:t>ĐIỂM</a:t>
            </a:r>
            <a:endParaRPr b="1" sz="380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89"/>
          <p:cNvSpPr txBox="1"/>
          <p:nvPr>
            <p:ph idx="1" type="body"/>
          </p:nvPr>
        </p:nvSpPr>
        <p:spPr>
          <a:xfrm>
            <a:off x="237750" y="1273625"/>
            <a:ext cx="11841900" cy="51135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600"/>
              </a:spcBef>
              <a:spcAft>
                <a:spcPts val="0"/>
              </a:spcAft>
              <a:buSzPts val="2380"/>
              <a:buNone/>
            </a:pPr>
            <a:r>
              <a:rPr b="1" lang="en-US" sz="2800">
                <a:solidFill>
                  <a:srgbClr val="C00000"/>
                </a:solidFill>
                <a:latin typeface="Arial"/>
                <a:ea typeface="Arial"/>
                <a:cs typeface="Arial"/>
                <a:sym typeface="Arial"/>
              </a:rPr>
              <a:t>(1) Chuẩn bị kiểm kê</a:t>
            </a:r>
            <a:endParaRPr/>
          </a:p>
          <a:p>
            <a:pPr indent="-182879" lvl="2" marL="731520" rtl="0" algn="l">
              <a:lnSpc>
                <a:spcPct val="120000"/>
              </a:lnSpc>
              <a:spcBef>
                <a:spcPts val="600"/>
              </a:spcBef>
              <a:spcAft>
                <a:spcPts val="0"/>
              </a:spcAft>
              <a:buSzPts val="2040"/>
              <a:buChar char="▪"/>
            </a:pPr>
            <a:r>
              <a:rPr lang="en-US" sz="2400"/>
              <a:t>Xác định mục tiêu</a:t>
            </a:r>
            <a:endParaRPr sz="2400"/>
          </a:p>
          <a:p>
            <a:pPr indent="-182879" lvl="2" marL="731520" rtl="0" algn="l">
              <a:lnSpc>
                <a:spcPct val="120000"/>
              </a:lnSpc>
              <a:spcBef>
                <a:spcPts val="600"/>
              </a:spcBef>
              <a:spcAft>
                <a:spcPts val="0"/>
              </a:spcAft>
              <a:buSzPts val="2040"/>
              <a:buChar char="▪"/>
            </a:pPr>
            <a:r>
              <a:rPr lang="en-US" sz="2400"/>
              <a:t>Chất ô nhiễm</a:t>
            </a:r>
            <a:endParaRPr sz="2400"/>
          </a:p>
          <a:p>
            <a:pPr indent="-182879" lvl="2" marL="731520" rtl="0" algn="l">
              <a:lnSpc>
                <a:spcPct val="120000"/>
              </a:lnSpc>
              <a:spcBef>
                <a:spcPts val="600"/>
              </a:spcBef>
              <a:spcAft>
                <a:spcPts val="0"/>
              </a:spcAft>
              <a:buSzPts val="2040"/>
              <a:buChar char="▪"/>
            </a:pPr>
            <a:r>
              <a:rPr lang="en-US" sz="2400"/>
              <a:t>Loại nguồn</a:t>
            </a:r>
            <a:endParaRPr sz="2400"/>
          </a:p>
          <a:p>
            <a:pPr indent="-182879" lvl="2" marL="731520" rtl="0" algn="l">
              <a:lnSpc>
                <a:spcPct val="120000"/>
              </a:lnSpc>
              <a:spcBef>
                <a:spcPts val="600"/>
              </a:spcBef>
              <a:spcAft>
                <a:spcPts val="0"/>
              </a:spcAft>
              <a:buSzPts val="2040"/>
              <a:buChar char="▪"/>
            </a:pPr>
            <a:r>
              <a:rPr lang="en-US" sz="2400"/>
              <a:t>Ranh giới địa lý</a:t>
            </a:r>
            <a:endParaRPr sz="2400"/>
          </a:p>
          <a:p>
            <a:pPr indent="-182879" lvl="2" marL="731520" rtl="0" algn="l">
              <a:lnSpc>
                <a:spcPct val="120000"/>
              </a:lnSpc>
              <a:spcBef>
                <a:spcPts val="600"/>
              </a:spcBef>
              <a:spcAft>
                <a:spcPts val="0"/>
              </a:spcAft>
              <a:buSzPts val="2040"/>
              <a:buChar char="▪"/>
            </a:pPr>
            <a:r>
              <a:rPr lang="en-US" sz="2400"/>
              <a:t>Chuẩn bị phiếu khảo sát</a:t>
            </a:r>
            <a:endParaRPr sz="2400"/>
          </a:p>
          <a:p>
            <a:pPr indent="0" lvl="0" marL="0" rtl="0" algn="l">
              <a:lnSpc>
                <a:spcPct val="120000"/>
              </a:lnSpc>
              <a:spcBef>
                <a:spcPts val="600"/>
              </a:spcBef>
              <a:spcAft>
                <a:spcPts val="0"/>
              </a:spcAft>
              <a:buSzPts val="2720"/>
              <a:buNone/>
            </a:pPr>
            <a:r>
              <a:t/>
            </a:r>
            <a:endParaRPr b="1" sz="3200">
              <a:latin typeface="Arial"/>
              <a:ea typeface="Arial"/>
              <a:cs typeface="Arial"/>
              <a:sym typeface="Arial"/>
            </a:endParaRPr>
          </a:p>
          <a:p>
            <a:pPr indent="0" lvl="0" marL="0" rtl="0" algn="l">
              <a:lnSpc>
                <a:spcPct val="120000"/>
              </a:lnSpc>
              <a:spcBef>
                <a:spcPts val="600"/>
              </a:spcBef>
              <a:spcAft>
                <a:spcPts val="0"/>
              </a:spcAft>
              <a:buSzPts val="1870"/>
              <a:buNone/>
            </a:pPr>
            <a:r>
              <a:t/>
            </a:r>
            <a:endParaRPr b="1" sz="2200" cap="small">
              <a:latin typeface="Arial"/>
              <a:ea typeface="Arial"/>
              <a:cs typeface="Arial"/>
              <a:sym typeface="Arial"/>
            </a:endParaRPr>
          </a:p>
        </p:txBody>
      </p:sp>
      <p:sp>
        <p:nvSpPr>
          <p:cNvPr id="1120" name="Google Shape;1120;p89"/>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121" name="Google Shape;1121;p89"/>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122" name="Google Shape;1122;p89"/>
          <p:cNvSpPr txBox="1"/>
          <p:nvPr>
            <p:ph type="title"/>
          </p:nvPr>
        </p:nvSpPr>
        <p:spPr>
          <a:xfrm>
            <a:off x="326575" y="230350"/>
            <a:ext cx="117366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000" cap="small">
                <a:solidFill>
                  <a:schemeClr val="dk1"/>
                </a:solidFill>
              </a:rPr>
              <a:t>3.3. QUY TRÌNH KIỂM KÊ NGUỒN THẢI ĐIỂM</a:t>
            </a:r>
            <a:endParaRPr b="1" sz="3800"/>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90"/>
          <p:cNvSpPr txBox="1"/>
          <p:nvPr>
            <p:ph idx="1" type="body"/>
          </p:nvPr>
        </p:nvSpPr>
        <p:spPr>
          <a:xfrm>
            <a:off x="979725" y="1632850"/>
            <a:ext cx="11100000" cy="50331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600"/>
              </a:spcBef>
              <a:spcAft>
                <a:spcPts val="0"/>
              </a:spcAft>
              <a:buSzPts val="2380"/>
              <a:buNone/>
            </a:pPr>
            <a:r>
              <a:rPr b="1" lang="en-US" sz="2800">
                <a:solidFill>
                  <a:srgbClr val="C00000"/>
                </a:solidFill>
                <a:latin typeface="Arial"/>
                <a:ea typeface="Arial"/>
                <a:cs typeface="Arial"/>
                <a:sym typeface="Arial"/>
              </a:rPr>
              <a:t>(2) Thu thập thông tin dữ liệu - </a:t>
            </a:r>
            <a:r>
              <a:rPr lang="en-US" sz="2400"/>
              <a:t>Loại thông tin dữ liệu cần thu thập</a:t>
            </a:r>
            <a:endParaRPr/>
          </a:p>
          <a:p>
            <a:pPr indent="-182880" lvl="1" marL="457200" rtl="0" algn="l">
              <a:lnSpc>
                <a:spcPct val="120000"/>
              </a:lnSpc>
              <a:spcBef>
                <a:spcPts val="600"/>
              </a:spcBef>
              <a:spcAft>
                <a:spcPts val="0"/>
              </a:spcAft>
              <a:buSzPts val="1700"/>
              <a:buChar char="▪"/>
            </a:pPr>
            <a:r>
              <a:rPr lang="en-US" sz="2000"/>
              <a:t>Danh mục các cơ sở</a:t>
            </a:r>
            <a:endParaRPr/>
          </a:p>
          <a:p>
            <a:pPr indent="-182880" lvl="1" marL="457200" rtl="0" algn="l">
              <a:lnSpc>
                <a:spcPct val="120000"/>
              </a:lnSpc>
              <a:spcBef>
                <a:spcPts val="600"/>
              </a:spcBef>
              <a:spcAft>
                <a:spcPts val="0"/>
              </a:spcAft>
              <a:buSzPts val="1700"/>
              <a:buChar char="▪"/>
            </a:pPr>
            <a:r>
              <a:rPr lang="en-US" sz="2000"/>
              <a:t>Thông tin về cơ sở,</a:t>
            </a:r>
            <a:endParaRPr/>
          </a:p>
          <a:p>
            <a:pPr indent="-182880" lvl="1" marL="457200" rtl="0" algn="l">
              <a:lnSpc>
                <a:spcPct val="120000"/>
              </a:lnSpc>
              <a:spcBef>
                <a:spcPts val="600"/>
              </a:spcBef>
              <a:spcAft>
                <a:spcPts val="0"/>
              </a:spcAft>
              <a:buSzPts val="1700"/>
              <a:buChar char="▪"/>
            </a:pPr>
            <a:r>
              <a:rPr lang="en-US" sz="2000"/>
              <a:t>Dữ liệu hoạt động,</a:t>
            </a:r>
            <a:endParaRPr/>
          </a:p>
          <a:p>
            <a:pPr indent="-182880" lvl="1" marL="457200" rtl="0" algn="l">
              <a:lnSpc>
                <a:spcPct val="120000"/>
              </a:lnSpc>
              <a:spcBef>
                <a:spcPts val="600"/>
              </a:spcBef>
              <a:spcAft>
                <a:spcPts val="0"/>
              </a:spcAft>
              <a:buSzPts val="1700"/>
              <a:buChar char="▪"/>
            </a:pPr>
            <a:r>
              <a:rPr lang="en-US" sz="2000"/>
              <a:t>Đơn vị tải lượng ô nhiễm / tải lượng ô nhiễm,</a:t>
            </a:r>
            <a:endParaRPr/>
          </a:p>
          <a:p>
            <a:pPr indent="-182880" lvl="1" marL="457200" rtl="0" algn="l">
              <a:lnSpc>
                <a:spcPct val="120000"/>
              </a:lnSpc>
              <a:spcBef>
                <a:spcPts val="600"/>
              </a:spcBef>
              <a:spcAft>
                <a:spcPts val="0"/>
              </a:spcAft>
              <a:buSzPts val="1700"/>
              <a:buChar char="▪"/>
            </a:pPr>
            <a:r>
              <a:rPr lang="en-US" sz="2000"/>
              <a:t>Dữ liệu không gian và thời gian, và</a:t>
            </a:r>
            <a:endParaRPr sz="2000"/>
          </a:p>
          <a:p>
            <a:pPr indent="-182880" lvl="1" marL="457200" rtl="0" algn="l">
              <a:lnSpc>
                <a:spcPct val="120000"/>
              </a:lnSpc>
              <a:spcBef>
                <a:spcPts val="600"/>
              </a:spcBef>
              <a:spcAft>
                <a:spcPts val="0"/>
              </a:spcAft>
              <a:buSzPts val="1700"/>
              <a:buChar char="▪"/>
            </a:pPr>
            <a:r>
              <a:rPr lang="en-US" sz="2000"/>
              <a:t>Dữ liệu/Thông tin chất ô nhiễm/dạng chất ô nhiễm</a:t>
            </a:r>
            <a:endParaRPr sz="4400"/>
          </a:p>
          <a:p>
            <a:pPr indent="0" lvl="0" marL="0" rtl="0" algn="l">
              <a:lnSpc>
                <a:spcPct val="120000"/>
              </a:lnSpc>
              <a:spcBef>
                <a:spcPts val="600"/>
              </a:spcBef>
              <a:spcAft>
                <a:spcPts val="0"/>
              </a:spcAft>
              <a:buSzPts val="2720"/>
              <a:buNone/>
            </a:pPr>
            <a:r>
              <a:t/>
            </a:r>
            <a:endParaRPr b="1" sz="3200">
              <a:latin typeface="Arial"/>
              <a:ea typeface="Arial"/>
              <a:cs typeface="Arial"/>
              <a:sym typeface="Arial"/>
            </a:endParaRPr>
          </a:p>
          <a:p>
            <a:pPr indent="0" lvl="0" marL="0" rtl="0" algn="l">
              <a:lnSpc>
                <a:spcPct val="120000"/>
              </a:lnSpc>
              <a:spcBef>
                <a:spcPts val="600"/>
              </a:spcBef>
              <a:spcAft>
                <a:spcPts val="0"/>
              </a:spcAft>
              <a:buSzPts val="1870"/>
              <a:buNone/>
            </a:pPr>
            <a:r>
              <a:t/>
            </a:r>
            <a:endParaRPr b="1" sz="2200" cap="small">
              <a:latin typeface="Arial"/>
              <a:ea typeface="Arial"/>
              <a:cs typeface="Arial"/>
              <a:sym typeface="Arial"/>
            </a:endParaRPr>
          </a:p>
        </p:txBody>
      </p:sp>
      <p:sp>
        <p:nvSpPr>
          <p:cNvPr id="1129" name="Google Shape;1129;p90"/>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130" name="Google Shape;1130;p90"/>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131" name="Google Shape;1131;p90"/>
          <p:cNvSpPr txBox="1"/>
          <p:nvPr>
            <p:ph type="title"/>
          </p:nvPr>
        </p:nvSpPr>
        <p:spPr>
          <a:xfrm>
            <a:off x="326575" y="230350"/>
            <a:ext cx="117366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000" cap="small">
                <a:solidFill>
                  <a:schemeClr val="dk1"/>
                </a:solidFill>
              </a:rPr>
              <a:t>3.3. QUY TRÌNH KIỂM KÊ NGUỒN THẢI ĐIỂM (</a:t>
            </a:r>
            <a:r>
              <a:rPr b="1" lang="en-US" sz="3000" cap="small">
                <a:solidFill>
                  <a:schemeClr val="dk1"/>
                </a:solidFill>
              </a:rPr>
              <a:t>tiếp)</a:t>
            </a:r>
            <a:endParaRPr b="1" sz="380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91"/>
          <p:cNvSpPr txBox="1"/>
          <p:nvPr>
            <p:ph idx="1" type="body"/>
          </p:nvPr>
        </p:nvSpPr>
        <p:spPr>
          <a:xfrm>
            <a:off x="237750" y="1436924"/>
            <a:ext cx="11841900" cy="52290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600"/>
              </a:spcBef>
              <a:spcAft>
                <a:spcPts val="0"/>
              </a:spcAft>
              <a:buSzPct val="85000"/>
              <a:buNone/>
            </a:pPr>
            <a:r>
              <a:rPr b="1" lang="en-US" sz="2800">
                <a:solidFill>
                  <a:srgbClr val="C00000"/>
                </a:solidFill>
                <a:latin typeface="Arial"/>
                <a:ea typeface="Arial"/>
                <a:cs typeface="Arial"/>
                <a:sym typeface="Arial"/>
              </a:rPr>
              <a:t>(2) Thu thập thông tin dữ liệu –</a:t>
            </a:r>
            <a:r>
              <a:rPr lang="en-US" sz="2800">
                <a:latin typeface="Arial"/>
                <a:ea typeface="Arial"/>
                <a:cs typeface="Arial"/>
                <a:sym typeface="Arial"/>
              </a:rPr>
              <a:t> Phương pháp thu thập</a:t>
            </a:r>
            <a:endParaRPr/>
          </a:p>
          <a:p>
            <a:pPr indent="-163448" lvl="2" marL="731520" rtl="0" algn="l">
              <a:lnSpc>
                <a:spcPct val="120000"/>
              </a:lnSpc>
              <a:spcBef>
                <a:spcPts val="600"/>
              </a:spcBef>
              <a:spcAft>
                <a:spcPts val="0"/>
              </a:spcAft>
              <a:buSzPct val="85000"/>
              <a:buChar char="▪"/>
            </a:pPr>
            <a:r>
              <a:rPr lang="en-US" sz="2400"/>
              <a:t>Thu thập trực tiếp</a:t>
            </a:r>
            <a:endParaRPr sz="2400"/>
          </a:p>
          <a:p>
            <a:pPr indent="-166687" lvl="4" marL="1280160" rtl="0" algn="l">
              <a:lnSpc>
                <a:spcPct val="120000"/>
              </a:lnSpc>
              <a:spcBef>
                <a:spcPts val="600"/>
              </a:spcBef>
              <a:spcAft>
                <a:spcPts val="0"/>
              </a:spcAft>
              <a:buSzPct val="85000"/>
              <a:buFont typeface="Courier New"/>
              <a:buChar char="o"/>
            </a:pPr>
            <a:r>
              <a:rPr lang="en-US" sz="2000"/>
              <a:t>Khảo sát tại cơ sở</a:t>
            </a:r>
            <a:endParaRPr/>
          </a:p>
          <a:p>
            <a:pPr indent="-166687" lvl="4" marL="1280160" rtl="0" algn="l">
              <a:lnSpc>
                <a:spcPct val="120000"/>
              </a:lnSpc>
              <a:spcBef>
                <a:spcPts val="600"/>
              </a:spcBef>
              <a:spcAft>
                <a:spcPts val="0"/>
              </a:spcAft>
              <a:buSzPct val="85000"/>
              <a:buFont typeface="Courier New"/>
              <a:buChar char="o"/>
            </a:pPr>
            <a:r>
              <a:rPr lang="en-US" sz="2000"/>
              <a:t>Quan trắc</a:t>
            </a:r>
            <a:endParaRPr/>
          </a:p>
          <a:p>
            <a:pPr indent="-166687" lvl="4" marL="1280160" rtl="0" algn="l">
              <a:lnSpc>
                <a:spcPct val="120000"/>
              </a:lnSpc>
              <a:spcBef>
                <a:spcPts val="600"/>
              </a:spcBef>
              <a:spcAft>
                <a:spcPts val="0"/>
              </a:spcAft>
              <a:buSzPct val="85000"/>
              <a:buFont typeface="Courier New"/>
              <a:buChar char="o"/>
            </a:pPr>
            <a:r>
              <a:rPr lang="en-US" sz="2000"/>
              <a:t>Báo cáo vận hành</a:t>
            </a:r>
            <a:endParaRPr/>
          </a:p>
          <a:p>
            <a:pPr indent="-163448" lvl="2" marL="731520" rtl="0" algn="l">
              <a:lnSpc>
                <a:spcPct val="120000"/>
              </a:lnSpc>
              <a:spcBef>
                <a:spcPts val="600"/>
              </a:spcBef>
              <a:spcAft>
                <a:spcPts val="0"/>
              </a:spcAft>
              <a:buSzPct val="85000"/>
              <a:buChar char="▪"/>
            </a:pPr>
            <a:r>
              <a:rPr lang="en-US" sz="2400"/>
              <a:t>Thu thập gián tiếp</a:t>
            </a:r>
            <a:endParaRPr sz="2400"/>
          </a:p>
          <a:p>
            <a:pPr indent="-166687" lvl="4" marL="1280160" rtl="0" algn="l">
              <a:lnSpc>
                <a:spcPct val="120000"/>
              </a:lnSpc>
              <a:spcBef>
                <a:spcPts val="600"/>
              </a:spcBef>
              <a:spcAft>
                <a:spcPts val="0"/>
              </a:spcAft>
              <a:buSzPct val="85000"/>
              <a:buFont typeface="Courier New"/>
              <a:buChar char="o"/>
            </a:pPr>
            <a:r>
              <a:rPr lang="en-US" sz="2000"/>
              <a:t>Báo cáo ĐTM/Đề án BVMT</a:t>
            </a:r>
            <a:endParaRPr/>
          </a:p>
          <a:p>
            <a:pPr indent="-166687" lvl="4" marL="1280160" rtl="0" algn="l">
              <a:lnSpc>
                <a:spcPct val="120000"/>
              </a:lnSpc>
              <a:spcBef>
                <a:spcPts val="600"/>
              </a:spcBef>
              <a:spcAft>
                <a:spcPts val="0"/>
              </a:spcAft>
              <a:buSzPct val="85000"/>
              <a:buFont typeface="Courier New"/>
              <a:buChar char="o"/>
            </a:pPr>
            <a:r>
              <a:rPr lang="en-US" sz="2000"/>
              <a:t>Dữ liệu thống kê ngành</a:t>
            </a:r>
            <a:endParaRPr/>
          </a:p>
          <a:p>
            <a:pPr indent="-166687" lvl="4" marL="1280160" rtl="0" algn="l">
              <a:lnSpc>
                <a:spcPct val="120000"/>
              </a:lnSpc>
              <a:spcBef>
                <a:spcPts val="600"/>
              </a:spcBef>
              <a:spcAft>
                <a:spcPts val="0"/>
              </a:spcAft>
              <a:buSzPct val="85000"/>
              <a:buFont typeface="Courier New"/>
              <a:buChar char="o"/>
            </a:pPr>
            <a:r>
              <a:rPr lang="en-US" sz="2000"/>
              <a:t>Mô hình xả thải</a:t>
            </a:r>
            <a:endParaRPr/>
          </a:p>
          <a:p>
            <a:pPr indent="-166687" lvl="4" marL="1280160" rtl="0" algn="l">
              <a:lnSpc>
                <a:spcPct val="120000"/>
              </a:lnSpc>
              <a:spcBef>
                <a:spcPts val="600"/>
              </a:spcBef>
              <a:spcAft>
                <a:spcPts val="0"/>
              </a:spcAft>
              <a:buSzPct val="85000"/>
              <a:buFont typeface="Courier New"/>
              <a:buChar char="o"/>
            </a:pPr>
            <a:r>
              <a:rPr lang="en-US" sz="2000"/>
              <a:t>Ước tính tải lượng</a:t>
            </a:r>
            <a:endParaRPr/>
          </a:p>
          <a:p>
            <a:pPr indent="0" lvl="0" marL="0" rtl="0" algn="l">
              <a:lnSpc>
                <a:spcPct val="120000"/>
              </a:lnSpc>
              <a:spcBef>
                <a:spcPts val="600"/>
              </a:spcBef>
              <a:spcAft>
                <a:spcPts val="0"/>
              </a:spcAft>
              <a:buSzPct val="85000"/>
              <a:buNone/>
            </a:pPr>
            <a:r>
              <a:t/>
            </a:r>
            <a:endParaRPr i="1" sz="2400">
              <a:solidFill>
                <a:srgbClr val="C00000"/>
              </a:solidFill>
            </a:endParaRPr>
          </a:p>
          <a:p>
            <a:pPr indent="0" lvl="0" marL="0" rtl="0" algn="l">
              <a:lnSpc>
                <a:spcPct val="120000"/>
              </a:lnSpc>
              <a:spcBef>
                <a:spcPts val="600"/>
              </a:spcBef>
              <a:spcAft>
                <a:spcPts val="0"/>
              </a:spcAft>
              <a:buSzPct val="85000"/>
              <a:buNone/>
            </a:pPr>
            <a:r>
              <a:rPr i="1" lang="en-US" sz="2400">
                <a:solidFill>
                  <a:srgbClr val="C00000"/>
                </a:solidFill>
              </a:rPr>
              <a:t>Thu thập dữ liệu thường gặp khó khăn 🡺 Cần tích hợp từ nhiều nguồn dữ liệu/thông tin</a:t>
            </a:r>
            <a:endParaRPr i="1" sz="2400">
              <a:solidFill>
                <a:srgbClr val="C00000"/>
              </a:solidFill>
            </a:endParaRPr>
          </a:p>
          <a:p>
            <a:pPr indent="-63055" lvl="2" marL="731520" rtl="0" algn="l">
              <a:lnSpc>
                <a:spcPct val="120000"/>
              </a:lnSpc>
              <a:spcBef>
                <a:spcPts val="600"/>
              </a:spcBef>
              <a:spcAft>
                <a:spcPts val="0"/>
              </a:spcAft>
              <a:buSzPct val="85000"/>
              <a:buNone/>
            </a:pPr>
            <a:r>
              <a:t/>
            </a:r>
            <a:endParaRPr sz="2400"/>
          </a:p>
          <a:p>
            <a:pPr indent="0" lvl="0" marL="0" rtl="0" algn="l">
              <a:lnSpc>
                <a:spcPct val="120000"/>
              </a:lnSpc>
              <a:spcBef>
                <a:spcPts val="600"/>
              </a:spcBef>
              <a:spcAft>
                <a:spcPts val="0"/>
              </a:spcAft>
              <a:buSzPct val="85000"/>
              <a:buNone/>
            </a:pPr>
            <a:r>
              <a:t/>
            </a:r>
            <a:endParaRPr b="1" sz="3200">
              <a:latin typeface="Arial"/>
              <a:ea typeface="Arial"/>
              <a:cs typeface="Arial"/>
              <a:sym typeface="Arial"/>
            </a:endParaRPr>
          </a:p>
          <a:p>
            <a:pPr indent="0" lvl="0" marL="0" rtl="0" algn="l">
              <a:lnSpc>
                <a:spcPct val="120000"/>
              </a:lnSpc>
              <a:spcBef>
                <a:spcPts val="600"/>
              </a:spcBef>
              <a:spcAft>
                <a:spcPts val="0"/>
              </a:spcAft>
              <a:buSzPct val="85000"/>
              <a:buNone/>
            </a:pPr>
            <a:r>
              <a:t/>
            </a:r>
            <a:endParaRPr b="1" sz="2200" cap="small">
              <a:latin typeface="Arial"/>
              <a:ea typeface="Arial"/>
              <a:cs typeface="Arial"/>
              <a:sym typeface="Arial"/>
            </a:endParaRPr>
          </a:p>
        </p:txBody>
      </p:sp>
      <p:pic>
        <p:nvPicPr>
          <p:cNvPr id="1138" name="Google Shape;1138;p91"/>
          <p:cNvPicPr preferRelativeResize="0"/>
          <p:nvPr/>
        </p:nvPicPr>
        <p:blipFill rotWithShape="1">
          <a:blip r:embed="rId3">
            <a:alphaModFix/>
          </a:blip>
          <a:srcRect b="0" l="0" r="0" t="0"/>
          <a:stretch/>
        </p:blipFill>
        <p:spPr>
          <a:xfrm>
            <a:off x="5605272" y="2092670"/>
            <a:ext cx="6133276" cy="3586088"/>
          </a:xfrm>
          <a:prstGeom prst="rect">
            <a:avLst/>
          </a:prstGeom>
          <a:noFill/>
          <a:ln>
            <a:noFill/>
          </a:ln>
        </p:spPr>
      </p:pic>
      <p:sp>
        <p:nvSpPr>
          <p:cNvPr id="1139" name="Google Shape;1139;p91"/>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140" name="Google Shape;1140;p91"/>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141" name="Google Shape;1141;p91"/>
          <p:cNvSpPr txBox="1"/>
          <p:nvPr>
            <p:ph type="title"/>
          </p:nvPr>
        </p:nvSpPr>
        <p:spPr>
          <a:xfrm>
            <a:off x="326575" y="230350"/>
            <a:ext cx="117366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000" cap="small">
                <a:solidFill>
                  <a:schemeClr val="dk1"/>
                </a:solidFill>
              </a:rPr>
              <a:t>3.3. QUY TRÌNH KIỂM KÊ NGUỒN THẢI ĐIỂM</a:t>
            </a:r>
            <a:r>
              <a:rPr b="1" lang="en-US" sz="3000" cap="small">
                <a:solidFill>
                  <a:schemeClr val="dk1"/>
                </a:solidFill>
              </a:rPr>
              <a:t> (tiếp)</a:t>
            </a:r>
            <a:endParaRPr b="1" sz="3800"/>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6" name="Shape 1146"/>
        <p:cNvGrpSpPr/>
        <p:nvPr/>
      </p:nvGrpSpPr>
      <p:grpSpPr>
        <a:xfrm>
          <a:off x="0" y="0"/>
          <a:ext cx="0" cy="0"/>
          <a:chOff x="0" y="0"/>
          <a:chExt cx="0" cy="0"/>
        </a:xfrm>
      </p:grpSpPr>
      <p:sp>
        <p:nvSpPr>
          <p:cNvPr id="1147" name="Google Shape;1147;p92"/>
          <p:cNvSpPr txBox="1"/>
          <p:nvPr>
            <p:ph idx="1" type="body"/>
          </p:nvPr>
        </p:nvSpPr>
        <p:spPr>
          <a:xfrm>
            <a:off x="963375" y="1534875"/>
            <a:ext cx="10347900" cy="5131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20000"/>
              </a:lnSpc>
              <a:spcBef>
                <a:spcPts val="600"/>
              </a:spcBef>
              <a:spcAft>
                <a:spcPts val="0"/>
              </a:spcAft>
              <a:buSzPct val="85000"/>
              <a:buNone/>
            </a:pPr>
            <a:r>
              <a:rPr b="1" lang="en-US" sz="3000">
                <a:solidFill>
                  <a:srgbClr val="C00000"/>
                </a:solidFill>
                <a:latin typeface="Arial"/>
                <a:ea typeface="Arial"/>
                <a:cs typeface="Arial"/>
                <a:sym typeface="Arial"/>
              </a:rPr>
              <a:t>(3) Tính toán tải lượng &amp; xử lý số liệu </a:t>
            </a:r>
            <a:r>
              <a:rPr lang="en-US" sz="3000">
                <a:latin typeface="Arial"/>
                <a:ea typeface="Arial"/>
                <a:cs typeface="Arial"/>
                <a:sym typeface="Arial"/>
              </a:rPr>
              <a:t> </a:t>
            </a:r>
            <a:endParaRPr/>
          </a:p>
          <a:p>
            <a:pPr indent="0" lvl="0" marL="0" rtl="0" algn="l">
              <a:lnSpc>
                <a:spcPct val="120000"/>
              </a:lnSpc>
              <a:spcBef>
                <a:spcPts val="600"/>
              </a:spcBef>
              <a:spcAft>
                <a:spcPts val="0"/>
              </a:spcAft>
              <a:buSzPct val="86666"/>
              <a:buNone/>
            </a:pPr>
            <a:r>
              <a:rPr i="1" lang="en-US" sz="2550"/>
              <a:t>Phương pháp ước tính tải lượng</a:t>
            </a:r>
            <a:endParaRPr i="1" sz="2550">
              <a:latin typeface="Arial"/>
              <a:ea typeface="Arial"/>
              <a:cs typeface="Arial"/>
              <a:sym typeface="Arial"/>
            </a:endParaRPr>
          </a:p>
          <a:p>
            <a:pPr indent="-212519" lvl="1" marL="1087438" rtl="0" algn="l">
              <a:lnSpc>
                <a:spcPct val="120000"/>
              </a:lnSpc>
              <a:spcBef>
                <a:spcPts val="600"/>
              </a:spcBef>
              <a:spcAft>
                <a:spcPts val="0"/>
              </a:spcAft>
              <a:buSzPct val="100000"/>
              <a:buChar char="▪"/>
            </a:pPr>
            <a:r>
              <a:rPr lang="en-US" sz="2550"/>
              <a:t>Quan trắc trực tiếp</a:t>
            </a:r>
            <a:endParaRPr sz="2550"/>
          </a:p>
          <a:p>
            <a:pPr indent="-212519" lvl="1" marL="1087438" rtl="0" algn="l">
              <a:lnSpc>
                <a:spcPct val="120000"/>
              </a:lnSpc>
              <a:spcBef>
                <a:spcPts val="600"/>
              </a:spcBef>
              <a:spcAft>
                <a:spcPts val="0"/>
              </a:spcAft>
              <a:buSzPct val="100000"/>
              <a:buChar char="▪"/>
            </a:pPr>
            <a:r>
              <a:rPr lang="en-US" sz="2550"/>
              <a:t>Đơn vị tải lượng ô nhiễm</a:t>
            </a:r>
            <a:endParaRPr sz="2550"/>
          </a:p>
          <a:p>
            <a:pPr indent="-212519" lvl="1" marL="1087438" rtl="0" algn="l">
              <a:lnSpc>
                <a:spcPct val="120000"/>
              </a:lnSpc>
              <a:spcBef>
                <a:spcPts val="600"/>
              </a:spcBef>
              <a:spcAft>
                <a:spcPts val="0"/>
              </a:spcAft>
              <a:buSzPct val="100000"/>
              <a:buChar char="▪"/>
            </a:pPr>
            <a:r>
              <a:rPr lang="en-US" sz="2550"/>
              <a:t>Cân bằng khối lượng</a:t>
            </a:r>
            <a:endParaRPr sz="2550"/>
          </a:p>
          <a:p>
            <a:pPr indent="-212519" lvl="1" marL="1087438" rtl="0" algn="l">
              <a:lnSpc>
                <a:spcPct val="120000"/>
              </a:lnSpc>
              <a:spcBef>
                <a:spcPts val="600"/>
              </a:spcBef>
              <a:spcAft>
                <a:spcPts val="0"/>
              </a:spcAft>
              <a:buSzPct val="100000"/>
              <a:buChar char="▪"/>
            </a:pPr>
            <a:r>
              <a:rPr lang="en-US" sz="2550"/>
              <a:t>Mô hình tính toán</a:t>
            </a:r>
            <a:endParaRPr sz="2550"/>
          </a:p>
          <a:p>
            <a:pPr indent="0" lvl="0" marL="0" rtl="0" algn="l">
              <a:lnSpc>
                <a:spcPct val="120000"/>
              </a:lnSpc>
              <a:spcBef>
                <a:spcPts val="600"/>
              </a:spcBef>
              <a:spcAft>
                <a:spcPts val="0"/>
              </a:spcAft>
              <a:buSzPct val="86666"/>
              <a:buNone/>
            </a:pPr>
            <a:r>
              <a:rPr i="1" lang="en-US" sz="2550"/>
              <a:t>Kiểm tra và cập nhật dữ liệu</a:t>
            </a:r>
            <a:endParaRPr i="1" sz="2550"/>
          </a:p>
          <a:p>
            <a:pPr indent="-223631" lvl="2" marL="1087438" rtl="0" algn="l">
              <a:lnSpc>
                <a:spcPct val="120000"/>
              </a:lnSpc>
              <a:spcBef>
                <a:spcPts val="600"/>
              </a:spcBef>
              <a:spcAft>
                <a:spcPts val="0"/>
              </a:spcAft>
              <a:buSzPct val="100000"/>
              <a:buChar char="▪"/>
            </a:pPr>
            <a:r>
              <a:rPr lang="en-US" sz="2550"/>
              <a:t>Kiểm tra chéo dữ liệu</a:t>
            </a:r>
            <a:endParaRPr sz="2550"/>
          </a:p>
          <a:p>
            <a:pPr indent="-223631" lvl="2" marL="1087438" rtl="0" algn="l">
              <a:lnSpc>
                <a:spcPct val="120000"/>
              </a:lnSpc>
              <a:spcBef>
                <a:spcPts val="600"/>
              </a:spcBef>
              <a:spcAft>
                <a:spcPts val="0"/>
              </a:spcAft>
              <a:buSzPct val="100000"/>
              <a:buChar char="▪"/>
            </a:pPr>
            <a:r>
              <a:rPr lang="en-US" sz="2550"/>
              <a:t>So sánh cơ sở cùng ngành</a:t>
            </a:r>
            <a:endParaRPr sz="2550"/>
          </a:p>
          <a:p>
            <a:pPr indent="-223631" lvl="2" marL="1087438" rtl="0" algn="l">
              <a:lnSpc>
                <a:spcPct val="120000"/>
              </a:lnSpc>
              <a:spcBef>
                <a:spcPts val="600"/>
              </a:spcBef>
              <a:spcAft>
                <a:spcPts val="0"/>
              </a:spcAft>
              <a:buSzPct val="100000"/>
              <a:buChar char="▪"/>
            </a:pPr>
            <a:r>
              <a:rPr lang="en-US" sz="2550"/>
              <a:t>Phát hiện số liệu bất thường</a:t>
            </a:r>
            <a:endParaRPr sz="2550"/>
          </a:p>
          <a:p>
            <a:pPr indent="-223631" lvl="2" marL="1087437" rtl="0" algn="l">
              <a:lnSpc>
                <a:spcPct val="120000"/>
              </a:lnSpc>
              <a:spcBef>
                <a:spcPts val="600"/>
              </a:spcBef>
              <a:spcAft>
                <a:spcPts val="0"/>
              </a:spcAft>
              <a:buSzPct val="100000"/>
              <a:buChar char="▪"/>
            </a:pPr>
            <a:r>
              <a:rPr lang="en-US" sz="2550"/>
              <a:t>Cập nhật định kỳ</a:t>
            </a:r>
            <a:endParaRPr b="1" sz="2200" cap="small">
              <a:latin typeface="Arial"/>
              <a:ea typeface="Arial"/>
              <a:cs typeface="Arial"/>
              <a:sym typeface="Arial"/>
            </a:endParaRPr>
          </a:p>
        </p:txBody>
      </p:sp>
      <p:sp>
        <p:nvSpPr>
          <p:cNvPr id="1148" name="Google Shape;1148;p92"/>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149" name="Google Shape;1149;p92"/>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150" name="Google Shape;1150;p92"/>
          <p:cNvSpPr txBox="1"/>
          <p:nvPr>
            <p:ph type="title"/>
          </p:nvPr>
        </p:nvSpPr>
        <p:spPr>
          <a:xfrm>
            <a:off x="326575" y="230350"/>
            <a:ext cx="117366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000" cap="small">
                <a:solidFill>
                  <a:schemeClr val="dk1"/>
                </a:solidFill>
              </a:rPr>
              <a:t>3.3. QUY TRÌNH KIỂM KÊ NGUỒN THẢI ĐIỂM (tiếp)</a:t>
            </a:r>
            <a:endParaRPr b="1" sz="3800"/>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93"/>
          <p:cNvSpPr txBox="1"/>
          <p:nvPr>
            <p:ph idx="1" type="body"/>
          </p:nvPr>
        </p:nvSpPr>
        <p:spPr>
          <a:xfrm>
            <a:off x="930725" y="1338950"/>
            <a:ext cx="10042200" cy="53271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600"/>
              </a:spcBef>
              <a:spcAft>
                <a:spcPts val="0"/>
              </a:spcAft>
              <a:buSzPts val="2380"/>
              <a:buNone/>
            </a:pPr>
            <a:r>
              <a:rPr b="1" lang="en-US" sz="2800">
                <a:solidFill>
                  <a:srgbClr val="C00000"/>
                </a:solidFill>
                <a:latin typeface="Arial"/>
                <a:ea typeface="Arial"/>
                <a:cs typeface="Arial"/>
                <a:sym typeface="Arial"/>
              </a:rPr>
              <a:t>(4) Quản lý và ứng dụng kiểm kê</a:t>
            </a:r>
            <a:endParaRPr b="1" sz="2800">
              <a:solidFill>
                <a:srgbClr val="C00000"/>
              </a:solidFill>
              <a:latin typeface="Arial"/>
              <a:ea typeface="Arial"/>
              <a:cs typeface="Arial"/>
              <a:sym typeface="Arial"/>
            </a:endParaRPr>
          </a:p>
          <a:p>
            <a:pPr indent="-182879" lvl="2" marL="731520" rtl="0" algn="l">
              <a:lnSpc>
                <a:spcPct val="120000"/>
              </a:lnSpc>
              <a:spcBef>
                <a:spcPts val="600"/>
              </a:spcBef>
              <a:spcAft>
                <a:spcPts val="0"/>
              </a:spcAft>
              <a:buSzPts val="2040"/>
              <a:buChar char="▪"/>
            </a:pPr>
            <a:r>
              <a:rPr lang="en-US" sz="2400"/>
              <a:t>Lập danh mục/bản đồ GIS nguồn ô nhiễm</a:t>
            </a:r>
            <a:endParaRPr/>
          </a:p>
          <a:p>
            <a:pPr indent="-182879" lvl="2" marL="731520" rtl="0" algn="l">
              <a:lnSpc>
                <a:spcPct val="120000"/>
              </a:lnSpc>
              <a:spcBef>
                <a:spcPts val="600"/>
              </a:spcBef>
              <a:spcAft>
                <a:spcPts val="0"/>
              </a:spcAft>
              <a:buSzPts val="2040"/>
              <a:buChar char="▪"/>
            </a:pPr>
            <a:r>
              <a:rPr lang="en-US" sz="2400"/>
              <a:t>Theo dõi xu hướng tải lượng</a:t>
            </a:r>
            <a:endParaRPr i="1" sz="2400">
              <a:solidFill>
                <a:srgbClr val="C00000"/>
              </a:solidFill>
            </a:endParaRPr>
          </a:p>
          <a:p>
            <a:pPr indent="-53339" lvl="2" marL="731520" rtl="0" algn="l">
              <a:lnSpc>
                <a:spcPct val="120000"/>
              </a:lnSpc>
              <a:spcBef>
                <a:spcPts val="600"/>
              </a:spcBef>
              <a:spcAft>
                <a:spcPts val="0"/>
              </a:spcAft>
              <a:buSzPts val="2040"/>
              <a:buNone/>
            </a:pPr>
            <a:r>
              <a:t/>
            </a:r>
            <a:endParaRPr sz="2400"/>
          </a:p>
          <a:p>
            <a:pPr indent="0" lvl="0" marL="0" rtl="0" algn="l">
              <a:lnSpc>
                <a:spcPct val="120000"/>
              </a:lnSpc>
              <a:spcBef>
                <a:spcPts val="600"/>
              </a:spcBef>
              <a:spcAft>
                <a:spcPts val="0"/>
              </a:spcAft>
              <a:buSzPts val="2720"/>
              <a:buNone/>
            </a:pPr>
            <a:r>
              <a:t/>
            </a:r>
            <a:endParaRPr b="1" sz="3200">
              <a:latin typeface="Arial"/>
              <a:ea typeface="Arial"/>
              <a:cs typeface="Arial"/>
              <a:sym typeface="Arial"/>
            </a:endParaRPr>
          </a:p>
          <a:p>
            <a:pPr indent="0" lvl="0" marL="0" rtl="0" algn="l">
              <a:lnSpc>
                <a:spcPct val="120000"/>
              </a:lnSpc>
              <a:spcBef>
                <a:spcPts val="600"/>
              </a:spcBef>
              <a:spcAft>
                <a:spcPts val="0"/>
              </a:spcAft>
              <a:buSzPts val="1870"/>
              <a:buNone/>
            </a:pPr>
            <a:r>
              <a:t/>
            </a:r>
            <a:endParaRPr b="1" sz="2200" cap="small">
              <a:latin typeface="Arial"/>
              <a:ea typeface="Arial"/>
              <a:cs typeface="Arial"/>
              <a:sym typeface="Arial"/>
            </a:endParaRPr>
          </a:p>
        </p:txBody>
      </p:sp>
      <p:sp>
        <p:nvSpPr>
          <p:cNvPr id="1157" name="Google Shape;1157;p93"/>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158" name="Google Shape;1158;p93"/>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159" name="Google Shape;1159;p93"/>
          <p:cNvSpPr txBox="1"/>
          <p:nvPr>
            <p:ph type="title"/>
          </p:nvPr>
        </p:nvSpPr>
        <p:spPr>
          <a:xfrm>
            <a:off x="326575" y="230350"/>
            <a:ext cx="11736600" cy="9558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2720"/>
              <a:buFont typeface="Arial"/>
              <a:buNone/>
            </a:pPr>
            <a:r>
              <a:rPr b="1" lang="en-US" sz="3000" cap="small">
                <a:solidFill>
                  <a:schemeClr val="dk1"/>
                </a:solidFill>
              </a:rPr>
              <a:t>3.3. QUY TRÌNH KIỂM KÊ NGUỒN THẢI ĐIỂM (tiếp)</a:t>
            </a:r>
            <a:endParaRPr b="1" sz="380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sp>
        <p:nvSpPr>
          <p:cNvPr id="1165" name="Google Shape;1165;g38ed243ce43_3_764"/>
          <p:cNvSpPr txBox="1"/>
          <p:nvPr>
            <p:ph idx="12" type="sldNum"/>
          </p:nvPr>
        </p:nvSpPr>
        <p:spPr>
          <a:xfrm>
            <a:off x="11311127" y="6270049"/>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166" name="Google Shape;1166;g38ed243ce43_3_764"/>
          <p:cNvSpPr txBox="1"/>
          <p:nvPr>
            <p:ph idx="1" type="body"/>
          </p:nvPr>
        </p:nvSpPr>
        <p:spPr>
          <a:xfrm>
            <a:off x="2400300" y="2481950"/>
            <a:ext cx="9551100" cy="3708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en-US" sz="3200" cap="small"/>
              <a:t>4.1. </a:t>
            </a:r>
            <a:r>
              <a:rPr b="1" lang="en-US" sz="3200" cap="small"/>
              <a:t>giới thiệu chung về kiểm kê nguồn thải</a:t>
            </a:r>
            <a:endParaRPr b="1" sz="3200" cap="small"/>
          </a:p>
          <a:p>
            <a:pPr indent="-741362" lvl="0" marL="741362" rtl="0" algn="l">
              <a:spcBef>
                <a:spcPts val="0"/>
              </a:spcBef>
              <a:spcAft>
                <a:spcPts val="0"/>
              </a:spcAft>
              <a:buNone/>
            </a:pPr>
            <a:r>
              <a:rPr b="1" lang="en-US" sz="3200" cap="small"/>
              <a:t>4.2. cách tiếp cận và phương pháp kiểm kê nguồn thải</a:t>
            </a:r>
            <a:endParaRPr b="1" sz="3200" cap="small"/>
          </a:p>
          <a:p>
            <a:pPr indent="0" lvl="0" marL="0" rtl="0" algn="l">
              <a:spcBef>
                <a:spcPts val="0"/>
              </a:spcBef>
              <a:spcAft>
                <a:spcPts val="0"/>
              </a:spcAft>
              <a:buNone/>
            </a:pPr>
            <a:r>
              <a:rPr b="1" lang="en-US" sz="3200" cap="small"/>
              <a:t>4.3. quy trình kiểm kê nguồn thải điểm</a:t>
            </a:r>
            <a:endParaRPr sz="3200"/>
          </a:p>
          <a:p>
            <a:pPr indent="-741362" lvl="0" marL="741362" rtl="0" algn="l">
              <a:spcBef>
                <a:spcPts val="0"/>
              </a:spcBef>
              <a:spcAft>
                <a:spcPts val="0"/>
              </a:spcAft>
              <a:buNone/>
            </a:pPr>
            <a:r>
              <a:t/>
            </a:r>
            <a:endParaRPr b="1" sz="3200" cap="small"/>
          </a:p>
          <a:p>
            <a:pPr indent="0" lvl="0" marL="0" rtl="0" algn="l">
              <a:spcBef>
                <a:spcPts val="0"/>
              </a:spcBef>
              <a:spcAft>
                <a:spcPts val="0"/>
              </a:spcAft>
              <a:buNone/>
            </a:pPr>
            <a:r>
              <a:t/>
            </a:r>
            <a:endParaRPr b="1" sz="3200" cap="small"/>
          </a:p>
          <a:p>
            <a:pPr indent="0" lvl="0" marL="0" rtl="0" algn="l">
              <a:spcBef>
                <a:spcPts val="0"/>
              </a:spcBef>
              <a:spcAft>
                <a:spcPts val="0"/>
              </a:spcAft>
              <a:buNone/>
            </a:pPr>
            <a:r>
              <a:t/>
            </a:r>
            <a:endParaRPr b="1" sz="3200" cap="small"/>
          </a:p>
        </p:txBody>
      </p:sp>
      <p:grpSp>
        <p:nvGrpSpPr>
          <p:cNvPr id="1167" name="Google Shape;1167;g38ed243ce43_3_764"/>
          <p:cNvGrpSpPr/>
          <p:nvPr/>
        </p:nvGrpSpPr>
        <p:grpSpPr>
          <a:xfrm>
            <a:off x="-424510" y="1079200"/>
            <a:ext cx="11560901" cy="975576"/>
            <a:chOff x="1021701" y="2646436"/>
            <a:chExt cx="6265731" cy="731700"/>
          </a:xfrm>
        </p:grpSpPr>
        <p:sp>
          <p:nvSpPr>
            <p:cNvPr id="1168" name="Google Shape;1168;g38ed243ce43_3_764"/>
            <p:cNvSpPr txBox="1"/>
            <p:nvPr/>
          </p:nvSpPr>
          <p:spPr>
            <a:xfrm>
              <a:off x="1021701" y="2696631"/>
              <a:ext cx="1398300" cy="629700"/>
            </a:xfrm>
            <a:prstGeom prst="rect">
              <a:avLst/>
            </a:prstGeom>
            <a:noFill/>
            <a:ln>
              <a:noFill/>
            </a:ln>
          </p:spPr>
          <p:txBody>
            <a:bodyPr anchorCtr="0" anchor="ctr" bIns="60925" lIns="121900" spcFirstLastPara="1" rIns="121900" wrap="square" tIns="60925">
              <a:noAutofit/>
            </a:bodyPr>
            <a:lstStyle/>
            <a:p>
              <a:pPr indent="0" lvl="0" marL="0" rtl="0" algn="r">
                <a:lnSpc>
                  <a:spcPct val="90000"/>
                </a:lnSpc>
                <a:spcBef>
                  <a:spcPts val="0"/>
                </a:spcBef>
                <a:spcAft>
                  <a:spcPts val="0"/>
                </a:spcAft>
                <a:buNone/>
              </a:pPr>
              <a:r>
                <a:rPr lang="en-US" sz="5600">
                  <a:solidFill>
                    <a:srgbClr val="9B2B1C"/>
                  </a:solidFill>
                  <a:latin typeface="Roboto Medium"/>
                  <a:ea typeface="Roboto Medium"/>
                  <a:cs typeface="Roboto Medium"/>
                  <a:sym typeface="Roboto Medium"/>
                </a:rPr>
                <a:t>4</a:t>
              </a:r>
              <a:endParaRPr sz="5600">
                <a:solidFill>
                  <a:srgbClr val="9B2B1C"/>
                </a:solidFill>
                <a:latin typeface="Roboto Medium"/>
                <a:ea typeface="Roboto Medium"/>
                <a:cs typeface="Roboto Medium"/>
                <a:sym typeface="Roboto Medium"/>
              </a:endParaRPr>
            </a:p>
          </p:txBody>
        </p:sp>
        <p:sp>
          <p:nvSpPr>
            <p:cNvPr id="1169" name="Google Shape;1169;g38ed243ce43_3_764"/>
            <p:cNvSpPr/>
            <p:nvPr/>
          </p:nvSpPr>
          <p:spPr>
            <a:xfrm>
              <a:off x="2490733" y="2646436"/>
              <a:ext cx="4796700" cy="731700"/>
            </a:xfrm>
            <a:prstGeom prst="rect">
              <a:avLst/>
            </a:prstGeom>
            <a:solidFill>
              <a:srgbClr val="9E3611"/>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a:p>
          </p:txBody>
        </p:sp>
        <p:sp>
          <p:nvSpPr>
            <p:cNvPr id="1170" name="Google Shape;1170;g38ed243ce43_3_764"/>
            <p:cNvSpPr txBox="1"/>
            <p:nvPr/>
          </p:nvSpPr>
          <p:spPr>
            <a:xfrm>
              <a:off x="2596927" y="2852991"/>
              <a:ext cx="4140900" cy="355800"/>
            </a:xfrm>
            <a:prstGeom prst="rect">
              <a:avLst/>
            </a:prstGeom>
            <a:no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b="1" lang="en-US" sz="2600">
                  <a:solidFill>
                    <a:srgbClr val="FFFFFF"/>
                  </a:solidFill>
                  <a:latin typeface="Roboto"/>
                  <a:ea typeface="Roboto"/>
                  <a:cs typeface="Roboto"/>
                  <a:sym typeface="Roboto"/>
                </a:rPr>
                <a:t>ĐÁNH GIÁ SỨC CHỊU TẢI CỦA NGUỒN NƯỚC</a:t>
              </a:r>
              <a:endParaRPr b="1" sz="2600">
                <a:solidFill>
                  <a:srgbClr val="FFFFFF"/>
                </a:solidFill>
                <a:latin typeface="Roboto"/>
                <a:ea typeface="Roboto"/>
                <a:cs typeface="Roboto"/>
                <a:sym typeface="Roboto"/>
              </a:endParaRPr>
            </a:p>
          </p:txBody>
        </p:sp>
      </p:gr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sp>
        <p:nvSpPr>
          <p:cNvPr id="1176" name="Google Shape;1176;p94"/>
          <p:cNvSpPr txBox="1"/>
          <p:nvPr>
            <p:ph type="title"/>
          </p:nvPr>
        </p:nvSpPr>
        <p:spPr>
          <a:xfrm>
            <a:off x="767450" y="212275"/>
            <a:ext cx="11312100" cy="903300"/>
          </a:xfrm>
          <a:prstGeom prst="rect">
            <a:avLst/>
          </a:prstGeom>
          <a:noFill/>
          <a:ln>
            <a:noFill/>
          </a:ln>
        </p:spPr>
        <p:txBody>
          <a:bodyPr anchorCtr="0" anchor="ctr" bIns="45700" lIns="91425" spcFirstLastPara="1" rIns="91425" wrap="square" tIns="45700">
            <a:noAutofit/>
          </a:bodyPr>
          <a:lstStyle/>
          <a:p>
            <a:pPr indent="-576262" lvl="0" marL="576262" rtl="0" algn="l">
              <a:lnSpc>
                <a:spcPct val="90000"/>
              </a:lnSpc>
              <a:spcBef>
                <a:spcPts val="0"/>
              </a:spcBef>
              <a:spcAft>
                <a:spcPts val="0"/>
              </a:spcAft>
              <a:buSzPts val="4000"/>
              <a:buFont typeface="Arial"/>
              <a:buNone/>
            </a:pPr>
            <a:r>
              <a:rPr b="1" lang="en-US" sz="3000"/>
              <a:t>4.1 </a:t>
            </a:r>
            <a:r>
              <a:rPr b="1" lang="en-US" sz="3000"/>
              <a:t>MỘT SỐ KHÁI NIỆM</a:t>
            </a:r>
            <a:endParaRPr b="1" sz="3000"/>
          </a:p>
        </p:txBody>
      </p:sp>
      <p:sp>
        <p:nvSpPr>
          <p:cNvPr id="1177" name="Google Shape;1177;p94"/>
          <p:cNvSpPr txBox="1"/>
          <p:nvPr>
            <p:ph idx="1" type="body"/>
          </p:nvPr>
        </p:nvSpPr>
        <p:spPr>
          <a:xfrm>
            <a:off x="767450" y="1042425"/>
            <a:ext cx="10629900" cy="58155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20000"/>
              </a:lnSpc>
              <a:spcBef>
                <a:spcPts val="0"/>
              </a:spcBef>
              <a:spcAft>
                <a:spcPts val="0"/>
              </a:spcAft>
              <a:buSzPts val="2975"/>
              <a:buNone/>
            </a:pPr>
            <a:r>
              <a:t/>
            </a:r>
            <a:endParaRPr/>
          </a:p>
          <a:p>
            <a:pPr indent="0" lvl="0" marL="0" rtl="0" algn="l">
              <a:lnSpc>
                <a:spcPct val="120000"/>
              </a:lnSpc>
              <a:spcBef>
                <a:spcPts val="600"/>
              </a:spcBef>
              <a:spcAft>
                <a:spcPts val="0"/>
              </a:spcAft>
              <a:buSzPts val="2210"/>
              <a:buNone/>
            </a:pPr>
            <a:r>
              <a:rPr b="1" lang="en-US" sz="2600">
                <a:solidFill>
                  <a:srgbClr val="C00000"/>
                </a:solidFill>
                <a:latin typeface="Arial"/>
                <a:ea typeface="Arial"/>
                <a:cs typeface="Arial"/>
                <a:sym typeface="Arial"/>
              </a:rPr>
              <a:t>Sức chịu tải:</a:t>
            </a:r>
            <a:endParaRPr/>
          </a:p>
          <a:p>
            <a:pPr indent="0" lvl="0" marL="0" rtl="0" algn="just">
              <a:lnSpc>
                <a:spcPct val="120000"/>
              </a:lnSpc>
              <a:spcBef>
                <a:spcPts val="600"/>
              </a:spcBef>
              <a:spcAft>
                <a:spcPts val="0"/>
              </a:spcAft>
              <a:buSzPts val="2040"/>
              <a:buNone/>
            </a:pPr>
            <a:r>
              <a:rPr lang="en-US" sz="2400"/>
              <a:t>Theo Luật Bảo vệ môi trường 2020: Khả năng chịu tải của môi trường là giới hạn chịu đựng của môi trường đối với các nhân tố tác động để môi trường có thể tự phục hồi.</a:t>
            </a:r>
            <a:endParaRPr/>
          </a:p>
          <a:p>
            <a:pPr indent="-182880" lvl="0" marL="182880" rtl="0" algn="l">
              <a:lnSpc>
                <a:spcPct val="120000"/>
              </a:lnSpc>
              <a:spcBef>
                <a:spcPts val="600"/>
              </a:spcBef>
              <a:spcAft>
                <a:spcPts val="0"/>
              </a:spcAft>
              <a:buSzPts val="2040"/>
              <a:buChar char="▪"/>
            </a:pPr>
            <a:r>
              <a:rPr i="1" lang="en-US" sz="2400"/>
              <a:t>Sức chịu tải của sông </a:t>
            </a:r>
            <a:r>
              <a:rPr lang="en-US" sz="2400"/>
              <a:t>là tải lượng ô nhiễm lớn nhất đưa vào sông, mà nồng độ chất gây ô nhiễm trong nước sông vẫn thỏa mãn quy chuẩn theo các mục tiêu sử dụng nước đã được xác định.</a:t>
            </a:r>
            <a:endParaRPr/>
          </a:p>
          <a:p>
            <a:pPr indent="0" lvl="0" marL="0" rtl="0" algn="l">
              <a:lnSpc>
                <a:spcPct val="120000"/>
              </a:lnSpc>
              <a:spcBef>
                <a:spcPts val="600"/>
              </a:spcBef>
              <a:spcAft>
                <a:spcPts val="0"/>
              </a:spcAft>
              <a:buSzPts val="2040"/>
              <a:buNone/>
            </a:pPr>
            <a:r>
              <a:rPr lang="en-US" sz="2400"/>
              <a:t>🡺 Sức chịu tải: khả năng tiếp nhận thêm tải lượng ô nhiễm mà vẫn đảm bảo mục tiêu chất lượng nước</a:t>
            </a:r>
            <a:endParaRPr/>
          </a:p>
          <a:p>
            <a:pPr indent="0" lvl="0" marL="0" rtl="0" algn="l">
              <a:lnSpc>
                <a:spcPct val="120000"/>
              </a:lnSpc>
              <a:spcBef>
                <a:spcPts val="600"/>
              </a:spcBef>
              <a:spcAft>
                <a:spcPts val="0"/>
              </a:spcAft>
              <a:buSzPts val="1870"/>
              <a:buNone/>
            </a:pPr>
            <a:r>
              <a:t/>
            </a:r>
            <a:endParaRPr sz="2200"/>
          </a:p>
          <a:p>
            <a:pPr indent="0" lvl="0" marL="0" rtl="0" algn="l">
              <a:lnSpc>
                <a:spcPct val="120000"/>
              </a:lnSpc>
              <a:spcBef>
                <a:spcPts val="600"/>
              </a:spcBef>
              <a:spcAft>
                <a:spcPts val="0"/>
              </a:spcAft>
              <a:buSzPts val="2720"/>
              <a:buNone/>
            </a:pPr>
            <a:r>
              <a:t/>
            </a:r>
            <a:endParaRPr b="1" sz="3200">
              <a:latin typeface="Arial"/>
              <a:ea typeface="Arial"/>
              <a:cs typeface="Arial"/>
              <a:sym typeface="Arial"/>
            </a:endParaRPr>
          </a:p>
          <a:p>
            <a:pPr indent="0" lvl="0" marL="0" rtl="0" algn="l">
              <a:lnSpc>
                <a:spcPct val="120000"/>
              </a:lnSpc>
              <a:spcBef>
                <a:spcPts val="600"/>
              </a:spcBef>
              <a:spcAft>
                <a:spcPts val="0"/>
              </a:spcAft>
              <a:buSzPts val="1870"/>
              <a:buNone/>
            </a:pPr>
            <a:r>
              <a:t/>
            </a:r>
            <a:endParaRPr b="1" sz="2200" cap="small">
              <a:latin typeface="Arial"/>
              <a:ea typeface="Arial"/>
              <a:cs typeface="Arial"/>
              <a:sym typeface="Arial"/>
            </a:endParaRPr>
          </a:p>
        </p:txBody>
      </p:sp>
      <p:sp>
        <p:nvSpPr>
          <p:cNvPr id="1178" name="Google Shape;1178;p94"/>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179" name="Google Shape;1179;p94"/>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sp>
        <p:nvSpPr>
          <p:cNvPr id="1185" name="Google Shape;1185;p95"/>
          <p:cNvSpPr txBox="1"/>
          <p:nvPr>
            <p:ph idx="1" type="body"/>
          </p:nvPr>
        </p:nvSpPr>
        <p:spPr>
          <a:xfrm>
            <a:off x="767550" y="1042425"/>
            <a:ext cx="11312100" cy="58155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210"/>
              <a:buNone/>
            </a:pPr>
            <a:r>
              <a:rPr b="1" lang="en-US" sz="2600">
                <a:solidFill>
                  <a:srgbClr val="C00000"/>
                </a:solidFill>
              </a:rPr>
              <a:t>Tầm quan trọng của việc tính toán sức chịu tải:</a:t>
            </a:r>
            <a:endParaRPr/>
          </a:p>
          <a:p>
            <a:pPr indent="-182880" lvl="1" marL="457200" rtl="0" algn="l">
              <a:lnSpc>
                <a:spcPct val="120000"/>
              </a:lnSpc>
              <a:spcBef>
                <a:spcPts val="600"/>
              </a:spcBef>
              <a:spcAft>
                <a:spcPts val="0"/>
              </a:spcAft>
              <a:buSzPts val="1870"/>
              <a:buChar char="▪"/>
            </a:pPr>
            <a:r>
              <a:rPr lang="en-US" sz="2200"/>
              <a:t>biết được mức độ ô nhiễm môi trường hiện tại, </a:t>
            </a:r>
            <a:endParaRPr/>
          </a:p>
          <a:p>
            <a:pPr indent="-182880" lvl="1" marL="457200" rtl="0" algn="l">
              <a:lnSpc>
                <a:spcPct val="120000"/>
              </a:lnSpc>
              <a:spcBef>
                <a:spcPts val="600"/>
              </a:spcBef>
              <a:spcAft>
                <a:spcPts val="0"/>
              </a:spcAft>
              <a:buSzPts val="1870"/>
              <a:buChar char="▪"/>
            </a:pPr>
            <a:r>
              <a:rPr lang="en-US" sz="2200"/>
              <a:t>biết được lượng chất ô nhiễm có thể thêm vào nguồn nước (trong trường hợp chất lượng nguồn nước chưa đến giới hạn cho phép) </a:t>
            </a:r>
            <a:endParaRPr/>
          </a:p>
          <a:p>
            <a:pPr indent="-182880" lvl="1" marL="457200" rtl="0" algn="l">
              <a:lnSpc>
                <a:spcPct val="120000"/>
              </a:lnSpc>
              <a:spcBef>
                <a:spcPts val="600"/>
              </a:spcBef>
              <a:spcAft>
                <a:spcPts val="0"/>
              </a:spcAft>
              <a:buSzPts val="1870"/>
              <a:buChar char="▪"/>
            </a:pPr>
            <a:r>
              <a:rPr lang="en-US" sz="2200"/>
              <a:t>tính được lượng chất ô nhiễm xả thải vào nguồn cần giảm đi để môi trường nước có thể phục hồi.</a:t>
            </a:r>
            <a:endParaRPr/>
          </a:p>
          <a:p>
            <a:pPr indent="0" lvl="0" marL="0" rtl="0" algn="l">
              <a:lnSpc>
                <a:spcPct val="120000"/>
              </a:lnSpc>
              <a:spcBef>
                <a:spcPts val="600"/>
              </a:spcBef>
              <a:spcAft>
                <a:spcPts val="0"/>
              </a:spcAft>
              <a:buSzPts val="2040"/>
              <a:buNone/>
            </a:pPr>
            <a:r>
              <a:rPr b="1" i="1" lang="en-US" sz="2400"/>
              <a:t>Ý nghĩa:</a:t>
            </a:r>
            <a:endParaRPr/>
          </a:p>
          <a:p>
            <a:pPr indent="-182880" lvl="2" marL="731520" rtl="0" algn="l">
              <a:lnSpc>
                <a:spcPct val="120000"/>
              </a:lnSpc>
              <a:spcBef>
                <a:spcPts val="600"/>
              </a:spcBef>
              <a:spcAft>
                <a:spcPts val="0"/>
              </a:spcAft>
              <a:buSzPts val="2380"/>
              <a:buChar char="▪"/>
            </a:pPr>
            <a:r>
              <a:rPr lang="en-US" sz="2800"/>
              <a:t> </a:t>
            </a:r>
            <a:r>
              <a:rPr lang="en-US" sz="2200"/>
              <a:t>Công cụ quản lý môi trường nước mặt</a:t>
            </a:r>
            <a:endParaRPr/>
          </a:p>
          <a:p>
            <a:pPr indent="-182879" lvl="2" marL="731520" rtl="0" algn="l">
              <a:lnSpc>
                <a:spcPct val="120000"/>
              </a:lnSpc>
              <a:spcBef>
                <a:spcPts val="600"/>
              </a:spcBef>
              <a:spcAft>
                <a:spcPts val="0"/>
              </a:spcAft>
              <a:buSzPts val="1870"/>
              <a:buChar char="▪"/>
            </a:pPr>
            <a:r>
              <a:rPr lang="en-US" sz="2200"/>
              <a:t> Cơ sở cấp phép xả thải và quy hoạch phát triển KT-XH</a:t>
            </a:r>
            <a:endParaRPr/>
          </a:p>
          <a:p>
            <a:pPr indent="0" lvl="0" marL="0" rtl="0" algn="l">
              <a:lnSpc>
                <a:spcPct val="120000"/>
              </a:lnSpc>
              <a:spcBef>
                <a:spcPts val="600"/>
              </a:spcBef>
              <a:spcAft>
                <a:spcPts val="0"/>
              </a:spcAft>
              <a:buSzPts val="2720"/>
              <a:buNone/>
            </a:pPr>
            <a:r>
              <a:t/>
            </a:r>
            <a:endParaRPr b="1" sz="3200">
              <a:latin typeface="Arial"/>
              <a:ea typeface="Arial"/>
              <a:cs typeface="Arial"/>
              <a:sym typeface="Arial"/>
            </a:endParaRPr>
          </a:p>
          <a:p>
            <a:pPr indent="0" lvl="0" marL="0" rtl="0" algn="l">
              <a:lnSpc>
                <a:spcPct val="120000"/>
              </a:lnSpc>
              <a:spcBef>
                <a:spcPts val="600"/>
              </a:spcBef>
              <a:spcAft>
                <a:spcPts val="0"/>
              </a:spcAft>
              <a:buSzPts val="1870"/>
              <a:buNone/>
            </a:pPr>
            <a:r>
              <a:t/>
            </a:r>
            <a:endParaRPr b="1" sz="2200" cap="small">
              <a:latin typeface="Arial"/>
              <a:ea typeface="Arial"/>
              <a:cs typeface="Arial"/>
              <a:sym typeface="Arial"/>
            </a:endParaRPr>
          </a:p>
        </p:txBody>
      </p:sp>
      <p:sp>
        <p:nvSpPr>
          <p:cNvPr id="1186" name="Google Shape;1186;p95"/>
          <p:cNvSpPr txBox="1"/>
          <p:nvPr>
            <p:ph idx="12" type="sldNum"/>
          </p:nvPr>
        </p:nvSpPr>
        <p:spPr>
          <a:xfrm>
            <a:off x="11311127" y="6270049"/>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187" name="Google Shape;1187;p95"/>
          <p:cNvSpPr txBox="1"/>
          <p:nvPr>
            <p:ph idx="12" type="sldNum"/>
          </p:nvPr>
        </p:nvSpPr>
        <p:spPr>
          <a:xfrm>
            <a:off x="11311127" y="6270049"/>
            <a:ext cx="640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085630"/>
                </a:solidFill>
              </a:rPr>
              <a:t>‹#›</a:t>
            </a:fld>
            <a:endParaRPr>
              <a:solidFill>
                <a:srgbClr val="085630"/>
              </a:solidFill>
            </a:endParaRPr>
          </a:p>
        </p:txBody>
      </p:sp>
      <p:sp>
        <p:nvSpPr>
          <p:cNvPr id="1188" name="Google Shape;1188;p95"/>
          <p:cNvSpPr txBox="1"/>
          <p:nvPr>
            <p:ph type="title"/>
          </p:nvPr>
        </p:nvSpPr>
        <p:spPr>
          <a:xfrm>
            <a:off x="767450" y="212275"/>
            <a:ext cx="11312100" cy="903300"/>
          </a:xfrm>
          <a:prstGeom prst="rect">
            <a:avLst/>
          </a:prstGeom>
          <a:noFill/>
          <a:ln>
            <a:noFill/>
          </a:ln>
        </p:spPr>
        <p:txBody>
          <a:bodyPr anchorCtr="0" anchor="ctr" bIns="45700" lIns="91425" spcFirstLastPara="1" rIns="91425" wrap="square" tIns="45700">
            <a:noAutofit/>
          </a:bodyPr>
          <a:lstStyle/>
          <a:p>
            <a:pPr indent="-576262" lvl="0" marL="576262" rtl="0" algn="l">
              <a:lnSpc>
                <a:spcPct val="90000"/>
              </a:lnSpc>
              <a:spcBef>
                <a:spcPts val="0"/>
              </a:spcBef>
              <a:spcAft>
                <a:spcPts val="0"/>
              </a:spcAft>
              <a:buSzPts val="4000"/>
              <a:buFont typeface="Arial"/>
              <a:buNone/>
            </a:pPr>
            <a:r>
              <a:rPr b="1" lang="en-US" sz="3000"/>
              <a:t>4.1 MỘT SỐ KHÁI NIỆM</a:t>
            </a:r>
            <a:endParaRPr b="1" sz="3000"/>
          </a:p>
        </p:txBody>
      </p:sp>
    </p:spTree>
  </p:cSld>
  <p:clrMapOvr>
    <a:masterClrMapping/>
  </p:clrMapOvr>
</p:sld>
</file>

<file path=ppt/theme/theme1.xml><?xml version="1.0" encoding="utf-8"?>
<a:theme xmlns:a="http://schemas.openxmlformats.org/drawingml/2006/main" xmlns:r="http://schemas.openxmlformats.org/officeDocument/2006/relationships" name="Wood Type">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2025-09-21T00:30:07Z</dcterms:created>
  <dc:creator>Văn Diệu Anh</dc:creator>
</cp:coreProperties>
</file>