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sldIdLst>
    <p:sldId id="438" r:id="rId5"/>
    <p:sldId id="260" r:id="rId6"/>
    <p:sldId id="316" r:id="rId7"/>
    <p:sldId id="743" r:id="rId8"/>
    <p:sldId id="284" r:id="rId9"/>
    <p:sldId id="261" r:id="rId10"/>
    <p:sldId id="286" r:id="rId11"/>
    <p:sldId id="264" r:id="rId12"/>
    <p:sldId id="270" r:id="rId13"/>
    <p:sldId id="288" r:id="rId14"/>
    <p:sldId id="269" r:id="rId15"/>
    <p:sldId id="289" r:id="rId16"/>
    <p:sldId id="290" r:id="rId17"/>
    <p:sldId id="291" r:id="rId18"/>
    <p:sldId id="292" r:id="rId19"/>
    <p:sldId id="750" r:id="rId20"/>
    <p:sldId id="293" r:id="rId21"/>
    <p:sldId id="739" r:id="rId22"/>
    <p:sldId id="740" r:id="rId23"/>
    <p:sldId id="741" r:id="rId24"/>
    <p:sldId id="272" r:id="rId25"/>
    <p:sldId id="273" r:id="rId26"/>
    <p:sldId id="274" r:id="rId27"/>
    <p:sldId id="275" r:id="rId28"/>
    <p:sldId id="276" r:id="rId29"/>
    <p:sldId id="294" r:id="rId30"/>
    <p:sldId id="295" r:id="rId31"/>
    <p:sldId id="297" r:id="rId32"/>
    <p:sldId id="298" r:id="rId33"/>
    <p:sldId id="299" r:id="rId34"/>
    <p:sldId id="271" r:id="rId35"/>
    <p:sldId id="300" r:id="rId36"/>
    <p:sldId id="742" r:id="rId37"/>
    <p:sldId id="285" r:id="rId38"/>
    <p:sldId id="302" r:id="rId39"/>
    <p:sldId id="303" r:id="rId40"/>
    <p:sldId id="304" r:id="rId41"/>
    <p:sldId id="753" r:id="rId42"/>
    <p:sldId id="305" r:id="rId43"/>
    <p:sldId id="306" r:id="rId44"/>
    <p:sldId id="376" r:id="rId45"/>
    <p:sldId id="377" r:id="rId46"/>
    <p:sldId id="258" r:id="rId47"/>
    <p:sldId id="308" r:id="rId48"/>
    <p:sldId id="755" r:id="rId49"/>
    <p:sldId id="309" r:id="rId50"/>
    <p:sldId id="745" r:id="rId51"/>
    <p:sldId id="746" r:id="rId52"/>
    <p:sldId id="747" r:id="rId53"/>
    <p:sldId id="748" r:id="rId54"/>
    <p:sldId id="749" r:id="rId55"/>
    <p:sldId id="315" r:id="rId56"/>
    <p:sldId id="754" r:id="rId57"/>
    <p:sldId id="751" r:id="rId58"/>
    <p:sldId id="28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68702637-9BA7-764D-850C-3AE7014D376F}">
          <p14:sldIdLst>
            <p14:sldId id="438"/>
            <p14:sldId id="260"/>
            <p14:sldId id="316"/>
            <p14:sldId id="743"/>
            <p14:sldId id="284"/>
            <p14:sldId id="261"/>
            <p14:sldId id="286"/>
            <p14:sldId id="264"/>
            <p14:sldId id="270"/>
            <p14:sldId id="288"/>
            <p14:sldId id="269"/>
            <p14:sldId id="289"/>
            <p14:sldId id="290"/>
            <p14:sldId id="291"/>
            <p14:sldId id="292"/>
            <p14:sldId id="750"/>
            <p14:sldId id="293"/>
            <p14:sldId id="739"/>
            <p14:sldId id="740"/>
            <p14:sldId id="741"/>
            <p14:sldId id="272"/>
            <p14:sldId id="273"/>
            <p14:sldId id="274"/>
            <p14:sldId id="275"/>
            <p14:sldId id="276"/>
            <p14:sldId id="294"/>
            <p14:sldId id="295"/>
            <p14:sldId id="297"/>
            <p14:sldId id="298"/>
            <p14:sldId id="299"/>
            <p14:sldId id="271"/>
            <p14:sldId id="300"/>
            <p14:sldId id="742"/>
            <p14:sldId id="285"/>
            <p14:sldId id="302"/>
            <p14:sldId id="303"/>
            <p14:sldId id="304"/>
            <p14:sldId id="753"/>
            <p14:sldId id="305"/>
            <p14:sldId id="306"/>
            <p14:sldId id="376"/>
            <p14:sldId id="377"/>
            <p14:sldId id="258"/>
            <p14:sldId id="308"/>
            <p14:sldId id="755"/>
            <p14:sldId id="309"/>
            <p14:sldId id="745"/>
            <p14:sldId id="746"/>
            <p14:sldId id="747"/>
            <p14:sldId id="748"/>
            <p14:sldId id="749"/>
            <p14:sldId id="315"/>
            <p14:sldId id="754"/>
            <p14:sldId id="751"/>
            <p14:sldId id="28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012A10-2C75-DE1E-40C1-9B2450EAAC36}" name="Lý Bích Thủy" initials="LBT" userId="S::thuy.lybich@hust.edu.vn::35559942-61a6-4a1e-8217-c48ef0fb4c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6A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06" autoAdjust="0"/>
    <p:restoredTop sz="94660"/>
  </p:normalViewPr>
  <p:slideViewPr>
    <p:cSldViewPr snapToGrid="0">
      <p:cViewPr varScale="1">
        <p:scale>
          <a:sx n="78" d="100"/>
          <a:sy n="78" d="100"/>
        </p:scale>
        <p:origin x="184" y="8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E:\Bai%20giang\KTKSONKK\KTKSONKK\E-learning\PM%20distribu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Bai%20giang\KTKSONKK\KTKSONKK\E-learning\PM%20distribu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Bai%20giang\KTKSONKK\KTKSONKK\E-learning\PM%20distribu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Bai%20giang\KTKSONKK\KTKSONKK\E-learning\PM%20distribu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Bai%20giang\KTKSONKK\KTKSONKK\E-learning\PM%20distribut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Bai%20giang\KTKSONKK\KTKSONKK\E-learning\PM%20distributio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3433156379461"/>
          <c:y val="3.4025387924218942E-2"/>
          <c:w val="0.58089374486961587"/>
          <c:h val="0.6694171594087297"/>
        </c:manualLayout>
      </c:layout>
      <c:pieChart>
        <c:varyColors val="1"/>
        <c:ser>
          <c:idx val="0"/>
          <c:order val="0"/>
          <c:tx>
            <c:strRef>
              <c:f>Receptor!$E$17</c:f>
              <c:strCache>
                <c:ptCount val="1"/>
                <c:pt idx="0">
                  <c:v>PM2.5</c:v>
                </c:pt>
              </c:strCache>
            </c:strRef>
          </c:tx>
          <c:spPr>
            <a:ln w="3175">
              <a:solidFill>
                <a:schemeClr val="bg1">
                  <a:lumMod val="50000"/>
                </a:schemeClr>
              </a:solidFill>
            </a:ln>
          </c:spPr>
          <c:dPt>
            <c:idx val="0"/>
            <c:bubble3D val="0"/>
            <c:spPr>
              <a:pattFill prst="pct5">
                <a:fgClr>
                  <a:schemeClr val="tx1">
                    <a:lumMod val="65000"/>
                    <a:lumOff val="35000"/>
                  </a:schemeClr>
                </a:fgClr>
                <a:bgClr>
                  <a:schemeClr val="bg1">
                    <a:lumMod val="75000"/>
                  </a:schemeClr>
                </a:bgClr>
              </a:pattFill>
              <a:ln w="3175">
                <a:solidFill>
                  <a:schemeClr val="bg1">
                    <a:lumMod val="50000"/>
                  </a:schemeClr>
                </a:solidFill>
              </a:ln>
              <a:effectLst/>
            </c:spPr>
            <c:extLst>
              <c:ext xmlns:c16="http://schemas.microsoft.com/office/drawing/2014/chart" uri="{C3380CC4-5D6E-409C-BE32-E72D297353CC}">
                <c16:uniqueId val="{00000001-AB88-4FC4-9268-3732482BB9DF}"/>
              </c:ext>
            </c:extLst>
          </c:dPt>
          <c:dPt>
            <c:idx val="1"/>
            <c:bubble3D val="0"/>
            <c:spPr>
              <a:pattFill prst="ltHorz">
                <a:fgClr>
                  <a:srgbClr val="002060"/>
                </a:fgClr>
                <a:bgClr>
                  <a:srgbClr val="00B0F0"/>
                </a:bgClr>
              </a:pattFill>
              <a:ln w="3175">
                <a:solidFill>
                  <a:schemeClr val="bg1">
                    <a:lumMod val="50000"/>
                  </a:schemeClr>
                </a:solidFill>
              </a:ln>
              <a:effectLst/>
            </c:spPr>
            <c:extLst>
              <c:ext xmlns:c16="http://schemas.microsoft.com/office/drawing/2014/chart" uri="{C3380CC4-5D6E-409C-BE32-E72D297353CC}">
                <c16:uniqueId val="{00000003-AB88-4FC4-9268-3732482BB9DF}"/>
              </c:ext>
            </c:extLst>
          </c:dPt>
          <c:dPt>
            <c:idx val="2"/>
            <c:bubble3D val="0"/>
            <c:spPr>
              <a:pattFill prst="smGrid">
                <a:fgClr>
                  <a:schemeClr val="accent2">
                    <a:lumMod val="75000"/>
                  </a:schemeClr>
                </a:fgClr>
                <a:bgClr>
                  <a:schemeClr val="accent2">
                    <a:lumMod val="60000"/>
                    <a:lumOff val="40000"/>
                  </a:schemeClr>
                </a:bgClr>
              </a:pattFill>
              <a:ln w="3175">
                <a:solidFill>
                  <a:schemeClr val="bg1">
                    <a:lumMod val="50000"/>
                  </a:schemeClr>
                </a:solidFill>
              </a:ln>
              <a:effectLst/>
            </c:spPr>
            <c:extLst>
              <c:ext xmlns:c16="http://schemas.microsoft.com/office/drawing/2014/chart" uri="{C3380CC4-5D6E-409C-BE32-E72D297353CC}">
                <c16:uniqueId val="{00000005-AB88-4FC4-9268-3732482BB9DF}"/>
              </c:ext>
            </c:extLst>
          </c:dPt>
          <c:dPt>
            <c:idx val="3"/>
            <c:bubble3D val="0"/>
            <c:spPr>
              <a:pattFill prst="divot">
                <a:fgClr>
                  <a:schemeClr val="accent6">
                    <a:lumMod val="75000"/>
                  </a:schemeClr>
                </a:fgClr>
                <a:bgClr>
                  <a:srgbClr val="92D050"/>
                </a:bgClr>
              </a:pattFill>
              <a:ln w="3175">
                <a:solidFill>
                  <a:schemeClr val="bg1">
                    <a:lumMod val="50000"/>
                  </a:schemeClr>
                </a:solidFill>
              </a:ln>
              <a:effectLst/>
            </c:spPr>
            <c:extLst>
              <c:ext xmlns:c16="http://schemas.microsoft.com/office/drawing/2014/chart" uri="{C3380CC4-5D6E-409C-BE32-E72D297353CC}">
                <c16:uniqueId val="{00000007-AB88-4FC4-9268-3732482BB9DF}"/>
              </c:ext>
            </c:extLst>
          </c:dPt>
          <c:dPt>
            <c:idx val="4"/>
            <c:bubble3D val="0"/>
            <c:spPr>
              <a:solidFill>
                <a:schemeClr val="accent2">
                  <a:lumMod val="50000"/>
                </a:schemeClr>
              </a:solidFill>
              <a:ln w="3175">
                <a:solidFill>
                  <a:schemeClr val="bg1">
                    <a:lumMod val="50000"/>
                  </a:schemeClr>
                </a:solidFill>
              </a:ln>
              <a:effectLst/>
            </c:spPr>
            <c:extLst>
              <c:ext xmlns:c16="http://schemas.microsoft.com/office/drawing/2014/chart" uri="{C3380CC4-5D6E-409C-BE32-E72D297353CC}">
                <c16:uniqueId val="{00000009-AB88-4FC4-9268-3732482BB9DF}"/>
              </c:ext>
            </c:extLst>
          </c:dPt>
          <c:dPt>
            <c:idx val="5"/>
            <c:bubble3D val="0"/>
            <c:spPr>
              <a:solidFill>
                <a:srgbClr val="FFC000"/>
              </a:solidFill>
              <a:ln w="3175">
                <a:solidFill>
                  <a:schemeClr val="bg1">
                    <a:lumMod val="50000"/>
                  </a:schemeClr>
                </a:solidFill>
              </a:ln>
              <a:effectLst/>
            </c:spPr>
            <c:extLst>
              <c:ext xmlns:c16="http://schemas.microsoft.com/office/drawing/2014/chart" uri="{C3380CC4-5D6E-409C-BE32-E72D297353CC}">
                <c16:uniqueId val="{0000000B-AB88-4FC4-9268-3732482BB9DF}"/>
              </c:ext>
            </c:extLst>
          </c:dPt>
          <c:cat>
            <c:strRef>
              <c:f>Receptor!$C$18:$C$23</c:f>
              <c:strCache>
                <c:ptCount val="6"/>
                <c:pt idx="0">
                  <c:v>Đốt than </c:v>
                </c:pt>
                <c:pt idx="1">
                  <c:v>Giao thông</c:v>
                </c:pt>
                <c:pt idx="2">
                  <c:v>Công nghiệp hợp kim sắt và xi măng</c:v>
                </c:pt>
                <c:pt idx="3">
                  <c:v>Đốt sinh khối</c:v>
                </c:pt>
                <c:pt idx="4">
                  <c:v>Bụi đất</c:v>
                </c:pt>
                <c:pt idx="5">
                  <c:v>Thứ cấp sulphate</c:v>
                </c:pt>
              </c:strCache>
            </c:strRef>
          </c:cat>
          <c:val>
            <c:numRef>
              <c:f>Receptor!$E$18:$E$23</c:f>
              <c:numCache>
                <c:formatCode>General</c:formatCode>
                <c:ptCount val="6"/>
                <c:pt idx="0">
                  <c:v>17</c:v>
                </c:pt>
                <c:pt idx="1">
                  <c:v>40</c:v>
                </c:pt>
                <c:pt idx="2">
                  <c:v>19</c:v>
                </c:pt>
                <c:pt idx="3">
                  <c:v>13</c:v>
                </c:pt>
                <c:pt idx="4">
                  <c:v>3.4</c:v>
                </c:pt>
                <c:pt idx="5">
                  <c:v>7.8</c:v>
                </c:pt>
              </c:numCache>
            </c:numRef>
          </c:val>
          <c:extLst>
            <c:ext xmlns:c16="http://schemas.microsoft.com/office/drawing/2014/chart" uri="{C3380CC4-5D6E-409C-BE32-E72D297353CC}">
              <c16:uniqueId val="{0000000C-AB88-4FC4-9268-3732482BB9D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632125553094364E-2"/>
          <c:y val="0.70345548630867472"/>
          <c:w val="0.95942321891488413"/>
          <c:h val="0.24978959246398136"/>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98806918844774"/>
          <c:y val="4.3863130850281963E-2"/>
          <c:w val="0.56316745379081568"/>
          <c:h val="0.63627954681737964"/>
        </c:manualLayout>
      </c:layout>
      <c:pieChart>
        <c:varyColors val="1"/>
        <c:ser>
          <c:idx val="0"/>
          <c:order val="0"/>
          <c:tx>
            <c:strRef>
              <c:f>Receptor!$E$17</c:f>
              <c:strCache>
                <c:ptCount val="1"/>
                <c:pt idx="0">
                  <c:v>PM2.5</c:v>
                </c:pt>
              </c:strCache>
            </c:strRef>
          </c:tx>
          <c:spPr>
            <a:ln w="6350">
              <a:solidFill>
                <a:schemeClr val="bg1">
                  <a:lumMod val="50000"/>
                </a:schemeClr>
              </a:solidFill>
            </a:ln>
          </c:spPr>
          <c:dPt>
            <c:idx val="0"/>
            <c:bubble3D val="0"/>
            <c:spPr>
              <a:solidFill>
                <a:schemeClr val="bg1">
                  <a:lumMod val="50000"/>
                </a:schemeClr>
              </a:solidFill>
              <a:ln w="6350">
                <a:solidFill>
                  <a:schemeClr val="bg1">
                    <a:lumMod val="50000"/>
                  </a:schemeClr>
                </a:solidFill>
              </a:ln>
              <a:effectLst/>
            </c:spPr>
            <c:extLst>
              <c:ext xmlns:c16="http://schemas.microsoft.com/office/drawing/2014/chart" uri="{C3380CC4-5D6E-409C-BE32-E72D297353CC}">
                <c16:uniqueId val="{00000001-9466-4FA8-8508-003C40597571}"/>
              </c:ext>
            </c:extLst>
          </c:dPt>
          <c:dPt>
            <c:idx val="1"/>
            <c:bubble3D val="0"/>
            <c:spPr>
              <a:pattFill prst="ltHorz">
                <a:fgClr>
                  <a:srgbClr val="002060"/>
                </a:fgClr>
                <a:bgClr>
                  <a:srgbClr val="00B0F0"/>
                </a:bgClr>
              </a:pattFill>
              <a:ln w="6350">
                <a:solidFill>
                  <a:schemeClr val="bg1">
                    <a:lumMod val="50000"/>
                  </a:schemeClr>
                </a:solidFill>
              </a:ln>
              <a:effectLst/>
            </c:spPr>
            <c:extLst>
              <c:ext xmlns:c16="http://schemas.microsoft.com/office/drawing/2014/chart" uri="{C3380CC4-5D6E-409C-BE32-E72D297353CC}">
                <c16:uniqueId val="{00000003-9466-4FA8-8508-003C40597571}"/>
              </c:ext>
            </c:extLst>
          </c:dPt>
          <c:dPt>
            <c:idx val="2"/>
            <c:bubble3D val="0"/>
            <c:spPr>
              <a:pattFill prst="smGrid">
                <a:fgClr>
                  <a:schemeClr val="accent2">
                    <a:lumMod val="75000"/>
                  </a:schemeClr>
                </a:fgClr>
                <a:bgClr>
                  <a:schemeClr val="accent2">
                    <a:lumMod val="40000"/>
                    <a:lumOff val="60000"/>
                  </a:schemeClr>
                </a:bgClr>
              </a:pattFill>
              <a:ln w="6350">
                <a:solidFill>
                  <a:schemeClr val="bg1">
                    <a:lumMod val="50000"/>
                  </a:schemeClr>
                </a:solidFill>
              </a:ln>
              <a:effectLst/>
            </c:spPr>
            <c:extLst>
              <c:ext xmlns:c16="http://schemas.microsoft.com/office/drawing/2014/chart" uri="{C3380CC4-5D6E-409C-BE32-E72D297353CC}">
                <c16:uniqueId val="{00000005-9466-4FA8-8508-003C40597571}"/>
              </c:ext>
            </c:extLst>
          </c:dPt>
          <c:dPt>
            <c:idx val="3"/>
            <c:bubble3D val="0"/>
            <c:spPr>
              <a:solidFill>
                <a:srgbClr val="00B050"/>
              </a:solidFill>
              <a:ln w="6350">
                <a:solidFill>
                  <a:schemeClr val="bg1">
                    <a:lumMod val="50000"/>
                  </a:schemeClr>
                </a:solidFill>
              </a:ln>
              <a:effectLst/>
            </c:spPr>
            <c:extLst>
              <c:ext xmlns:c16="http://schemas.microsoft.com/office/drawing/2014/chart" uri="{C3380CC4-5D6E-409C-BE32-E72D297353CC}">
                <c16:uniqueId val="{00000007-9466-4FA8-8508-003C40597571}"/>
              </c:ext>
            </c:extLst>
          </c:dPt>
          <c:dPt>
            <c:idx val="4"/>
            <c:bubble3D val="0"/>
            <c:spPr>
              <a:solidFill>
                <a:srgbClr val="00B0F0"/>
              </a:solidFill>
              <a:ln w="6350">
                <a:solidFill>
                  <a:schemeClr val="bg1">
                    <a:lumMod val="50000"/>
                  </a:schemeClr>
                </a:solidFill>
              </a:ln>
              <a:effectLst/>
            </c:spPr>
            <c:extLst>
              <c:ext xmlns:c16="http://schemas.microsoft.com/office/drawing/2014/chart" uri="{C3380CC4-5D6E-409C-BE32-E72D297353CC}">
                <c16:uniqueId val="{00000009-9466-4FA8-8508-003C40597571}"/>
              </c:ext>
            </c:extLst>
          </c:dPt>
          <c:dPt>
            <c:idx val="5"/>
            <c:bubble3D val="0"/>
            <c:spPr>
              <a:pattFill prst="pct5">
                <a:fgClr>
                  <a:schemeClr val="accent5">
                    <a:lumMod val="60000"/>
                    <a:lumOff val="40000"/>
                  </a:schemeClr>
                </a:fgClr>
                <a:bgClr>
                  <a:srgbClr val="FEF0D2"/>
                </a:bgClr>
              </a:pattFill>
              <a:ln w="6350">
                <a:solidFill>
                  <a:schemeClr val="bg1">
                    <a:lumMod val="50000"/>
                  </a:schemeClr>
                </a:solidFill>
              </a:ln>
              <a:effectLst/>
            </c:spPr>
            <c:extLst>
              <c:ext xmlns:c16="http://schemas.microsoft.com/office/drawing/2014/chart" uri="{C3380CC4-5D6E-409C-BE32-E72D297353CC}">
                <c16:uniqueId val="{0000000B-9466-4FA8-8508-003C40597571}"/>
              </c:ext>
            </c:extLst>
          </c:dPt>
          <c:dPt>
            <c:idx val="6"/>
            <c:bubble3D val="0"/>
            <c:spPr>
              <a:solidFill>
                <a:srgbClr val="FFC000"/>
              </a:solidFill>
              <a:ln w="6350">
                <a:solidFill>
                  <a:schemeClr val="bg1">
                    <a:lumMod val="50000"/>
                  </a:schemeClr>
                </a:solidFill>
              </a:ln>
              <a:effectLst/>
            </c:spPr>
            <c:extLst>
              <c:ext xmlns:c16="http://schemas.microsoft.com/office/drawing/2014/chart" uri="{C3380CC4-5D6E-409C-BE32-E72D297353CC}">
                <c16:uniqueId val="{0000000D-9466-4FA8-8508-003C40597571}"/>
              </c:ext>
            </c:extLst>
          </c:dPt>
          <c:cat>
            <c:strRef>
              <c:f>Receptor!$C$10:$C$16</c:f>
              <c:strCache>
                <c:ptCount val="7"/>
                <c:pt idx="0">
                  <c:v>Xây dựng/bụi đất</c:v>
                </c:pt>
                <c:pt idx="1">
                  <c:v>Nhiên liệu Diesel trong giao thông</c:v>
                </c:pt>
                <c:pt idx="2">
                  <c:v>Công nghiệp và đốt rác</c:v>
                </c:pt>
                <c:pt idx="3">
                  <c:v>Nấu ăn hộ gia đình và thương mại</c:v>
                </c:pt>
                <c:pt idx="4">
                  <c:v>Thứ cấp giầu muối hình thành từ biển</c:v>
                </c:pt>
                <c:pt idx="5">
                  <c:v>Thứ cấp hỗn hợp</c:v>
                </c:pt>
                <c:pt idx="6">
                  <c:v>Thứ cấp giầu sulphate</c:v>
                </c:pt>
              </c:strCache>
            </c:strRef>
          </c:cat>
          <c:val>
            <c:numRef>
              <c:f>Receptor!$E$10:$E$16</c:f>
              <c:numCache>
                <c:formatCode>General</c:formatCode>
                <c:ptCount val="7"/>
                <c:pt idx="0">
                  <c:v>1</c:v>
                </c:pt>
                <c:pt idx="1">
                  <c:v>10</c:v>
                </c:pt>
                <c:pt idx="2">
                  <c:v>6</c:v>
                </c:pt>
                <c:pt idx="3">
                  <c:v>16</c:v>
                </c:pt>
                <c:pt idx="4">
                  <c:v>11</c:v>
                </c:pt>
                <c:pt idx="5">
                  <c:v>40</c:v>
                </c:pt>
                <c:pt idx="6">
                  <c:v>16</c:v>
                </c:pt>
              </c:numCache>
            </c:numRef>
          </c:val>
          <c:extLst>
            <c:ext xmlns:c16="http://schemas.microsoft.com/office/drawing/2014/chart" uri="{C3380CC4-5D6E-409C-BE32-E72D297353CC}">
              <c16:uniqueId val="{0000000E-9466-4FA8-8508-003C4059757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69464296063549191"/>
          <c:w val="0.93261023949313071"/>
          <c:h val="0.30535703936450803"/>
        </c:manualLayout>
      </c:layout>
      <c:overlay val="0"/>
      <c:spPr>
        <a:noFill/>
        <a:ln>
          <a:noFill/>
        </a:ln>
        <a:effectLst/>
      </c:spPr>
      <c:txPr>
        <a:bodyPr rot="0" spcFirstLastPara="1" vertOverflow="ellipsis" vert="horz" wrap="square" anchor="ctr" anchorCtr="1"/>
        <a:lstStyle/>
        <a:p>
          <a:pPr>
            <a:lnSpc>
              <a:spcPct val="110000"/>
            </a:lnSpc>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223426730737314"/>
          <c:y val="8.4222684058414196E-2"/>
          <c:w val="0.46015314003794289"/>
          <c:h val="0.57781404246964418"/>
        </c:manualLayout>
      </c:layout>
      <c:pieChart>
        <c:varyColors val="1"/>
        <c:ser>
          <c:idx val="0"/>
          <c:order val="0"/>
          <c:tx>
            <c:strRef>
              <c:f>Receptor!$D$2</c:f>
              <c:strCache>
                <c:ptCount val="1"/>
              </c:strCache>
            </c:strRef>
          </c:tx>
          <c:spPr>
            <a:ln w="6350">
              <a:solidFill>
                <a:schemeClr val="bg1">
                  <a:lumMod val="50000"/>
                </a:schemeClr>
              </a:solidFill>
            </a:ln>
          </c:spPr>
          <c:dPt>
            <c:idx val="0"/>
            <c:bubble3D val="0"/>
            <c:spPr>
              <a:pattFill prst="ltHorz">
                <a:fgClr>
                  <a:srgbClr val="002060"/>
                </a:fgClr>
                <a:bgClr>
                  <a:srgbClr val="00B0F0"/>
                </a:bgClr>
              </a:pattFill>
              <a:ln w="6350">
                <a:solidFill>
                  <a:schemeClr val="bg1">
                    <a:lumMod val="50000"/>
                  </a:schemeClr>
                </a:solidFill>
              </a:ln>
              <a:effectLst/>
            </c:spPr>
            <c:extLst>
              <c:ext xmlns:c16="http://schemas.microsoft.com/office/drawing/2014/chart" uri="{C3380CC4-5D6E-409C-BE32-E72D297353CC}">
                <c16:uniqueId val="{00000001-A89B-4E25-B989-069DFAA97332}"/>
              </c:ext>
            </c:extLst>
          </c:dPt>
          <c:dPt>
            <c:idx val="1"/>
            <c:bubble3D val="0"/>
            <c:spPr>
              <a:pattFill prst="smGrid">
                <a:fgClr>
                  <a:schemeClr val="accent2">
                    <a:lumMod val="75000"/>
                  </a:schemeClr>
                </a:fgClr>
                <a:bgClr>
                  <a:schemeClr val="accent2">
                    <a:lumMod val="40000"/>
                    <a:lumOff val="60000"/>
                  </a:schemeClr>
                </a:bgClr>
              </a:pattFill>
              <a:ln w="6350">
                <a:solidFill>
                  <a:schemeClr val="bg1">
                    <a:lumMod val="50000"/>
                  </a:schemeClr>
                </a:solidFill>
              </a:ln>
              <a:effectLst/>
            </c:spPr>
            <c:extLst>
              <c:ext xmlns:c16="http://schemas.microsoft.com/office/drawing/2014/chart" uri="{C3380CC4-5D6E-409C-BE32-E72D297353CC}">
                <c16:uniqueId val="{00000003-A89B-4E25-B989-069DFAA97332}"/>
              </c:ext>
            </c:extLst>
          </c:dPt>
          <c:dPt>
            <c:idx val="2"/>
            <c:bubble3D val="0"/>
            <c:spPr>
              <a:pattFill prst="divot">
                <a:fgClr>
                  <a:schemeClr val="accent6">
                    <a:lumMod val="75000"/>
                  </a:schemeClr>
                </a:fgClr>
                <a:bgClr>
                  <a:srgbClr val="92D050"/>
                </a:bgClr>
              </a:pattFill>
              <a:ln w="6350">
                <a:solidFill>
                  <a:schemeClr val="bg1">
                    <a:lumMod val="50000"/>
                  </a:schemeClr>
                </a:solidFill>
              </a:ln>
              <a:effectLst/>
            </c:spPr>
            <c:extLst>
              <c:ext xmlns:c16="http://schemas.microsoft.com/office/drawing/2014/chart" uri="{C3380CC4-5D6E-409C-BE32-E72D297353CC}">
                <c16:uniqueId val="{00000005-A89B-4E25-B989-069DFAA97332}"/>
              </c:ext>
            </c:extLst>
          </c:dPt>
          <c:dPt>
            <c:idx val="3"/>
            <c:bubble3D val="0"/>
            <c:spPr>
              <a:solidFill>
                <a:schemeClr val="bg1">
                  <a:lumMod val="50000"/>
                </a:schemeClr>
              </a:solidFill>
              <a:ln w="6350">
                <a:solidFill>
                  <a:schemeClr val="bg1">
                    <a:lumMod val="50000"/>
                  </a:schemeClr>
                </a:solidFill>
              </a:ln>
              <a:effectLst/>
            </c:spPr>
            <c:extLst>
              <c:ext xmlns:c16="http://schemas.microsoft.com/office/drawing/2014/chart" uri="{C3380CC4-5D6E-409C-BE32-E72D297353CC}">
                <c16:uniqueId val="{00000007-A89B-4E25-B989-069DFAA97332}"/>
              </c:ext>
            </c:extLst>
          </c:dPt>
          <c:dPt>
            <c:idx val="4"/>
            <c:bubble3D val="0"/>
            <c:spPr>
              <a:pattFill prst="pct40">
                <a:fgClr>
                  <a:schemeClr val="bg1">
                    <a:lumMod val="50000"/>
                  </a:schemeClr>
                </a:fgClr>
                <a:bgClr>
                  <a:srgbClr val="FFC000"/>
                </a:bgClr>
              </a:pattFill>
              <a:ln w="6350">
                <a:solidFill>
                  <a:schemeClr val="bg1">
                    <a:lumMod val="50000"/>
                  </a:schemeClr>
                </a:solidFill>
              </a:ln>
              <a:effectLst/>
            </c:spPr>
            <c:extLst>
              <c:ext xmlns:c16="http://schemas.microsoft.com/office/drawing/2014/chart" uri="{C3380CC4-5D6E-409C-BE32-E72D297353CC}">
                <c16:uniqueId val="{00000009-A89B-4E25-B989-069DFAA97332}"/>
              </c:ext>
            </c:extLst>
          </c:dPt>
          <c:dPt>
            <c:idx val="5"/>
            <c:bubble3D val="0"/>
            <c:spPr>
              <a:pattFill prst="pct5">
                <a:fgClr>
                  <a:schemeClr val="accent2">
                    <a:lumMod val="50000"/>
                  </a:schemeClr>
                </a:fgClr>
                <a:bgClr>
                  <a:srgbClr val="FFC000"/>
                </a:bgClr>
              </a:pattFill>
              <a:ln w="6350">
                <a:solidFill>
                  <a:schemeClr val="bg1">
                    <a:lumMod val="50000"/>
                  </a:schemeClr>
                </a:solidFill>
              </a:ln>
              <a:effectLst/>
            </c:spPr>
            <c:extLst>
              <c:ext xmlns:c16="http://schemas.microsoft.com/office/drawing/2014/chart" uri="{C3380CC4-5D6E-409C-BE32-E72D297353CC}">
                <c16:uniqueId val="{0000000B-A89B-4E25-B989-069DFAA97332}"/>
              </c:ext>
            </c:extLst>
          </c:dPt>
          <c:cat>
            <c:strRef>
              <c:f>Receptor!$C$3:$C$8</c:f>
              <c:strCache>
                <c:ptCount val="6"/>
                <c:pt idx="0">
                  <c:v>Giao thông</c:v>
                </c:pt>
                <c:pt idx="1">
                  <c:v>Công nghiệp</c:v>
                </c:pt>
                <c:pt idx="2">
                  <c:v>Đốt sinh khối</c:v>
                </c:pt>
                <c:pt idx="3">
                  <c:v>Bụi đất</c:v>
                </c:pt>
                <c:pt idx="4">
                  <c:v>Phần thứ cấp vô cơ tại chỗ</c:v>
                </c:pt>
                <c:pt idx="5">
                  <c:v>Phần thứ cấp vô cơ vận chuyển dài hạn </c:v>
                </c:pt>
              </c:strCache>
            </c:strRef>
          </c:cat>
          <c:val>
            <c:numRef>
              <c:f>Receptor!$D$3:$D$8</c:f>
              <c:numCache>
                <c:formatCode>General</c:formatCode>
                <c:ptCount val="6"/>
                <c:pt idx="0">
                  <c:v>12</c:v>
                </c:pt>
                <c:pt idx="1">
                  <c:v>9</c:v>
                </c:pt>
                <c:pt idx="2">
                  <c:v>19</c:v>
                </c:pt>
                <c:pt idx="3">
                  <c:v>17</c:v>
                </c:pt>
                <c:pt idx="4">
                  <c:v>18</c:v>
                </c:pt>
                <c:pt idx="5">
                  <c:v>25</c:v>
                </c:pt>
              </c:numCache>
            </c:numRef>
          </c:val>
          <c:extLst>
            <c:ext xmlns:c16="http://schemas.microsoft.com/office/drawing/2014/chart" uri="{C3380CC4-5D6E-409C-BE32-E72D297353CC}">
              <c16:uniqueId val="{0000000C-A89B-4E25-B989-069DFAA9733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3918260307272273"/>
          <c:y val="0.66345890023330822"/>
          <c:w val="0.68289440145886759"/>
          <c:h val="0.25877167770787024"/>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11723534558177"/>
          <c:y val="0.15388764477834765"/>
          <c:w val="0.3754324146981628"/>
          <c:h val="0.62572069116360463"/>
        </c:manualLayout>
      </c:layout>
      <c:pieChart>
        <c:varyColors val="1"/>
        <c:ser>
          <c:idx val="0"/>
          <c:order val="0"/>
          <c:spPr>
            <a:solidFill>
              <a:schemeClr val="tx2">
                <a:lumMod val="75000"/>
                <a:lumOff val="25000"/>
              </a:schemeClr>
            </a:solidFill>
            <a:ln w="3175">
              <a:solidFill>
                <a:schemeClr val="bg1">
                  <a:lumMod val="50000"/>
                </a:schemeClr>
              </a:solidFill>
            </a:ln>
          </c:spPr>
          <c:dPt>
            <c:idx val="0"/>
            <c:bubble3D val="0"/>
            <c:explosion val="34"/>
            <c:spPr>
              <a:pattFill prst="ltHorz">
                <a:fgClr>
                  <a:srgbClr val="002060"/>
                </a:fgClr>
                <a:bgClr>
                  <a:srgbClr val="00B0F0"/>
                </a:bgClr>
              </a:pattFill>
              <a:ln w="3175">
                <a:solidFill>
                  <a:schemeClr val="bg1">
                    <a:lumMod val="50000"/>
                  </a:schemeClr>
                </a:solidFill>
              </a:ln>
              <a:effectLst/>
            </c:spPr>
            <c:extLst>
              <c:ext xmlns:c16="http://schemas.microsoft.com/office/drawing/2014/chart" uri="{C3380CC4-5D6E-409C-BE32-E72D297353CC}">
                <c16:uniqueId val="{00000001-D53B-45FF-AB36-FCA97F39AFBB}"/>
              </c:ext>
            </c:extLst>
          </c:dPt>
          <c:dPt>
            <c:idx val="1"/>
            <c:bubble3D val="0"/>
            <c:spPr>
              <a:pattFill prst="smGrid">
                <a:fgClr>
                  <a:schemeClr val="accent2">
                    <a:lumMod val="75000"/>
                  </a:schemeClr>
                </a:fgClr>
                <a:bgClr>
                  <a:schemeClr val="accent2">
                    <a:lumMod val="60000"/>
                    <a:lumOff val="40000"/>
                  </a:schemeClr>
                </a:bgClr>
              </a:pattFill>
              <a:ln w="3175">
                <a:solidFill>
                  <a:schemeClr val="bg1">
                    <a:lumMod val="50000"/>
                  </a:schemeClr>
                </a:solidFill>
              </a:ln>
              <a:effectLst/>
            </c:spPr>
            <c:extLst>
              <c:ext xmlns:c16="http://schemas.microsoft.com/office/drawing/2014/chart" uri="{C3380CC4-5D6E-409C-BE32-E72D297353CC}">
                <c16:uniqueId val="{00000003-D53B-45FF-AB36-FCA97F39AFBB}"/>
              </c:ext>
            </c:extLst>
          </c:dPt>
          <c:dPt>
            <c:idx val="2"/>
            <c:bubble3D val="0"/>
            <c:spPr>
              <a:pattFill prst="pct75">
                <a:fgClr>
                  <a:schemeClr val="accent6">
                    <a:lumMod val="75000"/>
                  </a:schemeClr>
                </a:fgClr>
                <a:bgClr>
                  <a:schemeClr val="accent3">
                    <a:lumMod val="60000"/>
                    <a:lumOff val="40000"/>
                  </a:schemeClr>
                </a:bgClr>
              </a:pattFill>
              <a:ln w="3175">
                <a:solidFill>
                  <a:schemeClr val="bg1">
                    <a:lumMod val="50000"/>
                  </a:schemeClr>
                </a:solidFill>
              </a:ln>
              <a:effectLst/>
            </c:spPr>
            <c:extLst>
              <c:ext xmlns:c16="http://schemas.microsoft.com/office/drawing/2014/chart" uri="{C3380CC4-5D6E-409C-BE32-E72D297353CC}">
                <c16:uniqueId val="{00000005-D53B-45FF-AB36-FCA97F39AFBB}"/>
              </c:ext>
            </c:extLst>
          </c:dPt>
          <c:dPt>
            <c:idx val="3"/>
            <c:bubble3D val="0"/>
            <c:spPr>
              <a:solidFill>
                <a:schemeClr val="tx1">
                  <a:lumMod val="50000"/>
                  <a:lumOff val="50000"/>
                </a:schemeClr>
              </a:solidFill>
              <a:ln w="3175">
                <a:solidFill>
                  <a:schemeClr val="bg1">
                    <a:lumMod val="50000"/>
                  </a:schemeClr>
                </a:solidFill>
              </a:ln>
              <a:effectLst/>
            </c:spPr>
            <c:extLst>
              <c:ext xmlns:c16="http://schemas.microsoft.com/office/drawing/2014/chart" uri="{C3380CC4-5D6E-409C-BE32-E72D297353CC}">
                <c16:uniqueId val="{00000007-D53B-45FF-AB36-FCA97F39AFBB}"/>
              </c:ext>
            </c:extLst>
          </c:dPt>
          <c:cat>
            <c:strRef>
              <c:f>'Ve hinh Hung 2017'!$C$9:$C$12</c:f>
              <c:strCache>
                <c:ptCount val="4"/>
                <c:pt idx="0">
                  <c:v>Giao thông</c:v>
                </c:pt>
                <c:pt idx="1">
                  <c:v>Công nghiệp</c:v>
                </c:pt>
                <c:pt idx="2">
                  <c:v>Nông nghiệp</c:v>
                </c:pt>
                <c:pt idx="3">
                  <c:v>Khác</c:v>
                </c:pt>
              </c:strCache>
            </c:strRef>
          </c:cat>
          <c:val>
            <c:numRef>
              <c:f>'Ve hinh Hung 2017'!$E$9:$E$12</c:f>
              <c:numCache>
                <c:formatCode>General</c:formatCode>
                <c:ptCount val="4"/>
                <c:pt idx="0">
                  <c:v>32</c:v>
                </c:pt>
                <c:pt idx="1">
                  <c:v>35.200000000000003</c:v>
                </c:pt>
                <c:pt idx="2">
                  <c:v>21.8</c:v>
                </c:pt>
                <c:pt idx="3">
                  <c:v>11</c:v>
                </c:pt>
              </c:numCache>
            </c:numRef>
          </c:val>
          <c:extLst>
            <c:ext xmlns:c16="http://schemas.microsoft.com/office/drawing/2014/chart" uri="{C3380CC4-5D6E-409C-BE32-E72D297353CC}">
              <c16:uniqueId val="{00000008-D53B-45FF-AB36-FCA97F39AFB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637690647276375E-2"/>
          <c:y val="0.18112591750992221"/>
          <c:w val="0.51657228804653677"/>
          <c:h val="0.52504068621123412"/>
        </c:manualLayout>
      </c:layout>
      <c:pieChart>
        <c:varyColors val="1"/>
        <c:ser>
          <c:idx val="0"/>
          <c:order val="0"/>
          <c:spPr>
            <a:ln w="3175">
              <a:noFill/>
            </a:ln>
          </c:spPr>
          <c:dPt>
            <c:idx val="0"/>
            <c:bubble3D val="0"/>
            <c:spPr>
              <a:pattFill prst="ltVert">
                <a:fgClr>
                  <a:schemeClr val="tx2">
                    <a:lumMod val="75000"/>
                    <a:lumOff val="25000"/>
                  </a:schemeClr>
                </a:fgClr>
                <a:bgClr>
                  <a:srgbClr val="002060"/>
                </a:bgClr>
              </a:pattFill>
              <a:ln w="3175">
                <a:noFill/>
              </a:ln>
              <a:effectLst/>
            </c:spPr>
            <c:extLst>
              <c:ext xmlns:c16="http://schemas.microsoft.com/office/drawing/2014/chart" uri="{C3380CC4-5D6E-409C-BE32-E72D297353CC}">
                <c16:uniqueId val="{00000001-D77A-43AD-A832-E2AF436952B0}"/>
              </c:ext>
            </c:extLst>
          </c:dPt>
          <c:dPt>
            <c:idx val="1"/>
            <c:bubble3D val="0"/>
            <c:spPr>
              <a:pattFill prst="dotGrid">
                <a:fgClr>
                  <a:schemeClr val="accent2">
                    <a:lumMod val="75000"/>
                  </a:schemeClr>
                </a:fgClr>
                <a:bgClr>
                  <a:srgbClr val="FFC000"/>
                </a:bgClr>
              </a:pattFill>
              <a:ln w="3175">
                <a:noFill/>
              </a:ln>
              <a:effectLst/>
            </c:spPr>
            <c:extLst>
              <c:ext xmlns:c16="http://schemas.microsoft.com/office/drawing/2014/chart" uri="{C3380CC4-5D6E-409C-BE32-E72D297353CC}">
                <c16:uniqueId val="{00000003-D77A-43AD-A832-E2AF436952B0}"/>
              </c:ext>
            </c:extLst>
          </c:dPt>
          <c:dPt>
            <c:idx val="2"/>
            <c:bubble3D val="0"/>
            <c:spPr>
              <a:pattFill prst="pct10">
                <a:fgClr>
                  <a:schemeClr val="accent6">
                    <a:lumMod val="75000"/>
                  </a:schemeClr>
                </a:fgClr>
                <a:bgClr>
                  <a:srgbClr val="92D050"/>
                </a:bgClr>
              </a:pattFill>
              <a:ln w="3175">
                <a:noFill/>
              </a:ln>
              <a:effectLst/>
            </c:spPr>
            <c:extLst>
              <c:ext xmlns:c16="http://schemas.microsoft.com/office/drawing/2014/chart" uri="{C3380CC4-5D6E-409C-BE32-E72D297353CC}">
                <c16:uniqueId val="{00000005-D77A-43AD-A832-E2AF436952B0}"/>
              </c:ext>
            </c:extLst>
          </c:dPt>
          <c:dPt>
            <c:idx val="3"/>
            <c:bubble3D val="0"/>
            <c:spPr>
              <a:pattFill prst="weave">
                <a:fgClr>
                  <a:srgbClr val="7030A0"/>
                </a:fgClr>
                <a:bgClr>
                  <a:schemeClr val="accent5">
                    <a:lumMod val="60000"/>
                    <a:lumOff val="40000"/>
                  </a:schemeClr>
                </a:bgClr>
              </a:pattFill>
              <a:ln w="3175">
                <a:noFill/>
              </a:ln>
              <a:effectLst/>
            </c:spPr>
            <c:extLst>
              <c:ext xmlns:c16="http://schemas.microsoft.com/office/drawing/2014/chart" uri="{C3380CC4-5D6E-409C-BE32-E72D297353CC}">
                <c16:uniqueId val="{00000007-D77A-43AD-A832-E2AF436952B0}"/>
              </c:ext>
            </c:extLst>
          </c:dPt>
          <c:dPt>
            <c:idx val="4"/>
            <c:bubble3D val="0"/>
            <c:spPr>
              <a:noFill/>
              <a:ln w="3175">
                <a:noFill/>
              </a:ln>
              <a:effectLst/>
            </c:spPr>
            <c:extLst>
              <c:ext xmlns:c16="http://schemas.microsoft.com/office/drawing/2014/chart" uri="{C3380CC4-5D6E-409C-BE32-E72D297353CC}">
                <c16:uniqueId val="{00000009-D77A-43AD-A832-E2AF436952B0}"/>
              </c:ext>
            </c:extLst>
          </c:dPt>
          <c:dPt>
            <c:idx val="5"/>
            <c:bubble3D val="0"/>
            <c:spPr>
              <a:noFill/>
              <a:ln w="3175">
                <a:noFill/>
              </a:ln>
              <a:effectLst/>
            </c:spPr>
            <c:extLst>
              <c:ext xmlns:c16="http://schemas.microsoft.com/office/drawing/2014/chart" uri="{C3380CC4-5D6E-409C-BE32-E72D297353CC}">
                <c16:uniqueId val="{0000000B-D77A-43AD-A832-E2AF436952B0}"/>
              </c:ext>
            </c:extLst>
          </c:dPt>
          <c:dPt>
            <c:idx val="6"/>
            <c:bubble3D val="0"/>
            <c:spPr>
              <a:noFill/>
              <a:ln w="3175">
                <a:noFill/>
              </a:ln>
              <a:effectLst/>
            </c:spPr>
            <c:extLst>
              <c:ext xmlns:c16="http://schemas.microsoft.com/office/drawing/2014/chart" uri="{C3380CC4-5D6E-409C-BE32-E72D297353CC}">
                <c16:uniqueId val="{0000000D-D77A-43AD-A832-E2AF436952B0}"/>
              </c:ext>
            </c:extLst>
          </c:dPt>
          <c:dLbls>
            <c:delete val="1"/>
          </c:dLbls>
          <c:cat>
            <c:strRef>
              <c:f>'Ve hinh Hung 2017'!$O$4:$O$10</c:f>
              <c:strCache>
                <c:ptCount val="7"/>
                <c:pt idx="0">
                  <c:v>Xe moto + xe gắn máy</c:v>
                </c:pt>
                <c:pt idx="1">
                  <c:v>Xe ô tô + taxi </c:v>
                </c:pt>
                <c:pt idx="2">
                  <c:v>Xe buýt/xe khách </c:v>
                </c:pt>
                <c:pt idx="3">
                  <c:v>Xe tải</c:v>
                </c:pt>
                <c:pt idx="4">
                  <c:v>Công nghiệp</c:v>
                </c:pt>
                <c:pt idx="5">
                  <c:v>Nông nghiệp</c:v>
                </c:pt>
                <c:pt idx="6">
                  <c:v>Khác</c:v>
                </c:pt>
              </c:strCache>
            </c:strRef>
          </c:cat>
          <c:val>
            <c:numRef>
              <c:f>'Ve hinh Hung 2017'!$P$4:$P$10</c:f>
              <c:numCache>
                <c:formatCode>General</c:formatCode>
                <c:ptCount val="7"/>
                <c:pt idx="0">
                  <c:v>2860.8</c:v>
                </c:pt>
                <c:pt idx="1">
                  <c:v>143.04</c:v>
                </c:pt>
                <c:pt idx="2">
                  <c:v>476.8</c:v>
                </c:pt>
                <c:pt idx="3">
                  <c:v>1287.3599999999999</c:v>
                </c:pt>
                <c:pt idx="4">
                  <c:v>5244.8</c:v>
                </c:pt>
                <c:pt idx="5">
                  <c:v>3248.2</c:v>
                </c:pt>
                <c:pt idx="6">
                  <c:v>1639</c:v>
                </c:pt>
              </c:numCache>
            </c:numRef>
          </c:val>
          <c:extLst>
            <c:ext xmlns:c16="http://schemas.microsoft.com/office/drawing/2014/chart" uri="{C3380CC4-5D6E-409C-BE32-E72D297353CC}">
              <c16:uniqueId val="{0000000E-D77A-43AD-A832-E2AF436952B0}"/>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egendEntry>
        <c:idx val="4"/>
        <c:delete val="1"/>
      </c:legendEntry>
      <c:legendEntry>
        <c:idx val="5"/>
        <c:delete val="1"/>
      </c:legendEntry>
      <c:legendEntry>
        <c:idx val="6"/>
        <c:delete val="1"/>
      </c:legendEntry>
      <c:layout>
        <c:manualLayout>
          <c:xMode val="edge"/>
          <c:yMode val="edge"/>
          <c:x val="0.17857975130447643"/>
          <c:y val="0.72871119260662198"/>
          <c:w val="0.80560345042258719"/>
          <c:h val="0.258186149038329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6350"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06167979002625"/>
          <c:y val="0.21019794400699912"/>
          <c:w val="0.39932130358705165"/>
          <c:h val="0.62393953685476811"/>
        </c:manualLayout>
      </c:layout>
      <c:pieChart>
        <c:varyColors val="1"/>
        <c:ser>
          <c:idx val="0"/>
          <c:order val="0"/>
          <c:tx>
            <c:strRef>
              <c:f>'HN-inventory'!$E$2</c:f>
              <c:strCache>
                <c:ptCount val="1"/>
                <c:pt idx="0">
                  <c:v>PM2.5</c:v>
                </c:pt>
              </c:strCache>
            </c:strRef>
          </c:tx>
          <c:spPr>
            <a:ln w="3175">
              <a:solidFill>
                <a:schemeClr val="bg1">
                  <a:lumMod val="50000"/>
                </a:schemeClr>
              </a:solidFill>
            </a:ln>
          </c:spPr>
          <c:explosion val="2"/>
          <c:dPt>
            <c:idx val="0"/>
            <c:bubble3D val="0"/>
            <c:explosion val="0"/>
            <c:spPr>
              <a:pattFill prst="ltHorz">
                <a:fgClr>
                  <a:srgbClr val="002060"/>
                </a:fgClr>
                <a:bgClr>
                  <a:srgbClr val="00B0F0"/>
                </a:bgClr>
              </a:pattFill>
              <a:ln w="3175">
                <a:solidFill>
                  <a:schemeClr val="bg1">
                    <a:lumMod val="50000"/>
                  </a:schemeClr>
                </a:solidFill>
              </a:ln>
              <a:effectLst/>
            </c:spPr>
            <c:extLst>
              <c:ext xmlns:c16="http://schemas.microsoft.com/office/drawing/2014/chart" uri="{C3380CC4-5D6E-409C-BE32-E72D297353CC}">
                <c16:uniqueId val="{00000001-5B78-4789-9FD3-DEEA7D8E0C37}"/>
              </c:ext>
            </c:extLst>
          </c:dPt>
          <c:dPt>
            <c:idx val="1"/>
            <c:bubble3D val="0"/>
            <c:explosion val="0"/>
            <c:spPr>
              <a:pattFill prst="smGrid">
                <a:fgClr>
                  <a:schemeClr val="accent2">
                    <a:lumMod val="75000"/>
                  </a:schemeClr>
                </a:fgClr>
                <a:bgClr>
                  <a:schemeClr val="accent2">
                    <a:lumMod val="60000"/>
                    <a:lumOff val="40000"/>
                  </a:schemeClr>
                </a:bgClr>
              </a:pattFill>
              <a:ln w="3175">
                <a:solidFill>
                  <a:schemeClr val="bg1">
                    <a:lumMod val="50000"/>
                  </a:schemeClr>
                </a:solidFill>
              </a:ln>
              <a:effectLst/>
            </c:spPr>
            <c:extLst>
              <c:ext xmlns:c16="http://schemas.microsoft.com/office/drawing/2014/chart" uri="{C3380CC4-5D6E-409C-BE32-E72D297353CC}">
                <c16:uniqueId val="{00000003-5B78-4789-9FD3-DEEA7D8E0C37}"/>
              </c:ext>
            </c:extLst>
          </c:dPt>
          <c:dPt>
            <c:idx val="2"/>
            <c:bubble3D val="0"/>
            <c:explosion val="0"/>
            <c:spPr>
              <a:pattFill prst="divot">
                <a:fgClr>
                  <a:schemeClr val="accent6">
                    <a:lumMod val="75000"/>
                  </a:schemeClr>
                </a:fgClr>
                <a:bgClr>
                  <a:srgbClr val="92D050"/>
                </a:bgClr>
              </a:pattFill>
              <a:ln w="3175">
                <a:solidFill>
                  <a:schemeClr val="bg1">
                    <a:lumMod val="50000"/>
                  </a:schemeClr>
                </a:solidFill>
              </a:ln>
              <a:effectLst/>
            </c:spPr>
            <c:extLst>
              <c:ext xmlns:c16="http://schemas.microsoft.com/office/drawing/2014/chart" uri="{C3380CC4-5D6E-409C-BE32-E72D297353CC}">
                <c16:uniqueId val="{00000005-5B78-4789-9FD3-DEEA7D8E0C3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'HN-inventory'!$C$3:$C$5</c:f>
              <c:strCache>
                <c:ptCount val="3"/>
                <c:pt idx="0">
                  <c:v>Giao thông</c:v>
                </c:pt>
                <c:pt idx="1">
                  <c:v>Công nghiệp</c:v>
                </c:pt>
                <c:pt idx="2">
                  <c:v>Phân tán</c:v>
                </c:pt>
              </c:strCache>
            </c:strRef>
          </c:cat>
          <c:val>
            <c:numRef>
              <c:f>'HN-inventory'!$E$3:$E$5</c:f>
              <c:numCache>
                <c:formatCode>General</c:formatCode>
                <c:ptCount val="3"/>
                <c:pt idx="0">
                  <c:v>66.3</c:v>
                </c:pt>
                <c:pt idx="1">
                  <c:v>8.41</c:v>
                </c:pt>
                <c:pt idx="2">
                  <c:v>25.3</c:v>
                </c:pt>
              </c:numCache>
            </c:numRef>
          </c:val>
          <c:extLst>
            <c:ext xmlns:c16="http://schemas.microsoft.com/office/drawing/2014/chart" uri="{C3380CC4-5D6E-409C-BE32-E72D297353CC}">
              <c16:uniqueId val="{00000006-5B78-4789-9FD3-DEEA7D8E0C3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042974414037406"/>
          <c:y val="0.91554895680412829"/>
          <c:w val="0.38090810194778285"/>
          <c:h val="7.3242700131233601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D3799-5804-684B-AF80-F44B55EEA76D}" type="datetimeFigureOut">
              <a:rPr lang="en-VN" smtClean="0"/>
              <a:t>4/10/25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9A7F9-F343-6A4E-BD72-A2515B6D10CB}" type="slidenum">
              <a:rPr lang="en-VN" smtClean="0"/>
              <a:t>‹#›</a:t>
            </a:fld>
            <a:endParaRPr lang="en-VN"/>
          </a:p>
        </p:txBody>
      </p:sp>
    </p:spTree>
    <p:extLst>
      <p:ext uri="{BB962C8B-B14F-4D97-AF65-F5344CB8AC3E}">
        <p14:creationId xmlns:p14="http://schemas.microsoft.com/office/powerpoint/2010/main" val="253907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7FB1B6-A0C1-46E1-B5EF-9CA68CEAA819}" type="slidenum">
              <a:rPr lang="en-US" smtClean="0"/>
              <a:t>1</a:t>
            </a:fld>
            <a:endParaRPr lang="en-US"/>
          </a:p>
        </p:txBody>
      </p:sp>
    </p:spTree>
    <p:extLst>
      <p:ext uri="{BB962C8B-B14F-4D97-AF65-F5344CB8AC3E}">
        <p14:creationId xmlns:p14="http://schemas.microsoft.com/office/powerpoint/2010/main" val="2884771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3B9A7F9-F343-6A4E-BD72-A2515B6D10CB}" type="slidenum">
              <a:rPr lang="en-VN" smtClean="0"/>
              <a:t>2</a:t>
            </a:fld>
            <a:endParaRPr lang="en-VN"/>
          </a:p>
        </p:txBody>
      </p:sp>
    </p:spTree>
    <p:extLst>
      <p:ext uri="{BB962C8B-B14F-4D97-AF65-F5344CB8AC3E}">
        <p14:creationId xmlns:p14="http://schemas.microsoft.com/office/powerpoint/2010/main" val="718475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2F43-6584-4032-B49E-91A8CB2B32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3AB0DF-A66B-43EC-A7B7-6A533A9710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45505-5DD6-4615-B24F-10A493C98727}"/>
              </a:ext>
            </a:extLst>
          </p:cNvPr>
          <p:cNvSpPr>
            <a:spLocks noGrp="1"/>
          </p:cNvSpPr>
          <p:nvPr>
            <p:ph type="dt" sz="half" idx="10"/>
          </p:nvPr>
        </p:nvSpPr>
        <p:spPr/>
        <p:txBody>
          <a:bodyPr/>
          <a:lstStyle/>
          <a:p>
            <a:fld id="{7435D7B1-0F55-0946-AD48-29854D7EEFA5}" type="datetime1">
              <a:rPr lang="en-US" smtClean="0"/>
              <a:t>10/4/25</a:t>
            </a:fld>
            <a:endParaRPr lang="en-US"/>
          </a:p>
        </p:txBody>
      </p:sp>
      <p:sp>
        <p:nvSpPr>
          <p:cNvPr id="5" name="Footer Placeholder 4">
            <a:extLst>
              <a:ext uri="{FF2B5EF4-FFF2-40B4-BE49-F238E27FC236}">
                <a16:creationId xmlns:a16="http://schemas.microsoft.com/office/drawing/2014/main" id="{6784DB17-D986-42B7-AE30-11E9902D1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80186-B8DB-4D3A-98D0-0E913C178ADC}"/>
              </a:ext>
            </a:extLst>
          </p:cNvPr>
          <p:cNvSpPr>
            <a:spLocks noGrp="1"/>
          </p:cNvSpPr>
          <p:nvPr>
            <p:ph type="sldNum" sz="quarter" idx="12"/>
          </p:nvPr>
        </p:nvSpPr>
        <p:spPr/>
        <p:txBody>
          <a:bodyPr/>
          <a:lstStyle/>
          <a:p>
            <a:fld id="{C03D611F-4E0C-40CB-9095-27B95F4BE683}" type="slidenum">
              <a:rPr lang="en-US" smtClean="0"/>
              <a:t>‹#›</a:t>
            </a:fld>
            <a:endParaRPr lang="en-US"/>
          </a:p>
        </p:txBody>
      </p:sp>
    </p:spTree>
    <p:extLst>
      <p:ext uri="{BB962C8B-B14F-4D97-AF65-F5344CB8AC3E}">
        <p14:creationId xmlns:p14="http://schemas.microsoft.com/office/powerpoint/2010/main" val="231237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03E1C-A892-4A83-A792-22151BA76E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28AACC-F1AE-412E-B9EB-225C34E047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43AC7C-E9B8-41CF-AEEB-96BF9AD8CE79}"/>
              </a:ext>
            </a:extLst>
          </p:cNvPr>
          <p:cNvSpPr>
            <a:spLocks noGrp="1"/>
          </p:cNvSpPr>
          <p:nvPr>
            <p:ph type="dt" sz="half" idx="10"/>
          </p:nvPr>
        </p:nvSpPr>
        <p:spPr/>
        <p:txBody>
          <a:bodyPr/>
          <a:lstStyle/>
          <a:p>
            <a:fld id="{C669AEFB-CB7F-684F-8FFA-9408A117633B}" type="datetime1">
              <a:rPr lang="en-US" smtClean="0"/>
              <a:t>10/4/25</a:t>
            </a:fld>
            <a:endParaRPr lang="en-US"/>
          </a:p>
        </p:txBody>
      </p:sp>
      <p:sp>
        <p:nvSpPr>
          <p:cNvPr id="5" name="Footer Placeholder 4">
            <a:extLst>
              <a:ext uri="{FF2B5EF4-FFF2-40B4-BE49-F238E27FC236}">
                <a16:creationId xmlns:a16="http://schemas.microsoft.com/office/drawing/2014/main" id="{9D0C6683-55DD-47AB-8ECE-0C3C57D25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314E7-AA54-4A54-A70D-738F5F0C8AFB}"/>
              </a:ext>
            </a:extLst>
          </p:cNvPr>
          <p:cNvSpPr>
            <a:spLocks noGrp="1"/>
          </p:cNvSpPr>
          <p:nvPr>
            <p:ph type="sldNum" sz="quarter" idx="12"/>
          </p:nvPr>
        </p:nvSpPr>
        <p:spPr/>
        <p:txBody>
          <a:bodyPr/>
          <a:lstStyle/>
          <a:p>
            <a:fld id="{C03D611F-4E0C-40CB-9095-27B95F4BE683}" type="slidenum">
              <a:rPr lang="en-US" smtClean="0"/>
              <a:t>‹#›</a:t>
            </a:fld>
            <a:endParaRPr lang="en-US"/>
          </a:p>
        </p:txBody>
      </p:sp>
    </p:spTree>
    <p:extLst>
      <p:ext uri="{BB962C8B-B14F-4D97-AF65-F5344CB8AC3E}">
        <p14:creationId xmlns:p14="http://schemas.microsoft.com/office/powerpoint/2010/main" val="210310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445833-3DD9-4202-850C-9FB8AAEC19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E1021B-3719-41A6-A3EF-3B0811D633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CEA70-C6B8-4068-91D2-1F1AA52BEB95}"/>
              </a:ext>
            </a:extLst>
          </p:cNvPr>
          <p:cNvSpPr>
            <a:spLocks noGrp="1"/>
          </p:cNvSpPr>
          <p:nvPr>
            <p:ph type="dt" sz="half" idx="10"/>
          </p:nvPr>
        </p:nvSpPr>
        <p:spPr/>
        <p:txBody>
          <a:bodyPr/>
          <a:lstStyle/>
          <a:p>
            <a:fld id="{52443C58-47CD-5C43-9407-9A5F88E6B668}" type="datetime1">
              <a:rPr lang="en-US" smtClean="0"/>
              <a:t>10/4/25</a:t>
            </a:fld>
            <a:endParaRPr lang="en-US"/>
          </a:p>
        </p:txBody>
      </p:sp>
      <p:sp>
        <p:nvSpPr>
          <p:cNvPr id="5" name="Footer Placeholder 4">
            <a:extLst>
              <a:ext uri="{FF2B5EF4-FFF2-40B4-BE49-F238E27FC236}">
                <a16:creationId xmlns:a16="http://schemas.microsoft.com/office/drawing/2014/main" id="{D99DCF84-A0D0-425A-8021-28E29FD87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D3469-BC07-4BC5-8BAF-0A19AC45B138}"/>
              </a:ext>
            </a:extLst>
          </p:cNvPr>
          <p:cNvSpPr>
            <a:spLocks noGrp="1"/>
          </p:cNvSpPr>
          <p:nvPr>
            <p:ph type="sldNum" sz="quarter" idx="12"/>
          </p:nvPr>
        </p:nvSpPr>
        <p:spPr/>
        <p:txBody>
          <a:bodyPr/>
          <a:lstStyle/>
          <a:p>
            <a:fld id="{C03D611F-4E0C-40CB-9095-27B95F4BE683}" type="slidenum">
              <a:rPr lang="en-US" smtClean="0"/>
              <a:t>‹#›</a:t>
            </a:fld>
            <a:endParaRPr lang="en-US"/>
          </a:p>
        </p:txBody>
      </p:sp>
    </p:spTree>
    <p:extLst>
      <p:ext uri="{BB962C8B-B14F-4D97-AF65-F5344CB8AC3E}">
        <p14:creationId xmlns:p14="http://schemas.microsoft.com/office/powerpoint/2010/main" val="3483798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BC34-6534-0469-01B4-7C1E3DB22644}"/>
              </a:ext>
            </a:extLst>
          </p:cNvPr>
          <p:cNvSpPr>
            <a:spLocks noGrp="1"/>
          </p:cNvSpPr>
          <p:nvPr>
            <p:ph type="title"/>
          </p:nvPr>
        </p:nvSpPr>
        <p:spPr>
          <a:xfrm>
            <a:off x="0" y="0"/>
            <a:ext cx="11705761" cy="731520"/>
          </a:xfrm>
        </p:spPr>
        <p:txBody>
          <a:bodyPr>
            <a:normAutofit/>
          </a:bodyPr>
          <a:lstStyle>
            <a:lvl1pPr marL="182880">
              <a:defRPr>
                <a:solidFill>
                  <a:srgbClr val="0C0C0C"/>
                </a:solidFill>
              </a:defRPr>
            </a:lvl1pPr>
          </a:lstStyle>
          <a:p>
            <a:r>
              <a:rPr lang="en-US" noProof="0"/>
              <a:t>Click to edit Master title style</a:t>
            </a:r>
            <a:endParaRPr lang="vi-VN" noProof="0"/>
          </a:p>
        </p:txBody>
      </p:sp>
      <p:sp>
        <p:nvSpPr>
          <p:cNvPr id="6" name="Slide Number Placeholder 5">
            <a:extLst>
              <a:ext uri="{FF2B5EF4-FFF2-40B4-BE49-F238E27FC236}">
                <a16:creationId xmlns:a16="http://schemas.microsoft.com/office/drawing/2014/main" id="{7F73910C-08DD-FF3B-4B13-035C64679E4D}"/>
              </a:ext>
            </a:extLst>
          </p:cNvPr>
          <p:cNvSpPr>
            <a:spLocks noGrp="1"/>
          </p:cNvSpPr>
          <p:nvPr>
            <p:ph type="sldNum" sz="quarter" idx="12"/>
          </p:nvPr>
        </p:nvSpPr>
        <p:spPr/>
        <p:txBody>
          <a:bodyPr/>
          <a:lstStyle>
            <a:lvl1pPr algn="ctr">
              <a:defRPr>
                <a:solidFill>
                  <a:srgbClr val="0C0C0C"/>
                </a:solidFill>
              </a:defRPr>
            </a:lvl1pPr>
          </a:lstStyle>
          <a:p>
            <a:fld id="{3E01C114-297A-4F32-A538-0D53D9430E0D}" type="slidenum">
              <a:rPr lang="en-US" smtClean="0"/>
              <a:pPr/>
              <a:t>‹#›</a:t>
            </a:fld>
            <a:endParaRPr lang="en-US"/>
          </a:p>
        </p:txBody>
      </p:sp>
      <p:sp>
        <p:nvSpPr>
          <p:cNvPr id="12" name="Content Placeholder 11">
            <a:extLst>
              <a:ext uri="{FF2B5EF4-FFF2-40B4-BE49-F238E27FC236}">
                <a16:creationId xmlns:a16="http://schemas.microsoft.com/office/drawing/2014/main" id="{B6092B28-02F5-71A0-70FF-D8200AF2C3A2}"/>
              </a:ext>
            </a:extLst>
          </p:cNvPr>
          <p:cNvSpPr>
            <a:spLocks noGrp="1"/>
          </p:cNvSpPr>
          <p:nvPr>
            <p:ph sz="quarter" idx="15"/>
          </p:nvPr>
        </p:nvSpPr>
        <p:spPr>
          <a:xfrm>
            <a:off x="297180" y="904872"/>
            <a:ext cx="10515600" cy="457200"/>
          </a:xfrm>
          <a:prstGeom prst="rect">
            <a:avLst/>
          </a:prstGeom>
        </p:spPr>
        <p:txBody>
          <a:bodyPr/>
          <a:lstStyle>
            <a:lvl1pPr marL="0" indent="0" algn="l">
              <a:buNone/>
              <a:defRPr b="1">
                <a:solidFill>
                  <a:srgbClr val="0C0C0C"/>
                </a:solidFill>
              </a:defRPr>
            </a:lvl1pPr>
            <a:lvl2pPr marL="457177" indent="0">
              <a:buNone/>
              <a:defRPr/>
            </a:lvl2pPr>
          </a:lstStyle>
          <a:p>
            <a:pPr lvl="0"/>
            <a:r>
              <a:rPr lang="en-US" noProof="0"/>
              <a:t>Click to edit Master text styles</a:t>
            </a:r>
          </a:p>
        </p:txBody>
      </p:sp>
      <p:sp>
        <p:nvSpPr>
          <p:cNvPr id="7" name="Text Placeholder 4">
            <a:extLst>
              <a:ext uri="{FF2B5EF4-FFF2-40B4-BE49-F238E27FC236}">
                <a16:creationId xmlns:a16="http://schemas.microsoft.com/office/drawing/2014/main" id="{A5AD2399-EDF4-189F-2496-84377DB8330F}"/>
              </a:ext>
            </a:extLst>
          </p:cNvPr>
          <p:cNvSpPr>
            <a:spLocks noGrp="1"/>
          </p:cNvSpPr>
          <p:nvPr>
            <p:ph type="body" sz="quarter" idx="16"/>
          </p:nvPr>
        </p:nvSpPr>
        <p:spPr>
          <a:xfrm>
            <a:off x="603597" y="1448223"/>
            <a:ext cx="10515600" cy="4769694"/>
          </a:xfrm>
          <a:prstGeom prst="rect">
            <a:avLst/>
          </a:prstGeom>
        </p:spPr>
        <p:txBody>
          <a:bodyPr/>
          <a:lstStyle>
            <a:lvl1pPr indent="-274320">
              <a:lnSpc>
                <a:spcPct val="100000"/>
              </a:lnSpc>
              <a:spcBef>
                <a:spcPts val="300"/>
              </a:spcBef>
              <a:buSzPct val="125000"/>
              <a:defRPr>
                <a:solidFill>
                  <a:srgbClr val="0C0C0C"/>
                </a:solidFill>
              </a:defRPr>
            </a:lvl1pPr>
            <a:lvl2pPr marL="457200" indent="-274320">
              <a:lnSpc>
                <a:spcPct val="100000"/>
              </a:lnSpc>
              <a:spcBef>
                <a:spcPts val="300"/>
              </a:spcBef>
              <a:buSzPct val="125000"/>
              <a:buFont typeface="Arial" panose="020B0604020202020204" pitchFamily="34" charset="0"/>
              <a:buChar char="•"/>
              <a:defRPr sz="2400">
                <a:solidFill>
                  <a:srgbClr val="0C0C0C"/>
                </a:solidFill>
              </a:defRPr>
            </a:lvl2pPr>
            <a:lvl3pPr marL="685800" indent="-274320">
              <a:lnSpc>
                <a:spcPct val="100000"/>
              </a:lnSpc>
              <a:spcBef>
                <a:spcPts val="300"/>
              </a:spcBef>
              <a:buFont typeface="Wingdings" panose="05000000000000000000" pitchFamily="2" charset="2"/>
              <a:buChar char="§"/>
              <a:defRPr sz="2000">
                <a:solidFill>
                  <a:srgbClr val="0C0C0C"/>
                </a:solidFill>
              </a:defRPr>
            </a:lvl3pPr>
            <a:lvl4pPr indent="-274320">
              <a:lnSpc>
                <a:spcPct val="100000"/>
              </a:lnSpc>
              <a:spcBef>
                <a:spcPts val="300"/>
              </a:spcBef>
              <a:defRPr sz="2000">
                <a:solidFill>
                  <a:srgbClr val="0C0C0C"/>
                </a:solidFill>
              </a:defRPr>
            </a:lvl4pPr>
            <a:lvl5pPr marL="1143000" indent="-274320">
              <a:lnSpc>
                <a:spcPct val="100000"/>
              </a:lnSpc>
              <a:spcBef>
                <a:spcPts val="300"/>
              </a:spcBef>
              <a:buSzPct val="75000"/>
              <a:buFont typeface="Wingdings" panose="05000000000000000000" pitchFamily="2" charset="2"/>
              <a:buChar char="§"/>
              <a:defRPr sz="2000">
                <a:solidFill>
                  <a:srgbClr val="0C0C0C"/>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vi-VN" noProof="0"/>
          </a:p>
        </p:txBody>
      </p:sp>
    </p:spTree>
    <p:extLst>
      <p:ext uri="{BB962C8B-B14F-4D97-AF65-F5344CB8AC3E}">
        <p14:creationId xmlns:p14="http://schemas.microsoft.com/office/powerpoint/2010/main" val="344034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E574-FA0F-4B50-83EE-DD3D9B8C2D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FD8EA-3C48-4AE2-B0F1-23396FE47B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895C3-DE73-4B7E-B712-4EFF9840080C}"/>
              </a:ext>
            </a:extLst>
          </p:cNvPr>
          <p:cNvSpPr>
            <a:spLocks noGrp="1"/>
          </p:cNvSpPr>
          <p:nvPr>
            <p:ph type="dt" sz="half" idx="10"/>
          </p:nvPr>
        </p:nvSpPr>
        <p:spPr/>
        <p:txBody>
          <a:bodyPr/>
          <a:lstStyle/>
          <a:p>
            <a:fld id="{DDFD25E6-0184-4B46-BCD7-61596B04C446}" type="datetime1">
              <a:rPr lang="en-US" smtClean="0"/>
              <a:t>10/4/25</a:t>
            </a:fld>
            <a:endParaRPr lang="en-US"/>
          </a:p>
        </p:txBody>
      </p:sp>
      <p:sp>
        <p:nvSpPr>
          <p:cNvPr id="5" name="Footer Placeholder 4">
            <a:extLst>
              <a:ext uri="{FF2B5EF4-FFF2-40B4-BE49-F238E27FC236}">
                <a16:creationId xmlns:a16="http://schemas.microsoft.com/office/drawing/2014/main" id="{9061A5E9-5158-4AB2-BFC3-737D1A19C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81C07-F2CE-42A0-9554-CC0AC0EBCC57}"/>
              </a:ext>
            </a:extLst>
          </p:cNvPr>
          <p:cNvSpPr>
            <a:spLocks noGrp="1"/>
          </p:cNvSpPr>
          <p:nvPr>
            <p:ph type="sldNum" sz="quarter" idx="12"/>
          </p:nvPr>
        </p:nvSpPr>
        <p:spPr/>
        <p:txBody>
          <a:bodyPr/>
          <a:lstStyle/>
          <a:p>
            <a:fld id="{C03D611F-4E0C-40CB-9095-27B95F4BE683}" type="slidenum">
              <a:rPr lang="en-US" smtClean="0"/>
              <a:t>‹#›</a:t>
            </a:fld>
            <a:endParaRPr lang="en-US"/>
          </a:p>
        </p:txBody>
      </p:sp>
    </p:spTree>
    <p:extLst>
      <p:ext uri="{BB962C8B-B14F-4D97-AF65-F5344CB8AC3E}">
        <p14:creationId xmlns:p14="http://schemas.microsoft.com/office/powerpoint/2010/main" val="1042118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D1E9-5D7A-46F4-9659-1F2D6B5776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511786-0832-44DC-86CB-D71002EBF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0FB94F-EB66-4BE5-A370-670DDAB907EB}"/>
              </a:ext>
            </a:extLst>
          </p:cNvPr>
          <p:cNvSpPr>
            <a:spLocks noGrp="1"/>
          </p:cNvSpPr>
          <p:nvPr>
            <p:ph type="dt" sz="half" idx="10"/>
          </p:nvPr>
        </p:nvSpPr>
        <p:spPr/>
        <p:txBody>
          <a:bodyPr/>
          <a:lstStyle/>
          <a:p>
            <a:fld id="{B8288F59-46DA-8D42-8196-BB6D7C993471}" type="datetime1">
              <a:rPr lang="en-US" smtClean="0"/>
              <a:t>10/4/25</a:t>
            </a:fld>
            <a:endParaRPr lang="en-US"/>
          </a:p>
        </p:txBody>
      </p:sp>
      <p:sp>
        <p:nvSpPr>
          <p:cNvPr id="5" name="Footer Placeholder 4">
            <a:extLst>
              <a:ext uri="{FF2B5EF4-FFF2-40B4-BE49-F238E27FC236}">
                <a16:creationId xmlns:a16="http://schemas.microsoft.com/office/drawing/2014/main" id="{C98BECE6-A044-4EF0-A0F1-FAB0E3050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687BC-CB40-449B-80CA-2DED8D03C9FA}"/>
              </a:ext>
            </a:extLst>
          </p:cNvPr>
          <p:cNvSpPr>
            <a:spLocks noGrp="1"/>
          </p:cNvSpPr>
          <p:nvPr>
            <p:ph type="sldNum" sz="quarter" idx="12"/>
          </p:nvPr>
        </p:nvSpPr>
        <p:spPr/>
        <p:txBody>
          <a:bodyPr/>
          <a:lstStyle/>
          <a:p>
            <a:fld id="{C03D611F-4E0C-40CB-9095-27B95F4BE683}" type="slidenum">
              <a:rPr lang="en-US" smtClean="0"/>
              <a:t>‹#›</a:t>
            </a:fld>
            <a:endParaRPr lang="en-US"/>
          </a:p>
        </p:txBody>
      </p:sp>
    </p:spTree>
    <p:extLst>
      <p:ext uri="{BB962C8B-B14F-4D97-AF65-F5344CB8AC3E}">
        <p14:creationId xmlns:p14="http://schemas.microsoft.com/office/powerpoint/2010/main" val="2521175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27D4-0996-4A0D-8DE9-7D687DEFF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C3A50A-00CE-4F86-894D-D64AA2052F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BF4238-DAD2-4481-BB80-C5E4B2204E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9284AB-112F-42CF-8CE0-70F2A948BD60}"/>
              </a:ext>
            </a:extLst>
          </p:cNvPr>
          <p:cNvSpPr>
            <a:spLocks noGrp="1"/>
          </p:cNvSpPr>
          <p:nvPr>
            <p:ph type="dt" sz="half" idx="10"/>
          </p:nvPr>
        </p:nvSpPr>
        <p:spPr/>
        <p:txBody>
          <a:bodyPr/>
          <a:lstStyle/>
          <a:p>
            <a:fld id="{53115B22-7A87-D343-8258-C03ADA8CF644}" type="datetime1">
              <a:rPr lang="en-US" smtClean="0"/>
              <a:t>10/4/25</a:t>
            </a:fld>
            <a:endParaRPr lang="en-US"/>
          </a:p>
        </p:txBody>
      </p:sp>
      <p:sp>
        <p:nvSpPr>
          <p:cNvPr id="6" name="Footer Placeholder 5">
            <a:extLst>
              <a:ext uri="{FF2B5EF4-FFF2-40B4-BE49-F238E27FC236}">
                <a16:creationId xmlns:a16="http://schemas.microsoft.com/office/drawing/2014/main" id="{823A9AAF-818E-4762-9860-2E2C447A76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E5BDB-1D47-4FE3-92E4-EA92DB2CE542}"/>
              </a:ext>
            </a:extLst>
          </p:cNvPr>
          <p:cNvSpPr>
            <a:spLocks noGrp="1"/>
          </p:cNvSpPr>
          <p:nvPr>
            <p:ph type="sldNum" sz="quarter" idx="12"/>
          </p:nvPr>
        </p:nvSpPr>
        <p:spPr/>
        <p:txBody>
          <a:bodyPr/>
          <a:lstStyle/>
          <a:p>
            <a:fld id="{C03D611F-4E0C-40CB-9095-27B95F4BE683}" type="slidenum">
              <a:rPr lang="en-US" smtClean="0"/>
              <a:t>‹#›</a:t>
            </a:fld>
            <a:endParaRPr lang="en-US"/>
          </a:p>
        </p:txBody>
      </p:sp>
    </p:spTree>
    <p:extLst>
      <p:ext uri="{BB962C8B-B14F-4D97-AF65-F5344CB8AC3E}">
        <p14:creationId xmlns:p14="http://schemas.microsoft.com/office/powerpoint/2010/main" val="2273832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85EB-57B4-4CC5-B561-6FF043224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68908F-DAB3-4A06-80C0-1A64792A84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87CC12-5194-44BA-B389-7DB122D904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00306A-ACAB-488D-B563-CFB09419BC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CEE50D-E886-407D-8B08-CFE6D014AF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753267-6D5F-4F42-8FBA-53819261CAEE}"/>
              </a:ext>
            </a:extLst>
          </p:cNvPr>
          <p:cNvSpPr>
            <a:spLocks noGrp="1"/>
          </p:cNvSpPr>
          <p:nvPr>
            <p:ph type="dt" sz="half" idx="10"/>
          </p:nvPr>
        </p:nvSpPr>
        <p:spPr/>
        <p:txBody>
          <a:bodyPr/>
          <a:lstStyle/>
          <a:p>
            <a:fld id="{A4B20E93-994E-DB43-9830-170B7202BDAB}" type="datetime1">
              <a:rPr lang="en-US" smtClean="0"/>
              <a:t>10/4/25</a:t>
            </a:fld>
            <a:endParaRPr lang="en-US"/>
          </a:p>
        </p:txBody>
      </p:sp>
      <p:sp>
        <p:nvSpPr>
          <p:cNvPr id="8" name="Footer Placeholder 7">
            <a:extLst>
              <a:ext uri="{FF2B5EF4-FFF2-40B4-BE49-F238E27FC236}">
                <a16:creationId xmlns:a16="http://schemas.microsoft.com/office/drawing/2014/main" id="{6416439C-44EA-491D-8F1C-7E92BC5B2D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45BE2B-FDA6-47E6-9EBD-92B6FCF80251}"/>
              </a:ext>
            </a:extLst>
          </p:cNvPr>
          <p:cNvSpPr>
            <a:spLocks noGrp="1"/>
          </p:cNvSpPr>
          <p:nvPr>
            <p:ph type="sldNum" sz="quarter" idx="12"/>
          </p:nvPr>
        </p:nvSpPr>
        <p:spPr/>
        <p:txBody>
          <a:bodyPr/>
          <a:lstStyle/>
          <a:p>
            <a:fld id="{C03D611F-4E0C-40CB-9095-27B95F4BE683}" type="slidenum">
              <a:rPr lang="en-US" smtClean="0"/>
              <a:t>‹#›</a:t>
            </a:fld>
            <a:endParaRPr lang="en-US"/>
          </a:p>
        </p:txBody>
      </p:sp>
    </p:spTree>
    <p:extLst>
      <p:ext uri="{BB962C8B-B14F-4D97-AF65-F5344CB8AC3E}">
        <p14:creationId xmlns:p14="http://schemas.microsoft.com/office/powerpoint/2010/main" val="4116941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17BA-CEC0-4DED-9689-B8F399F4D0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C45F80-086E-43B2-A2F4-23196811AB96}"/>
              </a:ext>
            </a:extLst>
          </p:cNvPr>
          <p:cNvSpPr>
            <a:spLocks noGrp="1"/>
          </p:cNvSpPr>
          <p:nvPr>
            <p:ph type="dt" sz="half" idx="10"/>
          </p:nvPr>
        </p:nvSpPr>
        <p:spPr/>
        <p:txBody>
          <a:bodyPr/>
          <a:lstStyle/>
          <a:p>
            <a:fld id="{E7BF887B-5D73-D64F-B70F-867C6B1F982B}" type="datetime1">
              <a:rPr lang="en-US" smtClean="0"/>
              <a:t>10/4/25</a:t>
            </a:fld>
            <a:endParaRPr lang="en-US"/>
          </a:p>
        </p:txBody>
      </p:sp>
      <p:sp>
        <p:nvSpPr>
          <p:cNvPr id="4" name="Footer Placeholder 3">
            <a:extLst>
              <a:ext uri="{FF2B5EF4-FFF2-40B4-BE49-F238E27FC236}">
                <a16:creationId xmlns:a16="http://schemas.microsoft.com/office/drawing/2014/main" id="{2792FE05-5455-4C33-A0F7-8DC25F4387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F53A1A-9D62-43C6-8A38-8EE7BC48CC24}"/>
              </a:ext>
            </a:extLst>
          </p:cNvPr>
          <p:cNvSpPr>
            <a:spLocks noGrp="1"/>
          </p:cNvSpPr>
          <p:nvPr>
            <p:ph type="sldNum" sz="quarter" idx="12"/>
          </p:nvPr>
        </p:nvSpPr>
        <p:spPr/>
        <p:txBody>
          <a:bodyPr/>
          <a:lstStyle/>
          <a:p>
            <a:fld id="{C03D611F-4E0C-40CB-9095-27B95F4BE683}" type="slidenum">
              <a:rPr lang="en-US" smtClean="0"/>
              <a:t>‹#›</a:t>
            </a:fld>
            <a:endParaRPr lang="en-US"/>
          </a:p>
        </p:txBody>
      </p:sp>
    </p:spTree>
    <p:extLst>
      <p:ext uri="{BB962C8B-B14F-4D97-AF65-F5344CB8AC3E}">
        <p14:creationId xmlns:p14="http://schemas.microsoft.com/office/powerpoint/2010/main" val="3500181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5542E3-82AC-4EE2-9C76-5A7D200D9D18}"/>
              </a:ext>
            </a:extLst>
          </p:cNvPr>
          <p:cNvSpPr>
            <a:spLocks noGrp="1"/>
          </p:cNvSpPr>
          <p:nvPr>
            <p:ph type="dt" sz="half" idx="10"/>
          </p:nvPr>
        </p:nvSpPr>
        <p:spPr/>
        <p:txBody>
          <a:bodyPr/>
          <a:lstStyle/>
          <a:p>
            <a:fld id="{1DB0C931-6A3B-1A4E-BB47-A890E60DB054}" type="datetime1">
              <a:rPr lang="en-US" smtClean="0"/>
              <a:t>10/4/25</a:t>
            </a:fld>
            <a:endParaRPr lang="en-US"/>
          </a:p>
        </p:txBody>
      </p:sp>
      <p:sp>
        <p:nvSpPr>
          <p:cNvPr id="3" name="Footer Placeholder 2">
            <a:extLst>
              <a:ext uri="{FF2B5EF4-FFF2-40B4-BE49-F238E27FC236}">
                <a16:creationId xmlns:a16="http://schemas.microsoft.com/office/drawing/2014/main" id="{5738E444-7276-4DC7-ABF4-B1311B3094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E105EF-523D-4204-B4D6-6B5FE7D25560}"/>
              </a:ext>
            </a:extLst>
          </p:cNvPr>
          <p:cNvSpPr>
            <a:spLocks noGrp="1"/>
          </p:cNvSpPr>
          <p:nvPr>
            <p:ph type="sldNum" sz="quarter" idx="12"/>
          </p:nvPr>
        </p:nvSpPr>
        <p:spPr/>
        <p:txBody>
          <a:bodyPr/>
          <a:lstStyle/>
          <a:p>
            <a:fld id="{C03D611F-4E0C-40CB-9095-27B95F4BE683}" type="slidenum">
              <a:rPr lang="en-US" smtClean="0"/>
              <a:t>‹#›</a:t>
            </a:fld>
            <a:endParaRPr lang="en-US"/>
          </a:p>
        </p:txBody>
      </p:sp>
    </p:spTree>
    <p:extLst>
      <p:ext uri="{BB962C8B-B14F-4D97-AF65-F5344CB8AC3E}">
        <p14:creationId xmlns:p14="http://schemas.microsoft.com/office/powerpoint/2010/main" val="426795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1A94-5FFE-4219-B362-78605228F5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C35CA-F9A6-495A-A935-1721B53E6A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B24F7D-9736-4CCD-89D2-C8CB151FA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0B6797-5856-4C40-AFFD-C2378EEA4731}"/>
              </a:ext>
            </a:extLst>
          </p:cNvPr>
          <p:cNvSpPr>
            <a:spLocks noGrp="1"/>
          </p:cNvSpPr>
          <p:nvPr>
            <p:ph type="dt" sz="half" idx="10"/>
          </p:nvPr>
        </p:nvSpPr>
        <p:spPr/>
        <p:txBody>
          <a:bodyPr/>
          <a:lstStyle/>
          <a:p>
            <a:fld id="{13414012-1F5C-8344-AAC4-496D38400A77}" type="datetime1">
              <a:rPr lang="en-US" smtClean="0"/>
              <a:t>10/4/25</a:t>
            </a:fld>
            <a:endParaRPr lang="en-US"/>
          </a:p>
        </p:txBody>
      </p:sp>
      <p:sp>
        <p:nvSpPr>
          <p:cNvPr id="6" name="Footer Placeholder 5">
            <a:extLst>
              <a:ext uri="{FF2B5EF4-FFF2-40B4-BE49-F238E27FC236}">
                <a16:creationId xmlns:a16="http://schemas.microsoft.com/office/drawing/2014/main" id="{91A30D53-F577-4708-A32D-648491605A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53B6C-CE74-4727-8402-5FCC5FE76532}"/>
              </a:ext>
            </a:extLst>
          </p:cNvPr>
          <p:cNvSpPr>
            <a:spLocks noGrp="1"/>
          </p:cNvSpPr>
          <p:nvPr>
            <p:ph type="sldNum" sz="quarter" idx="12"/>
          </p:nvPr>
        </p:nvSpPr>
        <p:spPr/>
        <p:txBody>
          <a:bodyPr/>
          <a:lstStyle/>
          <a:p>
            <a:fld id="{C03D611F-4E0C-40CB-9095-27B95F4BE683}" type="slidenum">
              <a:rPr lang="en-US" smtClean="0"/>
              <a:t>‹#›</a:t>
            </a:fld>
            <a:endParaRPr lang="en-US"/>
          </a:p>
        </p:txBody>
      </p:sp>
    </p:spTree>
    <p:extLst>
      <p:ext uri="{BB962C8B-B14F-4D97-AF65-F5344CB8AC3E}">
        <p14:creationId xmlns:p14="http://schemas.microsoft.com/office/powerpoint/2010/main" val="775602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0D0C-2EAC-4373-892A-C56ADEA00F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62E374-932F-4B63-BB30-7A854BF934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82EA9B-627E-42A5-AF8C-040D5D3EE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48A737-C7D1-45A2-B0E7-23BC8D14EB26}"/>
              </a:ext>
            </a:extLst>
          </p:cNvPr>
          <p:cNvSpPr>
            <a:spLocks noGrp="1"/>
          </p:cNvSpPr>
          <p:nvPr>
            <p:ph type="dt" sz="half" idx="10"/>
          </p:nvPr>
        </p:nvSpPr>
        <p:spPr/>
        <p:txBody>
          <a:bodyPr/>
          <a:lstStyle/>
          <a:p>
            <a:fld id="{B0B78383-30BB-C24A-9F1C-9325A7E6FF82}" type="datetime1">
              <a:rPr lang="en-US" smtClean="0"/>
              <a:t>10/4/25</a:t>
            </a:fld>
            <a:endParaRPr lang="en-US"/>
          </a:p>
        </p:txBody>
      </p:sp>
      <p:sp>
        <p:nvSpPr>
          <p:cNvPr id="6" name="Footer Placeholder 5">
            <a:extLst>
              <a:ext uri="{FF2B5EF4-FFF2-40B4-BE49-F238E27FC236}">
                <a16:creationId xmlns:a16="http://schemas.microsoft.com/office/drawing/2014/main" id="{283DAE91-9ACA-46F3-A802-04EF33AC3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AC550-0254-40B5-B276-F97ECB45F845}"/>
              </a:ext>
            </a:extLst>
          </p:cNvPr>
          <p:cNvSpPr>
            <a:spLocks noGrp="1"/>
          </p:cNvSpPr>
          <p:nvPr>
            <p:ph type="sldNum" sz="quarter" idx="12"/>
          </p:nvPr>
        </p:nvSpPr>
        <p:spPr/>
        <p:txBody>
          <a:bodyPr/>
          <a:lstStyle/>
          <a:p>
            <a:fld id="{C03D611F-4E0C-40CB-9095-27B95F4BE683}" type="slidenum">
              <a:rPr lang="en-US" smtClean="0"/>
              <a:t>‹#›</a:t>
            </a:fld>
            <a:endParaRPr lang="en-US"/>
          </a:p>
        </p:txBody>
      </p:sp>
    </p:spTree>
    <p:extLst>
      <p:ext uri="{BB962C8B-B14F-4D97-AF65-F5344CB8AC3E}">
        <p14:creationId xmlns:p14="http://schemas.microsoft.com/office/powerpoint/2010/main" val="1306446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298E19-1B46-4A52-8801-C50B219070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3463F8-B089-4F43-B4D0-BBD1A95D61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EEC37-C1E2-48BF-A1E2-F110F755DA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7B059-9AE3-0F49-8306-C234C2E0D658}" type="datetime1">
              <a:rPr lang="en-US" smtClean="0"/>
              <a:t>10/4/25</a:t>
            </a:fld>
            <a:endParaRPr lang="en-US"/>
          </a:p>
        </p:txBody>
      </p:sp>
      <p:sp>
        <p:nvSpPr>
          <p:cNvPr id="5" name="Footer Placeholder 4">
            <a:extLst>
              <a:ext uri="{FF2B5EF4-FFF2-40B4-BE49-F238E27FC236}">
                <a16:creationId xmlns:a16="http://schemas.microsoft.com/office/drawing/2014/main" id="{C338A308-7DEA-4ED9-B51C-7039C9C168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302157-433B-4CC2-B361-1633C37906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D611F-4E0C-40CB-9095-27B95F4BE683}" type="slidenum">
              <a:rPr lang="en-US" smtClean="0"/>
              <a:t>‹#›</a:t>
            </a:fld>
            <a:endParaRPr lang="en-US"/>
          </a:p>
        </p:txBody>
      </p:sp>
    </p:spTree>
    <p:extLst>
      <p:ext uri="{BB962C8B-B14F-4D97-AF65-F5344CB8AC3E}">
        <p14:creationId xmlns:p14="http://schemas.microsoft.com/office/powerpoint/2010/main" val="192228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Tham%20khao/Attachments_2011_08_29/1.2.7.pdf" TargetMode="External"/><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Tham%20khao/Attachments_2011_08_29/D.1.493.pdf"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multicontents-my.sharepoint.com/:x:/g/personal/thaoduong01_tndigi_vn/EfxVcqyBkdVHt3SFiTXlbMkBJb6_uJj0hOq9kaECRTM9xg?e=ZieiyT"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ires.wiley.com/WileyCDA/WiresArticle/wisId-WNAN41.html"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65743B6-2693-7156-6900-6C2E9D355965}"/>
              </a:ext>
            </a:extLst>
          </p:cNvPr>
          <p:cNvGrpSpPr/>
          <p:nvPr/>
        </p:nvGrpSpPr>
        <p:grpSpPr>
          <a:xfrm>
            <a:off x="89924" y="223237"/>
            <a:ext cx="5265847" cy="6389556"/>
            <a:chOff x="0" y="-211335"/>
            <a:chExt cx="7099300" cy="7069336"/>
          </a:xfrm>
        </p:grpSpPr>
        <p:pic>
          <p:nvPicPr>
            <p:cNvPr id="7" name="Picture 6" descr="A green city with trees and wind turbines&#10;&#10;AI-generated content may be incorrect.">
              <a:extLst>
                <a:ext uri="{FF2B5EF4-FFF2-40B4-BE49-F238E27FC236}">
                  <a16:creationId xmlns:a16="http://schemas.microsoft.com/office/drawing/2014/main" id="{F8846D4B-D251-2C84-F7FF-D85DF80A17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1335"/>
              <a:ext cx="7099300" cy="7069336"/>
            </a:xfrm>
            <a:prstGeom prst="rect">
              <a:avLst/>
            </a:prstGeom>
          </p:spPr>
        </p:pic>
        <p:sp>
          <p:nvSpPr>
            <p:cNvPr id="8" name="TextBox 7">
              <a:extLst>
                <a:ext uri="{FF2B5EF4-FFF2-40B4-BE49-F238E27FC236}">
                  <a16:creationId xmlns:a16="http://schemas.microsoft.com/office/drawing/2014/main" id="{3698F0FF-4C27-0F43-F060-E2886FC201BC}"/>
                </a:ext>
              </a:extLst>
            </p:cNvPr>
            <p:cNvSpPr txBox="1"/>
            <p:nvPr/>
          </p:nvSpPr>
          <p:spPr>
            <a:xfrm>
              <a:off x="59753" y="-118345"/>
              <a:ext cx="6979796" cy="442677"/>
            </a:xfrm>
            <a:prstGeom prst="rect">
              <a:avLst/>
            </a:prstGeom>
            <a:noFill/>
          </p:spPr>
          <p:txBody>
            <a:bodyPr wrap="square" rtlCol="0">
              <a:spAutoFit/>
            </a:bodyPr>
            <a:lstStyle/>
            <a:p>
              <a:pPr algn="ctr"/>
              <a:r>
                <a:rPr lang="en-VN" sz="1000" b="1" dirty="0">
                  <a:solidFill>
                    <a:srgbClr val="4EB02E"/>
                  </a:solidFill>
                </a:rPr>
                <a:t>DỰ ÁN LỒNG GHÉP  CHỐNG CHỊU VỚI BIẾN ĐỔI KHÍ HẬU VÀ BẢO VỆ MÔI TRƯỜNG</a:t>
              </a:r>
            </a:p>
            <a:p>
              <a:pPr algn="ctr"/>
              <a:r>
                <a:rPr lang="en-VN" sz="1000" b="1" dirty="0">
                  <a:solidFill>
                    <a:srgbClr val="4EB02E"/>
                  </a:solidFill>
                </a:rPr>
                <a:t>ĐỂ PHÁT TRIỂN CÁC ĐÔ THỊ XANH LOẠI II (TA 9417-VIE)</a:t>
              </a:r>
            </a:p>
          </p:txBody>
        </p:sp>
      </p:grpSp>
      <p:sp>
        <p:nvSpPr>
          <p:cNvPr id="10" name="TextBox 9">
            <a:extLst>
              <a:ext uri="{FF2B5EF4-FFF2-40B4-BE49-F238E27FC236}">
                <a16:creationId xmlns:a16="http://schemas.microsoft.com/office/drawing/2014/main" id="{344740B8-1E16-B788-41E2-DFA18FE47096}"/>
              </a:ext>
            </a:extLst>
          </p:cNvPr>
          <p:cNvSpPr txBox="1"/>
          <p:nvPr/>
        </p:nvSpPr>
        <p:spPr>
          <a:xfrm>
            <a:off x="5806439" y="2334197"/>
            <a:ext cx="5940083" cy="1200329"/>
          </a:xfrm>
          <a:prstGeom prst="rect">
            <a:avLst/>
          </a:prstGeom>
          <a:noFill/>
        </p:spPr>
        <p:txBody>
          <a:bodyPr wrap="square" rtlCol="0">
            <a:spAutoFit/>
          </a:bodyPr>
          <a:lstStyle/>
          <a:p>
            <a:r>
              <a:rPr lang="en-VN" sz="3600" b="1" dirty="0">
                <a:solidFill>
                  <a:srgbClr val="4EB02E"/>
                </a:solidFill>
                <a:latin typeface="Aptos Display" panose="020B0004020202020204" pitchFamily="34" charset="0"/>
              </a:rPr>
              <a:t>BẢO VỆ MÔI TRƯỜNG KHÔNG KHÍ</a:t>
            </a:r>
          </a:p>
        </p:txBody>
      </p:sp>
      <p:sp>
        <p:nvSpPr>
          <p:cNvPr id="11" name="TextBox 10">
            <a:extLst>
              <a:ext uri="{FF2B5EF4-FFF2-40B4-BE49-F238E27FC236}">
                <a16:creationId xmlns:a16="http://schemas.microsoft.com/office/drawing/2014/main" id="{608CAA52-E4C3-E295-349F-E4A0B5CCDF8C}"/>
              </a:ext>
            </a:extLst>
          </p:cNvPr>
          <p:cNvSpPr txBox="1"/>
          <p:nvPr/>
        </p:nvSpPr>
        <p:spPr>
          <a:xfrm>
            <a:off x="5806439" y="1692676"/>
            <a:ext cx="2637692" cy="369332"/>
          </a:xfrm>
          <a:prstGeom prst="rect">
            <a:avLst/>
          </a:prstGeom>
          <a:noFill/>
        </p:spPr>
        <p:txBody>
          <a:bodyPr wrap="square" rtlCol="0">
            <a:spAutoFit/>
          </a:bodyPr>
          <a:lstStyle/>
          <a:p>
            <a:r>
              <a:rPr lang="en-VN" b="1" dirty="0">
                <a:solidFill>
                  <a:srgbClr val="4EB02E"/>
                </a:solidFill>
                <a:latin typeface="Aptos Display" panose="020B0004020202020204" pitchFamily="34" charset="0"/>
              </a:rPr>
              <a:t>TÀI LIỆU ĐÀO TẠO</a:t>
            </a:r>
          </a:p>
        </p:txBody>
      </p:sp>
      <p:sp>
        <p:nvSpPr>
          <p:cNvPr id="12" name="TextBox 11">
            <a:extLst>
              <a:ext uri="{FF2B5EF4-FFF2-40B4-BE49-F238E27FC236}">
                <a16:creationId xmlns:a16="http://schemas.microsoft.com/office/drawing/2014/main" id="{97D77E17-9BC0-7F28-ABCE-687190BB56F3}"/>
              </a:ext>
            </a:extLst>
          </p:cNvPr>
          <p:cNvSpPr txBox="1"/>
          <p:nvPr/>
        </p:nvSpPr>
        <p:spPr>
          <a:xfrm>
            <a:off x="4911971" y="6441110"/>
            <a:ext cx="3587261" cy="307777"/>
          </a:xfrm>
          <a:prstGeom prst="rect">
            <a:avLst/>
          </a:prstGeom>
          <a:noFill/>
        </p:spPr>
        <p:txBody>
          <a:bodyPr wrap="square" rtlCol="0">
            <a:spAutoFit/>
          </a:bodyPr>
          <a:lstStyle/>
          <a:p>
            <a:r>
              <a:rPr lang="en-VN" sz="1400" dirty="0">
                <a:solidFill>
                  <a:srgbClr val="4EB02E"/>
                </a:solidFill>
                <a:latin typeface="Aptos Display" panose="020B0004020202020204" pitchFamily="34" charset="0"/>
              </a:rPr>
              <a:t>{ĐỊA ĐIỂM – THỜI GIAN TỔ CHỨC} </a:t>
            </a:r>
          </a:p>
        </p:txBody>
      </p:sp>
    </p:spTree>
    <p:extLst>
      <p:ext uri="{BB962C8B-B14F-4D97-AF65-F5344CB8AC3E}">
        <p14:creationId xmlns:p14="http://schemas.microsoft.com/office/powerpoint/2010/main" val="149654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B7ED73-EEE6-EE60-DE3A-86C9A63E5A4F}"/>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4ECD018-00DF-E623-A243-AC88329CCBAE}"/>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err="1">
                <a:solidFill>
                  <a:schemeClr val="bg1"/>
                </a:solidFill>
                <a:latin typeface="Aptos" panose="020B0004020202020204" pitchFamily="34" charset="0"/>
                <a:ea typeface="+mj-ea"/>
                <a:cs typeface="+mj-cs"/>
              </a:rPr>
              <a:t>Hiện</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trạng</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ô</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nhiễm</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không</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khí</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và</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các</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nguồn</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đóng</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góp</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chính</a:t>
            </a:r>
            <a:endParaRPr lang="en-US" sz="4800" b="1" dirty="0">
              <a:solidFill>
                <a:schemeClr val="bg1"/>
              </a:solidFill>
              <a:latin typeface="Aptos" panose="020B0004020202020204" pitchFamily="34" charset="0"/>
              <a:ea typeface="+mj-ea"/>
              <a:cs typeface="+mj-cs"/>
            </a:endParaRPr>
          </a:p>
        </p:txBody>
      </p:sp>
      <p:sp>
        <p:nvSpPr>
          <p:cNvPr id="29" name="Rectangle: Rounded Corners 2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2EFBF1FA-E823-6C3E-E12A-B7122BC65A5B}"/>
              </a:ext>
            </a:extLst>
          </p:cNvPr>
          <p:cNvSpPr>
            <a:spLocks noGrp="1"/>
          </p:cNvSpPr>
          <p:nvPr>
            <p:ph type="sldNum" sz="quarter" idx="12"/>
          </p:nvPr>
        </p:nvSpPr>
        <p:spPr/>
        <p:txBody>
          <a:bodyPr/>
          <a:lstStyle/>
          <a:p>
            <a:fld id="{C03D611F-4E0C-40CB-9095-27B95F4BE683}" type="slidenum">
              <a:rPr lang="en-US" smtClean="0"/>
              <a:t>10</a:t>
            </a:fld>
            <a:endParaRPr lang="en-US"/>
          </a:p>
        </p:txBody>
      </p:sp>
    </p:spTree>
    <p:extLst>
      <p:ext uri="{BB962C8B-B14F-4D97-AF65-F5344CB8AC3E}">
        <p14:creationId xmlns:p14="http://schemas.microsoft.com/office/powerpoint/2010/main" val="403795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Text Box 61">
            <a:extLst>
              <a:ext uri="{FF2B5EF4-FFF2-40B4-BE49-F238E27FC236}">
                <a16:creationId xmlns:a16="http://schemas.microsoft.com/office/drawing/2014/main" id="{867F170E-74F4-4BB3-BAAE-ECD539B7B45E}"/>
              </a:ext>
            </a:extLst>
          </p:cNvPr>
          <p:cNvSpPr txBox="1">
            <a:spLocks noChangeArrowheads="1"/>
          </p:cNvSpPr>
          <p:nvPr/>
        </p:nvSpPr>
        <p:spPr bwMode="auto">
          <a:xfrm>
            <a:off x="890066" y="581949"/>
            <a:ext cx="9662805" cy="553998"/>
          </a:xfrm>
          <a:prstGeom prst="rect">
            <a:avLst/>
          </a:prstGeom>
          <a:noFill/>
          <a:ln w="9525">
            <a:noFill/>
            <a:miter lim="800000"/>
            <a:headEnd/>
            <a:tailEnd/>
          </a:ln>
        </p:spPr>
        <p:txBody>
          <a:bodyPr wrap="square">
            <a:spAutoFit/>
          </a:bodyPr>
          <a:lstStyle/>
          <a:p>
            <a:r>
              <a:rPr lang="en-US" sz="3000" b="1" dirty="0">
                <a:solidFill>
                  <a:srgbClr val="0070C0"/>
                </a:solidFill>
                <a:latin typeface="Aptos" panose="020B0004020202020204" pitchFamily="34" charset="0"/>
                <a:cs typeface="Arial" pitchFamily="34" charset="0"/>
              </a:rPr>
              <a:t>So </a:t>
            </a:r>
            <a:r>
              <a:rPr lang="en-US" sz="3000" b="1" dirty="0" err="1">
                <a:solidFill>
                  <a:srgbClr val="0070C0"/>
                </a:solidFill>
                <a:latin typeface="Aptos" panose="020B0004020202020204" pitchFamily="34" charset="0"/>
                <a:cs typeface="Arial" pitchFamily="34" charset="0"/>
              </a:rPr>
              <a:t>sánh</a:t>
            </a:r>
            <a:r>
              <a:rPr lang="en-US" sz="3000" b="1" dirty="0">
                <a:solidFill>
                  <a:srgbClr val="0070C0"/>
                </a:solidFill>
                <a:latin typeface="Aptos" panose="020B0004020202020204" pitchFamily="34" charset="0"/>
                <a:cs typeface="Arial" pitchFamily="34" charset="0"/>
              </a:rPr>
              <a:t> </a:t>
            </a:r>
            <a:r>
              <a:rPr lang="en-US" sz="3000" b="1" dirty="0" err="1">
                <a:solidFill>
                  <a:srgbClr val="0070C0"/>
                </a:solidFill>
                <a:latin typeface="Aptos" panose="020B0004020202020204" pitchFamily="34" charset="0"/>
                <a:cs typeface="Arial" pitchFamily="34" charset="0"/>
              </a:rPr>
              <a:t>mức</a:t>
            </a:r>
            <a:r>
              <a:rPr lang="en-US" sz="3000" b="1" dirty="0">
                <a:solidFill>
                  <a:srgbClr val="0070C0"/>
                </a:solidFill>
                <a:latin typeface="Aptos" panose="020B0004020202020204" pitchFamily="34" charset="0"/>
                <a:cs typeface="Arial" pitchFamily="34" charset="0"/>
              </a:rPr>
              <a:t> </a:t>
            </a:r>
            <a:r>
              <a:rPr lang="en-US" sz="3000" b="1" dirty="0" err="1">
                <a:solidFill>
                  <a:srgbClr val="0070C0"/>
                </a:solidFill>
                <a:latin typeface="Aptos" panose="020B0004020202020204" pitchFamily="34" charset="0"/>
                <a:cs typeface="Arial" pitchFamily="34" charset="0"/>
              </a:rPr>
              <a:t>độ</a:t>
            </a:r>
            <a:r>
              <a:rPr lang="en-US" sz="3000" b="1" dirty="0">
                <a:solidFill>
                  <a:srgbClr val="0070C0"/>
                </a:solidFill>
                <a:latin typeface="Aptos" panose="020B0004020202020204" pitchFamily="34" charset="0"/>
                <a:cs typeface="Arial" pitchFamily="34" charset="0"/>
              </a:rPr>
              <a:t> </a:t>
            </a:r>
            <a:r>
              <a:rPr lang="en-US" sz="3000" b="1" dirty="0" err="1">
                <a:solidFill>
                  <a:srgbClr val="0070C0"/>
                </a:solidFill>
                <a:latin typeface="Aptos" panose="020B0004020202020204" pitchFamily="34" charset="0"/>
                <a:cs typeface="Arial" pitchFamily="34" charset="0"/>
              </a:rPr>
              <a:t>phát</a:t>
            </a:r>
            <a:r>
              <a:rPr lang="en-US" sz="3000" b="1" dirty="0">
                <a:solidFill>
                  <a:srgbClr val="0070C0"/>
                </a:solidFill>
                <a:latin typeface="Aptos" panose="020B0004020202020204" pitchFamily="34" charset="0"/>
                <a:cs typeface="Arial" pitchFamily="34" charset="0"/>
              </a:rPr>
              <a:t> </a:t>
            </a:r>
            <a:r>
              <a:rPr lang="en-US" sz="3000" b="1" dirty="0" err="1">
                <a:solidFill>
                  <a:srgbClr val="0070C0"/>
                </a:solidFill>
                <a:latin typeface="Aptos" panose="020B0004020202020204" pitchFamily="34" charset="0"/>
                <a:cs typeface="Arial" pitchFamily="34" charset="0"/>
              </a:rPr>
              <a:t>thải</a:t>
            </a:r>
            <a:r>
              <a:rPr lang="en-US" sz="3000" b="1" dirty="0">
                <a:solidFill>
                  <a:srgbClr val="0070C0"/>
                </a:solidFill>
                <a:latin typeface="Aptos" panose="020B0004020202020204" pitchFamily="34" charset="0"/>
                <a:cs typeface="Arial" pitchFamily="34" charset="0"/>
              </a:rPr>
              <a:t> </a:t>
            </a:r>
            <a:r>
              <a:rPr lang="en-US" sz="3000" b="1" dirty="0" err="1">
                <a:solidFill>
                  <a:srgbClr val="0070C0"/>
                </a:solidFill>
                <a:latin typeface="Aptos" panose="020B0004020202020204" pitchFamily="34" charset="0"/>
                <a:cs typeface="Arial" pitchFamily="34" charset="0"/>
              </a:rPr>
              <a:t>của</a:t>
            </a:r>
            <a:r>
              <a:rPr lang="en-US" sz="3000" b="1" dirty="0">
                <a:solidFill>
                  <a:srgbClr val="0070C0"/>
                </a:solidFill>
                <a:latin typeface="Aptos" panose="020B0004020202020204" pitchFamily="34" charset="0"/>
                <a:cs typeface="Arial" pitchFamily="34" charset="0"/>
              </a:rPr>
              <a:t> </a:t>
            </a:r>
            <a:r>
              <a:rPr lang="en-US" sz="3000" b="1" dirty="0" err="1">
                <a:solidFill>
                  <a:srgbClr val="0070C0"/>
                </a:solidFill>
                <a:latin typeface="Aptos" panose="020B0004020202020204" pitchFamily="34" charset="0"/>
                <a:cs typeface="Arial" pitchFamily="34" charset="0"/>
              </a:rPr>
              <a:t>một</a:t>
            </a:r>
            <a:r>
              <a:rPr lang="en-US" sz="3000" b="1" dirty="0">
                <a:solidFill>
                  <a:srgbClr val="0070C0"/>
                </a:solidFill>
                <a:latin typeface="Aptos" panose="020B0004020202020204" pitchFamily="34" charset="0"/>
                <a:cs typeface="Arial" pitchFamily="34" charset="0"/>
              </a:rPr>
              <a:t> </a:t>
            </a:r>
            <a:r>
              <a:rPr lang="en-US" sz="3000" b="1" dirty="0" err="1">
                <a:solidFill>
                  <a:srgbClr val="0070C0"/>
                </a:solidFill>
                <a:latin typeface="Aptos" panose="020B0004020202020204" pitchFamily="34" charset="0"/>
                <a:cs typeface="Arial" pitchFamily="34" charset="0"/>
              </a:rPr>
              <a:t>chất</a:t>
            </a:r>
            <a:r>
              <a:rPr lang="en-US" sz="3000" b="1" dirty="0">
                <a:solidFill>
                  <a:srgbClr val="0070C0"/>
                </a:solidFill>
                <a:latin typeface="Aptos" panose="020B0004020202020204" pitchFamily="34" charset="0"/>
                <a:cs typeface="Arial" pitchFamily="34" charset="0"/>
              </a:rPr>
              <a:t> ô </a:t>
            </a:r>
            <a:r>
              <a:rPr lang="en-US" sz="3000" b="1" dirty="0" err="1">
                <a:solidFill>
                  <a:srgbClr val="0070C0"/>
                </a:solidFill>
                <a:latin typeface="Aptos" panose="020B0004020202020204" pitchFamily="34" charset="0"/>
                <a:cs typeface="Arial" pitchFamily="34" charset="0"/>
              </a:rPr>
              <a:t>nhiễm</a:t>
            </a:r>
            <a:r>
              <a:rPr lang="en-US" sz="3000" b="1" dirty="0">
                <a:solidFill>
                  <a:srgbClr val="0070C0"/>
                </a:solidFill>
                <a:latin typeface="Aptos" panose="020B0004020202020204" pitchFamily="34" charset="0"/>
                <a:cs typeface="Arial" pitchFamily="34" charset="0"/>
              </a:rPr>
              <a:t> </a:t>
            </a:r>
            <a:r>
              <a:rPr lang="en-US" sz="3000" b="1" dirty="0" err="1">
                <a:solidFill>
                  <a:srgbClr val="0070C0"/>
                </a:solidFill>
                <a:latin typeface="Aptos" panose="020B0004020202020204" pitchFamily="34" charset="0"/>
                <a:cs typeface="Arial" pitchFamily="34" charset="0"/>
              </a:rPr>
              <a:t>chính</a:t>
            </a:r>
            <a:endParaRPr lang="en-US" sz="3000" b="1" dirty="0">
              <a:solidFill>
                <a:srgbClr val="0070C0"/>
              </a:solidFill>
              <a:latin typeface="Aptos" panose="020B0004020202020204" pitchFamily="34" charset="0"/>
              <a:cs typeface="Arial" pitchFamily="34" charset="0"/>
            </a:endParaRPr>
          </a:p>
        </p:txBody>
      </p:sp>
      <p:graphicFrame>
        <p:nvGraphicFramePr>
          <p:cNvPr id="2" name="Group 62">
            <a:extLst>
              <a:ext uri="{FF2B5EF4-FFF2-40B4-BE49-F238E27FC236}">
                <a16:creationId xmlns:a16="http://schemas.microsoft.com/office/drawing/2014/main" id="{E0EDF527-15E1-0C42-1BE7-E76BCA3CF402}"/>
              </a:ext>
            </a:extLst>
          </p:cNvPr>
          <p:cNvGraphicFramePr>
            <a:graphicFrameLocks/>
          </p:cNvGraphicFramePr>
          <p:nvPr>
            <p:extLst>
              <p:ext uri="{D42A27DB-BD31-4B8C-83A1-F6EECF244321}">
                <p14:modId xmlns:p14="http://schemas.microsoft.com/office/powerpoint/2010/main" val="2718684878"/>
              </p:ext>
            </p:extLst>
          </p:nvPr>
        </p:nvGraphicFramePr>
        <p:xfrm>
          <a:off x="6683022" y="1906611"/>
          <a:ext cx="4872696" cy="3428599"/>
        </p:xfrm>
        <a:graphic>
          <a:graphicData uri="http://schemas.openxmlformats.org/drawingml/2006/table">
            <a:tbl>
              <a:tblPr/>
              <a:tblGrid>
                <a:gridCol w="1456267">
                  <a:extLst>
                    <a:ext uri="{9D8B030D-6E8A-4147-A177-3AD203B41FA5}">
                      <a16:colId xmlns:a16="http://schemas.microsoft.com/office/drawing/2014/main" val="20000"/>
                    </a:ext>
                  </a:extLst>
                </a:gridCol>
                <a:gridCol w="1693333">
                  <a:extLst>
                    <a:ext uri="{9D8B030D-6E8A-4147-A177-3AD203B41FA5}">
                      <a16:colId xmlns:a16="http://schemas.microsoft.com/office/drawing/2014/main" val="20001"/>
                    </a:ext>
                  </a:extLst>
                </a:gridCol>
                <a:gridCol w="1723096">
                  <a:extLst>
                    <a:ext uri="{9D8B030D-6E8A-4147-A177-3AD203B41FA5}">
                      <a16:colId xmlns:a16="http://schemas.microsoft.com/office/drawing/2014/main" val="20002"/>
                    </a:ext>
                  </a:extLst>
                </a:gridCol>
              </a:tblGrid>
              <a:tr h="582658">
                <a:tc>
                  <a:txBody>
                    <a:bodyPr/>
                    <a:lstStyle/>
                    <a:p>
                      <a:pPr algn="ctr"/>
                      <a:r>
                        <a:rPr lang="en-US" sz="2000" b="1" dirty="0" err="1">
                          <a:solidFill>
                            <a:srgbClr val="002060"/>
                          </a:solidFill>
                          <a:latin typeface="Arial" panose="020B0604020202020204" pitchFamily="34" charset="0"/>
                          <a:cs typeface="Arial" panose="020B0604020202020204" pitchFamily="34" charset="0"/>
                        </a:rPr>
                        <a:t>Chất</a:t>
                      </a:r>
                      <a:r>
                        <a:rPr lang="en-US" sz="2000" b="1" dirty="0">
                          <a:solidFill>
                            <a:srgbClr val="002060"/>
                          </a:solidFill>
                          <a:latin typeface="Arial" panose="020B0604020202020204" pitchFamily="34" charset="0"/>
                          <a:cs typeface="Arial" panose="020B0604020202020204" pitchFamily="34" charset="0"/>
                        </a:rPr>
                        <a:t> ô </a:t>
                      </a:r>
                      <a:r>
                        <a:rPr lang="en-US" sz="2000" b="1" dirty="0" err="1">
                          <a:solidFill>
                            <a:srgbClr val="002060"/>
                          </a:solidFill>
                          <a:latin typeface="Arial" panose="020B0604020202020204" pitchFamily="34" charset="0"/>
                          <a:cs typeface="Arial" panose="020B0604020202020204" pitchFamily="34" charset="0"/>
                        </a:rPr>
                        <a:t>nhiễm</a:t>
                      </a:r>
                      <a:endParaRPr lang="en-US" sz="2000" b="1" dirty="0">
                        <a:solidFill>
                          <a:srgbClr val="002060"/>
                        </a:solidFill>
                        <a:latin typeface="Arial" panose="020B0604020202020204" pitchFamily="34" charset="0"/>
                        <a:cs typeface="Arial" panose="020B0604020202020204" pitchFamily="34" charset="0"/>
                      </a:endParaRPr>
                    </a:p>
                  </a:txBody>
                  <a:tcPr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alpha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Nguồn</a:t>
                      </a:r>
                      <a:r>
                        <a:rPr kumimoji="0" 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20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tự</a:t>
                      </a:r>
                      <a:r>
                        <a:rPr kumimoji="0" 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20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nhiên</a:t>
                      </a:r>
                      <a:endParaRPr kumimoji="0" 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60000"/>
                        <a:lumOff val="40000"/>
                        <a:alpha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Nguồn</a:t>
                      </a:r>
                      <a:r>
                        <a:rPr kumimoji="0" 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20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nhân</a:t>
                      </a:r>
                      <a:r>
                        <a:rPr kumimoji="0" 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20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tạo</a:t>
                      </a:r>
                      <a:endParaRPr kumimoji="0" lang="en-US" sz="20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60000"/>
                        <a:lumOff val="40000"/>
                        <a:alpha val="80000"/>
                      </a:schemeClr>
                    </a:solidFill>
                  </a:tcPr>
                </a:tc>
                <a:extLst>
                  <a:ext uri="{0D108BD9-81ED-4DB2-BD59-A6C34878D82A}">
                    <a16:rowId xmlns:a16="http://schemas.microsoft.com/office/drawing/2014/main" val="10001"/>
                  </a:ext>
                </a:extLst>
              </a:tr>
              <a:tr h="56600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accent4">
                              <a:lumMod val="50000"/>
                            </a:schemeClr>
                          </a:solidFill>
                          <a:effectLst/>
                          <a:latin typeface="Arial" charset="0"/>
                          <a:cs typeface="Arial" charset="0"/>
                        </a:rPr>
                        <a:t>Bụi</a:t>
                      </a:r>
                      <a:endParaRPr kumimoji="0" lang="en-US" sz="2000" b="1" i="0" u="none" strike="noStrike" cap="none" normalizeH="0" baseline="0" dirty="0">
                        <a:ln>
                          <a:noFill/>
                        </a:ln>
                        <a:solidFill>
                          <a:schemeClr val="accent4">
                            <a:lumMod val="50000"/>
                          </a:schemeClr>
                        </a:solidFill>
                        <a:effectLst/>
                        <a:latin typeface="Arial" charset="0"/>
                        <a:cs typeface="Arial" charset="0"/>
                      </a:endParaRPr>
                    </a:p>
                  </a:txBody>
                  <a:tcPr anchor="ct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alpha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2060"/>
                          </a:solidFill>
                          <a:effectLst/>
                          <a:latin typeface="Arial" charset="0"/>
                          <a:cs typeface="Arial" charset="0"/>
                        </a:rPr>
                        <a:t>89%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alpha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2060"/>
                          </a:solidFill>
                          <a:effectLst/>
                          <a:latin typeface="Arial" charset="0"/>
                          <a:cs typeface="Arial" charset="0"/>
                        </a:rPr>
                        <a:t>11%</a:t>
                      </a:r>
                    </a:p>
                  </a:txBody>
                  <a:tcPr anchor="ct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alpha val="80000"/>
                      </a:schemeClr>
                    </a:solidFill>
                  </a:tcPr>
                </a:tc>
                <a:extLst>
                  <a:ext uri="{0D108BD9-81ED-4DB2-BD59-A6C34878D82A}">
                    <a16:rowId xmlns:a16="http://schemas.microsoft.com/office/drawing/2014/main" val="10002"/>
                  </a:ext>
                </a:extLst>
              </a:tr>
              <a:tr h="56600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accent4">
                              <a:lumMod val="50000"/>
                            </a:schemeClr>
                          </a:solidFill>
                          <a:effectLst/>
                          <a:latin typeface="Arial" charset="0"/>
                          <a:cs typeface="Arial" charset="0"/>
                        </a:rPr>
                        <a:t>SO</a:t>
                      </a:r>
                      <a:r>
                        <a:rPr kumimoji="0" lang="en-US" sz="2000" b="1" i="0" u="none" strike="noStrike" cap="none" normalizeH="0" baseline="-25000" dirty="0">
                          <a:ln>
                            <a:noFill/>
                          </a:ln>
                          <a:solidFill>
                            <a:schemeClr val="accent4">
                              <a:lumMod val="50000"/>
                            </a:schemeClr>
                          </a:solidFill>
                          <a:effectLst/>
                          <a:latin typeface="Arial" charset="0"/>
                          <a:cs typeface="Arial" charset="0"/>
                        </a:rPr>
                        <a:t>2</a:t>
                      </a:r>
                    </a:p>
                  </a:txBody>
                  <a:tcPr anchor="ct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60000"/>
                        <a:lumOff val="40000"/>
                        <a:alpha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2060"/>
                          </a:solidFill>
                          <a:effectLst/>
                          <a:latin typeface="Arial" charset="0"/>
                          <a:cs typeface="Arial" charset="0"/>
                        </a:rPr>
                        <a:t>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60000"/>
                        <a:lumOff val="40000"/>
                        <a:alpha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2060"/>
                          </a:solidFill>
                          <a:effectLst/>
                          <a:latin typeface="Arial" charset="0"/>
                          <a:cs typeface="Arial" charset="0"/>
                        </a:rPr>
                        <a:t>50%</a:t>
                      </a:r>
                    </a:p>
                  </a:txBody>
                  <a:tcPr anchor="ct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60000"/>
                        <a:lumOff val="40000"/>
                        <a:alpha val="80000"/>
                      </a:schemeClr>
                    </a:solidFill>
                  </a:tcPr>
                </a:tc>
                <a:extLst>
                  <a:ext uri="{0D108BD9-81ED-4DB2-BD59-A6C34878D82A}">
                    <a16:rowId xmlns:a16="http://schemas.microsoft.com/office/drawing/2014/main" val="10003"/>
                  </a:ext>
                </a:extLst>
              </a:tr>
              <a:tr h="56785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accent4">
                              <a:lumMod val="50000"/>
                            </a:schemeClr>
                          </a:solidFill>
                          <a:effectLst/>
                          <a:latin typeface="Arial" charset="0"/>
                          <a:cs typeface="Arial" charset="0"/>
                        </a:rPr>
                        <a:t>CO</a:t>
                      </a:r>
                    </a:p>
                  </a:txBody>
                  <a:tcPr anchor="ct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alpha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2060"/>
                          </a:solidFill>
                          <a:effectLst/>
                          <a:latin typeface="Arial" charset="0"/>
                          <a:cs typeface="Arial" charset="0"/>
                        </a:rPr>
                        <a:t>91%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alpha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2060"/>
                          </a:solidFill>
                          <a:effectLst/>
                          <a:latin typeface="Arial" charset="0"/>
                          <a:cs typeface="Arial" charset="0"/>
                        </a:rPr>
                        <a:t>9%</a:t>
                      </a:r>
                    </a:p>
                  </a:txBody>
                  <a:tcPr anchor="ct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alpha val="80000"/>
                      </a:schemeClr>
                    </a:solidFill>
                  </a:tcPr>
                </a:tc>
                <a:extLst>
                  <a:ext uri="{0D108BD9-81ED-4DB2-BD59-A6C34878D82A}">
                    <a16:rowId xmlns:a16="http://schemas.microsoft.com/office/drawing/2014/main" val="10004"/>
                  </a:ext>
                </a:extLst>
              </a:tr>
              <a:tr h="56600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accent4">
                              <a:lumMod val="50000"/>
                            </a:schemeClr>
                          </a:solidFill>
                          <a:effectLst/>
                          <a:latin typeface="Arial" charset="0"/>
                          <a:cs typeface="Arial" charset="0"/>
                        </a:rPr>
                        <a:t>NO</a:t>
                      </a:r>
                      <a:r>
                        <a:rPr kumimoji="0" lang="en-US" sz="2000" b="1" i="0" u="none" strike="noStrike" cap="none" normalizeH="0" baseline="-25000" dirty="0">
                          <a:ln>
                            <a:noFill/>
                          </a:ln>
                          <a:solidFill>
                            <a:schemeClr val="accent4">
                              <a:lumMod val="50000"/>
                            </a:schemeClr>
                          </a:solidFill>
                          <a:effectLst/>
                          <a:latin typeface="Arial" charset="0"/>
                          <a:cs typeface="Arial" charset="0"/>
                        </a:rPr>
                        <a:t>2</a:t>
                      </a:r>
                    </a:p>
                  </a:txBody>
                  <a:tcPr anchor="ct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60000"/>
                        <a:lumOff val="40000"/>
                        <a:alpha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2060"/>
                          </a:solidFill>
                          <a:effectLst/>
                          <a:latin typeface="Arial" charset="0"/>
                          <a:cs typeface="Arial"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60000"/>
                        <a:lumOff val="40000"/>
                        <a:alpha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2060"/>
                          </a:solidFill>
                          <a:effectLst/>
                          <a:latin typeface="Arial" charset="0"/>
                          <a:cs typeface="Arial" charset="0"/>
                        </a:rPr>
                        <a:t>Chủ</a:t>
                      </a:r>
                      <a:r>
                        <a:rPr kumimoji="0" lang="en-US" sz="2000" b="1" i="0" u="none" strike="noStrike" cap="none" normalizeH="0" baseline="0" dirty="0">
                          <a:ln>
                            <a:noFill/>
                          </a:ln>
                          <a:solidFill>
                            <a:srgbClr val="002060"/>
                          </a:solidFill>
                          <a:effectLst/>
                          <a:latin typeface="Arial" charset="0"/>
                          <a:cs typeface="Arial" charset="0"/>
                        </a:rPr>
                        <a:t> </a:t>
                      </a:r>
                      <a:r>
                        <a:rPr kumimoji="0" lang="en-US" sz="2000" b="1" i="0" u="none" strike="noStrike" cap="none" normalizeH="0" baseline="0" dirty="0" err="1">
                          <a:ln>
                            <a:noFill/>
                          </a:ln>
                          <a:solidFill>
                            <a:srgbClr val="002060"/>
                          </a:solidFill>
                          <a:effectLst/>
                          <a:latin typeface="Arial" charset="0"/>
                          <a:cs typeface="Arial" charset="0"/>
                        </a:rPr>
                        <a:t>yếu</a:t>
                      </a:r>
                      <a:endParaRPr kumimoji="0" lang="en-US" sz="2000" b="1" i="0" u="none" strike="noStrike" cap="none" normalizeH="0" baseline="0" dirty="0">
                        <a:ln>
                          <a:noFill/>
                        </a:ln>
                        <a:solidFill>
                          <a:srgbClr val="002060"/>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60000"/>
                        <a:lumOff val="40000"/>
                        <a:alpha val="80000"/>
                      </a:schemeClr>
                    </a:solidFill>
                  </a:tcPr>
                </a:tc>
                <a:extLst>
                  <a:ext uri="{0D108BD9-81ED-4DB2-BD59-A6C34878D82A}">
                    <a16:rowId xmlns:a16="http://schemas.microsoft.com/office/drawing/2014/main" val="10005"/>
                  </a:ext>
                </a:extLst>
              </a:tr>
              <a:tr h="46168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accent4">
                              <a:lumMod val="50000"/>
                            </a:schemeClr>
                          </a:solidFill>
                          <a:effectLst/>
                          <a:latin typeface="Arial" charset="0"/>
                          <a:cs typeface="Arial" charset="0"/>
                        </a:rPr>
                        <a:t>HC</a:t>
                      </a:r>
                    </a:p>
                  </a:txBody>
                  <a:tcPr anchor="ct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6">
                        <a:lumMod val="20000"/>
                        <a:lumOff val="80000"/>
                        <a:alpha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2060"/>
                          </a:solidFill>
                          <a:effectLst/>
                          <a:latin typeface="Arial" charset="0"/>
                          <a:cs typeface="Arial" charset="0"/>
                        </a:rPr>
                        <a:t>84%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6">
                        <a:lumMod val="20000"/>
                        <a:lumOff val="80000"/>
                        <a:alpha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2060"/>
                          </a:solidFill>
                          <a:effectLst/>
                          <a:latin typeface="Arial" charset="0"/>
                          <a:cs typeface="Arial" charset="0"/>
                        </a:rPr>
                        <a:t>16%</a:t>
                      </a:r>
                    </a:p>
                  </a:txBody>
                  <a:tcPr anchor="ct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6">
                        <a:lumMod val="20000"/>
                        <a:lumOff val="80000"/>
                        <a:alpha val="80000"/>
                      </a:schemeClr>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8807152A-F9DA-983B-F12E-2935A00877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066" y="1906611"/>
            <a:ext cx="5205527" cy="2617773"/>
          </a:xfrm>
          <a:prstGeom prst="rect">
            <a:avLst/>
          </a:prstGeom>
        </p:spPr>
      </p:pic>
      <p:sp>
        <p:nvSpPr>
          <p:cNvPr id="12" name="TextBox 11">
            <a:extLst>
              <a:ext uri="{FF2B5EF4-FFF2-40B4-BE49-F238E27FC236}">
                <a16:creationId xmlns:a16="http://schemas.microsoft.com/office/drawing/2014/main" id="{2EE52458-952E-5CD9-97A2-CBE4338DFF5C}"/>
              </a:ext>
            </a:extLst>
          </p:cNvPr>
          <p:cNvSpPr txBox="1"/>
          <p:nvPr/>
        </p:nvSpPr>
        <p:spPr>
          <a:xfrm>
            <a:off x="-1658325" y="4524384"/>
            <a:ext cx="6750754"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Nguồn</a:t>
            </a:r>
            <a:r>
              <a:rPr kumimoji="0" 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18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nhân</a:t>
            </a:r>
            <a:r>
              <a:rPr kumimoji="0" 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18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tạo</a:t>
            </a:r>
            <a:endParaRPr kumimoji="0" 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
        <p:nvSpPr>
          <p:cNvPr id="13" name="Slide Number Placeholder 12">
            <a:extLst>
              <a:ext uri="{FF2B5EF4-FFF2-40B4-BE49-F238E27FC236}">
                <a16:creationId xmlns:a16="http://schemas.microsoft.com/office/drawing/2014/main" id="{F8B2397B-5CC0-2635-1D5A-40466E5C4AFA}"/>
              </a:ext>
            </a:extLst>
          </p:cNvPr>
          <p:cNvSpPr>
            <a:spLocks noGrp="1"/>
          </p:cNvSpPr>
          <p:nvPr>
            <p:ph type="sldNum" sz="quarter" idx="12"/>
          </p:nvPr>
        </p:nvSpPr>
        <p:spPr/>
        <p:txBody>
          <a:bodyPr/>
          <a:lstStyle/>
          <a:p>
            <a:fld id="{C03D611F-4E0C-40CB-9095-27B95F4BE683}" type="slidenum">
              <a:rPr lang="en-US" smtClean="0"/>
              <a:t>11</a:t>
            </a:fld>
            <a:endParaRPr lang="en-US"/>
          </a:p>
        </p:txBody>
      </p:sp>
      <p:sp>
        <p:nvSpPr>
          <p:cNvPr id="4" name="TextBox 3">
            <a:extLst>
              <a:ext uri="{FF2B5EF4-FFF2-40B4-BE49-F238E27FC236}">
                <a16:creationId xmlns:a16="http://schemas.microsoft.com/office/drawing/2014/main" id="{2E11E4C8-790E-A280-E9B0-44B133A6E018}"/>
              </a:ext>
            </a:extLst>
          </p:cNvPr>
          <p:cNvSpPr txBox="1"/>
          <p:nvPr/>
        </p:nvSpPr>
        <p:spPr>
          <a:xfrm>
            <a:off x="2151888" y="4524384"/>
            <a:ext cx="60960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Nguồn</a:t>
            </a:r>
            <a:r>
              <a:rPr kumimoji="0" 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18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tự</a:t>
            </a:r>
            <a:r>
              <a:rPr kumimoji="0" 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18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nhiên</a:t>
            </a:r>
            <a:endParaRPr kumimoji="0" lang="en-US" sz="18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9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0CA0A-4B18-BBF2-7246-591CEF97A18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8E83765-F3BC-1822-4B2F-B52E75DB87B3}"/>
              </a:ext>
            </a:extLst>
          </p:cNvPr>
          <p:cNvGrpSpPr/>
          <p:nvPr/>
        </p:nvGrpSpPr>
        <p:grpSpPr>
          <a:xfrm>
            <a:off x="-110303" y="424997"/>
            <a:ext cx="5022271" cy="545121"/>
            <a:chOff x="379423" y="277700"/>
            <a:chExt cx="4394548" cy="545121"/>
          </a:xfrm>
        </p:grpSpPr>
        <p:sp>
          <p:nvSpPr>
            <p:cNvPr id="5" name="Rectangle 4">
              <a:extLst>
                <a:ext uri="{FF2B5EF4-FFF2-40B4-BE49-F238E27FC236}">
                  <a16:creationId xmlns:a16="http://schemas.microsoft.com/office/drawing/2014/main" id="{996AF12A-612E-5D1D-4990-3140B1E5517C}"/>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7" name="TextBox 6">
              <a:extLst>
                <a:ext uri="{FF2B5EF4-FFF2-40B4-BE49-F238E27FC236}">
                  <a16:creationId xmlns:a16="http://schemas.microsoft.com/office/drawing/2014/main" id="{E40E2C52-4A23-3E69-D119-62112237CA43}"/>
                </a:ext>
              </a:extLst>
            </p:cNvPr>
            <p:cNvSpPr txBox="1"/>
            <p:nvPr/>
          </p:nvSpPr>
          <p:spPr>
            <a:xfrm>
              <a:off x="379423" y="341979"/>
              <a:ext cx="4394548" cy="461665"/>
            </a:xfrm>
            <a:prstGeom prst="rect">
              <a:avLst/>
            </a:prstGeom>
            <a:noFill/>
          </p:spPr>
          <p:txBody>
            <a:bodyPr wrap="square">
              <a:spAutoFit/>
            </a:bodyPr>
            <a:lstStyle/>
            <a:p>
              <a:pPr marL="0" indent="0" algn="ctr">
                <a:buNone/>
              </a:pPr>
              <a:r>
                <a:rPr lang="en-US" sz="2400" b="1" dirty="0" err="1">
                  <a:latin typeface="Aptos" panose="020B0004020202020204" pitchFamily="34" charset="0"/>
                </a:rPr>
                <a:t>Hiện</a:t>
              </a:r>
              <a:r>
                <a:rPr lang="en-US" sz="2400" b="1" dirty="0">
                  <a:latin typeface="Aptos" panose="020B0004020202020204" pitchFamily="34" charset="0"/>
                </a:rPr>
                <a:t> </a:t>
              </a:r>
              <a:r>
                <a:rPr lang="en-US" sz="2400" b="1" dirty="0" err="1">
                  <a:latin typeface="Aptos" panose="020B0004020202020204" pitchFamily="34" charset="0"/>
                </a:rPr>
                <a:t>trạng</a:t>
              </a:r>
              <a:r>
                <a:rPr lang="en-US" sz="2400" b="1" dirty="0">
                  <a:latin typeface="Aptos" panose="020B0004020202020204" pitchFamily="34" charset="0"/>
                </a:rPr>
                <a:t> </a:t>
              </a:r>
              <a:r>
                <a:rPr lang="en-US" sz="2400" b="1" dirty="0" err="1">
                  <a:latin typeface="Aptos" panose="020B0004020202020204" pitchFamily="34" charset="0"/>
                </a:rPr>
                <a:t>ô</a:t>
              </a:r>
              <a:r>
                <a:rPr lang="en-US" sz="2400" b="1" dirty="0">
                  <a:latin typeface="Aptos" panose="020B0004020202020204" pitchFamily="34" charset="0"/>
                </a:rPr>
                <a:t> </a:t>
              </a:r>
              <a:r>
                <a:rPr lang="en-US" sz="2400" b="1" dirty="0" err="1">
                  <a:latin typeface="Aptos" panose="020B0004020202020204" pitchFamily="34" charset="0"/>
                </a:rPr>
                <a:t>nhiễm</a:t>
              </a:r>
              <a:r>
                <a:rPr lang="en-US" sz="2400" b="1" dirty="0">
                  <a:latin typeface="Aptos" panose="020B0004020202020204" pitchFamily="34" charset="0"/>
                </a:rPr>
                <a:t> </a:t>
              </a:r>
              <a:r>
                <a:rPr lang="en-US" sz="2400" b="1" dirty="0" err="1">
                  <a:latin typeface="Aptos" panose="020B0004020202020204" pitchFamily="34" charset="0"/>
                </a:rPr>
                <a:t>không</a:t>
              </a:r>
              <a:r>
                <a:rPr lang="en-US" sz="2400" b="1" dirty="0">
                  <a:latin typeface="Aptos" panose="020B0004020202020204" pitchFamily="34" charset="0"/>
                </a:rPr>
                <a:t> </a:t>
              </a:r>
              <a:r>
                <a:rPr lang="en-US" sz="2400" b="1" dirty="0" err="1">
                  <a:latin typeface="Aptos" panose="020B0004020202020204" pitchFamily="34" charset="0"/>
                </a:rPr>
                <a:t>khí</a:t>
              </a:r>
              <a:endParaRPr lang="en-IE" sz="2400" b="1" dirty="0">
                <a:latin typeface="Aptos" panose="020B0004020202020204" pitchFamily="34" charset="0"/>
              </a:endParaRPr>
            </a:p>
          </p:txBody>
        </p:sp>
      </p:grpSp>
      <p:sp>
        <p:nvSpPr>
          <p:cNvPr id="8" name="TextBox 7">
            <a:extLst>
              <a:ext uri="{FF2B5EF4-FFF2-40B4-BE49-F238E27FC236}">
                <a16:creationId xmlns:a16="http://schemas.microsoft.com/office/drawing/2014/main" id="{CC5B1403-00BA-F664-DBCA-3E5B504E120C}"/>
              </a:ext>
            </a:extLst>
          </p:cNvPr>
          <p:cNvSpPr txBox="1"/>
          <p:nvPr/>
        </p:nvSpPr>
        <p:spPr>
          <a:xfrm>
            <a:off x="477965" y="1706282"/>
            <a:ext cx="5369675" cy="707886"/>
          </a:xfrm>
          <a:prstGeom prst="rect">
            <a:avLst/>
          </a:prstGeom>
          <a:noFill/>
        </p:spPr>
        <p:txBody>
          <a:bodyPr wrap="none" rtlCol="0">
            <a:spAutoFit/>
          </a:bodyPr>
          <a:lstStyle/>
          <a:p>
            <a:pPr marL="285750" indent="-285750">
              <a:buFont typeface="Wingdings" panose="05000000000000000000" pitchFamily="2" charset="2"/>
              <a:buChar char="Ø"/>
            </a:pPr>
            <a:r>
              <a:rPr lang="en-US" sz="2000" dirty="0" err="1"/>
              <a:t>Chất</a:t>
            </a:r>
            <a:r>
              <a:rPr lang="en-US" sz="2000" dirty="0"/>
              <a:t> ô </a:t>
            </a:r>
            <a:r>
              <a:rPr lang="en-US" sz="2000" dirty="0" err="1"/>
              <a:t>nhiễm</a:t>
            </a:r>
            <a:r>
              <a:rPr lang="en-US" sz="2000" dirty="0"/>
              <a:t> </a:t>
            </a:r>
            <a:r>
              <a:rPr lang="en-US" sz="2000" dirty="0" err="1"/>
              <a:t>không</a:t>
            </a:r>
            <a:r>
              <a:rPr lang="en-US" sz="2000" dirty="0"/>
              <a:t> </a:t>
            </a:r>
            <a:r>
              <a:rPr lang="en-US" sz="2000" dirty="0" err="1"/>
              <a:t>khí</a:t>
            </a:r>
            <a:r>
              <a:rPr lang="en-US" sz="2000" dirty="0"/>
              <a:t> </a:t>
            </a:r>
            <a:r>
              <a:rPr lang="en-US" sz="2000" dirty="0" err="1"/>
              <a:t>chính</a:t>
            </a:r>
            <a:r>
              <a:rPr lang="en-US" sz="2000" dirty="0"/>
              <a:t> </a:t>
            </a:r>
            <a:r>
              <a:rPr lang="en-US" sz="2000" dirty="0" err="1"/>
              <a:t>hiện</a:t>
            </a:r>
            <a:r>
              <a:rPr lang="en-US" sz="2000" dirty="0"/>
              <a:t> nay </a:t>
            </a:r>
            <a:r>
              <a:rPr lang="en-US" sz="2000" dirty="0" err="1"/>
              <a:t>là</a:t>
            </a:r>
            <a:r>
              <a:rPr lang="en-US" sz="2000" dirty="0"/>
              <a:t> PM</a:t>
            </a:r>
            <a:r>
              <a:rPr lang="en-US" sz="2000" baseline="-25000" dirty="0"/>
              <a:t>2.5</a:t>
            </a:r>
            <a:endParaRPr lang="en-US" sz="2000" dirty="0">
              <a:solidFill>
                <a:srgbClr val="FF0000"/>
              </a:solidFill>
            </a:endParaRPr>
          </a:p>
          <a:p>
            <a:r>
              <a:rPr lang="en-US" sz="2000" dirty="0"/>
              <a:t>	</a:t>
            </a:r>
          </a:p>
        </p:txBody>
      </p:sp>
      <p:sp>
        <p:nvSpPr>
          <p:cNvPr id="9" name="TextBox 8">
            <a:extLst>
              <a:ext uri="{FF2B5EF4-FFF2-40B4-BE49-F238E27FC236}">
                <a16:creationId xmlns:a16="http://schemas.microsoft.com/office/drawing/2014/main" id="{EDC8C3C0-73F9-5083-9137-B220F5B4EFB6}"/>
              </a:ext>
            </a:extLst>
          </p:cNvPr>
          <p:cNvSpPr txBox="1"/>
          <p:nvPr/>
        </p:nvSpPr>
        <p:spPr>
          <a:xfrm>
            <a:off x="477965" y="2232871"/>
            <a:ext cx="10705147" cy="2246769"/>
          </a:xfrm>
          <a:prstGeom prst="rect">
            <a:avLst/>
          </a:prstGeom>
          <a:noFill/>
        </p:spPr>
        <p:txBody>
          <a:bodyPr wrap="square" rtlCol="0">
            <a:spAutoFit/>
          </a:bodyPr>
          <a:lstStyle/>
          <a:p>
            <a:pPr marL="285750" indent="-285750" algn="just">
              <a:buFont typeface="Wingdings" panose="05000000000000000000" pitchFamily="2" charset="2"/>
              <a:buChar char="Ø"/>
            </a:pPr>
            <a:r>
              <a:rPr lang="en-US" sz="2000" dirty="0" err="1"/>
              <a:t>Số</a:t>
            </a:r>
            <a:r>
              <a:rPr lang="en-US" sz="2000" dirty="0"/>
              <a:t> </a:t>
            </a:r>
            <a:r>
              <a:rPr lang="en-US" sz="2000" dirty="0" err="1"/>
              <a:t>liệu</a:t>
            </a:r>
            <a:r>
              <a:rPr lang="en-US" sz="2000" dirty="0"/>
              <a:t> </a:t>
            </a:r>
            <a:r>
              <a:rPr lang="en-US" sz="2000" dirty="0" err="1"/>
              <a:t>nồng</a:t>
            </a:r>
            <a:r>
              <a:rPr lang="en-US" sz="2000" dirty="0"/>
              <a:t> </a:t>
            </a:r>
            <a:r>
              <a:rPr lang="en-US" sz="2000" dirty="0" err="1"/>
              <a:t>độ</a:t>
            </a:r>
            <a:r>
              <a:rPr lang="en-US" sz="2000" dirty="0"/>
              <a:t> </a:t>
            </a:r>
            <a:r>
              <a:rPr lang="en-US" sz="2000" dirty="0" err="1"/>
              <a:t>các</a:t>
            </a:r>
            <a:r>
              <a:rPr lang="en-US" sz="2000" dirty="0"/>
              <a:t> </a:t>
            </a:r>
            <a:r>
              <a:rPr lang="en-US" sz="2000" dirty="0" err="1"/>
              <a:t>chất</a:t>
            </a:r>
            <a:r>
              <a:rPr lang="en-US" sz="2000" dirty="0"/>
              <a:t> ô </a:t>
            </a:r>
            <a:r>
              <a:rPr lang="en-US" sz="2000" dirty="0" err="1"/>
              <a:t>nhiễm</a:t>
            </a:r>
            <a:r>
              <a:rPr lang="en-US" sz="2000" dirty="0"/>
              <a:t> </a:t>
            </a:r>
            <a:r>
              <a:rPr lang="en-US" sz="2000" dirty="0" err="1"/>
              <a:t>không</a:t>
            </a:r>
            <a:r>
              <a:rPr lang="en-US" sz="2000" dirty="0"/>
              <a:t> </a:t>
            </a:r>
            <a:r>
              <a:rPr lang="en-US" sz="2000" dirty="0" err="1"/>
              <a:t>khí</a:t>
            </a:r>
            <a:r>
              <a:rPr lang="en-US" sz="2000" dirty="0"/>
              <a:t> </a:t>
            </a:r>
            <a:r>
              <a:rPr lang="en-US" sz="2000" dirty="0" err="1"/>
              <a:t>trong</a:t>
            </a:r>
            <a:r>
              <a:rPr lang="en-US" sz="2000" dirty="0"/>
              <a:t> </a:t>
            </a:r>
            <a:r>
              <a:rPr lang="en-US" sz="2000" dirty="0" err="1"/>
              <a:t>các</a:t>
            </a:r>
            <a:r>
              <a:rPr lang="en-US" sz="2000" dirty="0"/>
              <a:t> </a:t>
            </a:r>
            <a:r>
              <a:rPr lang="en-US" sz="2000" dirty="0" err="1"/>
              <a:t>giai</a:t>
            </a:r>
            <a:r>
              <a:rPr lang="en-US" sz="2000" dirty="0"/>
              <a:t> </a:t>
            </a:r>
            <a:r>
              <a:rPr lang="en-US" sz="2000" dirty="0" err="1"/>
              <a:t>đoạn</a:t>
            </a:r>
            <a:r>
              <a:rPr lang="en-US" sz="2000" dirty="0"/>
              <a:t> </a:t>
            </a:r>
            <a:r>
              <a:rPr lang="en-US" sz="2000" dirty="0" err="1"/>
              <a:t>vừa</a:t>
            </a:r>
            <a:r>
              <a:rPr lang="en-US" sz="2000" dirty="0"/>
              <a:t> qua </a:t>
            </a:r>
            <a:r>
              <a:rPr lang="en-US" sz="2000" dirty="0" err="1"/>
              <a:t>còn</a:t>
            </a:r>
            <a:r>
              <a:rPr lang="en-US" sz="2000" dirty="0"/>
              <a:t> </a:t>
            </a:r>
            <a:r>
              <a:rPr lang="en-US" sz="2000" dirty="0" err="1"/>
              <a:t>rải</a:t>
            </a:r>
            <a:r>
              <a:rPr lang="en-US" sz="2000" dirty="0"/>
              <a:t> </a:t>
            </a:r>
            <a:r>
              <a:rPr lang="en-US" sz="2000" dirty="0" err="1"/>
              <a:t>rác</a:t>
            </a:r>
            <a:r>
              <a:rPr lang="en-US" sz="2000" dirty="0"/>
              <a:t> </a:t>
            </a:r>
            <a:r>
              <a:rPr lang="en-US" sz="2000" dirty="0" err="1"/>
              <a:t>về</a:t>
            </a:r>
            <a:r>
              <a:rPr lang="en-US" sz="2000" dirty="0"/>
              <a:t> </a:t>
            </a:r>
            <a:r>
              <a:rPr lang="en-US" sz="2000" dirty="0" err="1"/>
              <a:t>không</a:t>
            </a:r>
            <a:r>
              <a:rPr lang="en-US" sz="2000" dirty="0"/>
              <a:t> </a:t>
            </a:r>
            <a:r>
              <a:rPr lang="en-US" sz="2000" dirty="0" err="1"/>
              <a:t>gian</a:t>
            </a:r>
            <a:r>
              <a:rPr lang="en-US" sz="2000" dirty="0"/>
              <a:t> </a:t>
            </a:r>
            <a:r>
              <a:rPr lang="en-US" sz="2000" dirty="0" err="1"/>
              <a:t>và</a:t>
            </a:r>
            <a:r>
              <a:rPr lang="en-US" sz="2000" dirty="0"/>
              <a:t> </a:t>
            </a:r>
            <a:r>
              <a:rPr lang="en-US" sz="2000" dirty="0" err="1"/>
              <a:t>thời</a:t>
            </a:r>
            <a:r>
              <a:rPr lang="en-US" sz="2000" dirty="0"/>
              <a:t> </a:t>
            </a:r>
            <a:r>
              <a:rPr lang="en-US" sz="2000" dirty="0" err="1"/>
              <a:t>gian</a:t>
            </a:r>
            <a:endParaRPr lang="en-US" sz="2000" dirty="0"/>
          </a:p>
          <a:p>
            <a:pPr marL="285750" indent="-285750" algn="just">
              <a:buFont typeface="Wingdings" panose="05000000000000000000" pitchFamily="2" charset="2"/>
              <a:buChar char="Ø"/>
            </a:pPr>
            <a:endParaRPr lang="en-US" sz="2000" dirty="0"/>
          </a:p>
          <a:p>
            <a:pPr marL="285750" indent="-285750" algn="just">
              <a:buFont typeface="Wingdings" panose="05000000000000000000" pitchFamily="2" charset="2"/>
              <a:buChar char="Ø"/>
            </a:pPr>
            <a:r>
              <a:rPr lang="en-US" sz="2000" dirty="0" err="1"/>
              <a:t>Hệ</a:t>
            </a:r>
            <a:r>
              <a:rPr lang="en-US" sz="2000" dirty="0"/>
              <a:t> </a:t>
            </a:r>
            <a:r>
              <a:rPr lang="en-US" sz="2000" dirty="0" err="1"/>
              <a:t>thống</a:t>
            </a:r>
            <a:r>
              <a:rPr lang="en-US" sz="2000" dirty="0"/>
              <a:t> </a:t>
            </a:r>
            <a:r>
              <a:rPr lang="en-US" sz="2000" dirty="0" err="1"/>
              <a:t>các</a:t>
            </a:r>
            <a:r>
              <a:rPr lang="en-US" sz="2000" dirty="0"/>
              <a:t> </a:t>
            </a:r>
            <a:r>
              <a:rPr lang="en-US" sz="2000" dirty="0" err="1"/>
              <a:t>trạm</a:t>
            </a:r>
            <a:r>
              <a:rPr lang="en-US" sz="2000" dirty="0"/>
              <a:t> </a:t>
            </a:r>
            <a:r>
              <a:rPr lang="en-US" sz="2000" dirty="0" err="1"/>
              <a:t>quan</a:t>
            </a:r>
            <a:r>
              <a:rPr lang="en-US" sz="2000" dirty="0"/>
              <a:t> </a:t>
            </a:r>
            <a:r>
              <a:rPr lang="en-US" sz="2000" dirty="0" err="1"/>
              <a:t>trắc</a:t>
            </a:r>
            <a:r>
              <a:rPr lang="en-US" sz="2000" dirty="0"/>
              <a:t> </a:t>
            </a:r>
            <a:r>
              <a:rPr lang="en-US" sz="2000" dirty="0" err="1"/>
              <a:t>tự</a:t>
            </a:r>
            <a:r>
              <a:rPr lang="en-US" sz="2000" dirty="0"/>
              <a:t> </a:t>
            </a:r>
            <a:r>
              <a:rPr lang="en-US" sz="2000" dirty="0" err="1"/>
              <a:t>động</a:t>
            </a:r>
            <a:r>
              <a:rPr lang="en-US" sz="2000" dirty="0"/>
              <a:t> </a:t>
            </a:r>
            <a:r>
              <a:rPr lang="en-US" sz="2000" dirty="0" err="1"/>
              <a:t>liên</a:t>
            </a:r>
            <a:r>
              <a:rPr lang="en-US" sz="2000" dirty="0"/>
              <a:t> </a:t>
            </a:r>
            <a:r>
              <a:rPr lang="en-US" sz="2000" dirty="0" err="1"/>
              <a:t>tục</a:t>
            </a:r>
            <a:r>
              <a:rPr lang="en-US" sz="2000" dirty="0"/>
              <a:t> </a:t>
            </a:r>
            <a:r>
              <a:rPr lang="en-US" sz="2000" dirty="0" err="1"/>
              <a:t>quốc</a:t>
            </a:r>
            <a:r>
              <a:rPr lang="en-US" sz="2000" dirty="0"/>
              <a:t> </a:t>
            </a:r>
            <a:r>
              <a:rPr lang="en-US" sz="2000" dirty="0" err="1"/>
              <a:t>gia</a:t>
            </a:r>
            <a:r>
              <a:rPr lang="en-US" sz="2000" dirty="0"/>
              <a:t> </a:t>
            </a:r>
            <a:r>
              <a:rPr lang="en-US" sz="2000" dirty="0" err="1"/>
              <a:t>đã</a:t>
            </a:r>
            <a:r>
              <a:rPr lang="en-US" sz="2000" dirty="0"/>
              <a:t> bao </a:t>
            </a:r>
            <a:r>
              <a:rPr lang="en-US" sz="2000" dirty="0" err="1"/>
              <a:t>phủ</a:t>
            </a:r>
            <a:r>
              <a:rPr lang="en-US" sz="2000" dirty="0"/>
              <a:t> </a:t>
            </a:r>
            <a:r>
              <a:rPr lang="en-US" sz="2000" dirty="0" err="1"/>
              <a:t>phần</a:t>
            </a:r>
            <a:r>
              <a:rPr lang="en-US" sz="2000" dirty="0"/>
              <a:t> </a:t>
            </a:r>
            <a:r>
              <a:rPr lang="en-US" sz="2000" dirty="0" err="1"/>
              <a:t>lớn</a:t>
            </a:r>
            <a:r>
              <a:rPr lang="en-US" sz="2000" dirty="0"/>
              <a:t> </a:t>
            </a:r>
            <a:r>
              <a:rPr lang="en-US" sz="2000" dirty="0" err="1"/>
              <a:t>không</a:t>
            </a:r>
            <a:r>
              <a:rPr lang="en-US" sz="2000" dirty="0"/>
              <a:t> </a:t>
            </a:r>
            <a:r>
              <a:rPr lang="en-US" sz="2000" dirty="0" err="1"/>
              <a:t>gian</a:t>
            </a:r>
            <a:r>
              <a:rPr lang="en-US" sz="2000" dirty="0"/>
              <a:t> </a:t>
            </a:r>
            <a:r>
              <a:rPr lang="en-US" sz="2000" dirty="0" err="1"/>
              <a:t>quốc</a:t>
            </a:r>
            <a:r>
              <a:rPr lang="en-US" sz="2000" dirty="0"/>
              <a:t> </a:t>
            </a:r>
            <a:r>
              <a:rPr lang="en-US" sz="2000" dirty="0" err="1"/>
              <a:t>gia</a:t>
            </a:r>
            <a:r>
              <a:rPr lang="en-US" sz="2000" dirty="0"/>
              <a:t> =&gt; </a:t>
            </a:r>
            <a:r>
              <a:rPr lang="en-US" sz="2000" dirty="0" err="1"/>
              <a:t>cần</a:t>
            </a:r>
            <a:r>
              <a:rPr lang="en-US" sz="2000" dirty="0"/>
              <a:t> </a:t>
            </a:r>
            <a:r>
              <a:rPr lang="en-US" sz="2000" dirty="0" err="1"/>
              <a:t>tiếp</a:t>
            </a:r>
            <a:r>
              <a:rPr lang="en-US" sz="2000" dirty="0"/>
              <a:t> </a:t>
            </a:r>
            <a:r>
              <a:rPr lang="en-US" sz="2000" dirty="0" err="1"/>
              <a:t>tục</a:t>
            </a:r>
            <a:r>
              <a:rPr lang="en-US" sz="2000" dirty="0"/>
              <a:t> </a:t>
            </a:r>
            <a:r>
              <a:rPr lang="en-US" sz="2000" dirty="0" err="1"/>
              <a:t>duy</a:t>
            </a:r>
            <a:r>
              <a:rPr lang="en-US" sz="2000" dirty="0"/>
              <a:t> </a:t>
            </a:r>
            <a:r>
              <a:rPr lang="en-US" sz="2000" dirty="0" err="1"/>
              <a:t>trì</a:t>
            </a:r>
            <a:r>
              <a:rPr lang="en-US" sz="2000" dirty="0"/>
              <a:t> </a:t>
            </a:r>
            <a:r>
              <a:rPr lang="en-US" sz="2000" dirty="0" err="1"/>
              <a:t>mạng</a:t>
            </a:r>
            <a:r>
              <a:rPr lang="en-US" sz="2000" dirty="0"/>
              <a:t> </a:t>
            </a:r>
            <a:r>
              <a:rPr lang="en-US" sz="2000" dirty="0" err="1"/>
              <a:t>lưới</a:t>
            </a:r>
            <a:r>
              <a:rPr lang="en-US" sz="2000" dirty="0"/>
              <a:t> </a:t>
            </a:r>
            <a:r>
              <a:rPr lang="en-US" sz="2000" dirty="0" err="1"/>
              <a:t>và</a:t>
            </a:r>
            <a:r>
              <a:rPr lang="en-US" sz="2000" dirty="0"/>
              <a:t> </a:t>
            </a:r>
            <a:r>
              <a:rPr lang="en-US" sz="2000" dirty="0" err="1"/>
              <a:t>bổ</a:t>
            </a:r>
            <a:r>
              <a:rPr lang="en-US" sz="2000" dirty="0"/>
              <a:t> sung (</a:t>
            </a:r>
            <a:r>
              <a:rPr lang="en-US" sz="2000" dirty="0" err="1"/>
              <a:t>nếu</a:t>
            </a:r>
            <a:r>
              <a:rPr lang="en-US" sz="2000" dirty="0"/>
              <a:t> </a:t>
            </a:r>
            <a:r>
              <a:rPr lang="en-US" sz="2000" dirty="0" err="1"/>
              <a:t>thiếu</a:t>
            </a:r>
            <a:r>
              <a:rPr lang="en-US" sz="2000" dirty="0"/>
              <a:t>) </a:t>
            </a:r>
            <a:r>
              <a:rPr lang="en-US" sz="2000" dirty="0" err="1"/>
              <a:t>trạm</a:t>
            </a:r>
            <a:r>
              <a:rPr lang="en-US" sz="2000" dirty="0"/>
              <a:t> </a:t>
            </a:r>
            <a:r>
              <a:rPr lang="en-US" sz="2000" dirty="0" err="1"/>
              <a:t>quan</a:t>
            </a:r>
            <a:r>
              <a:rPr lang="en-US" sz="2000" dirty="0"/>
              <a:t> </a:t>
            </a:r>
            <a:r>
              <a:rPr lang="en-US" sz="2000" dirty="0" err="1"/>
              <a:t>trắc</a:t>
            </a:r>
            <a:r>
              <a:rPr lang="en-US" sz="2000" dirty="0"/>
              <a:t> </a:t>
            </a:r>
            <a:r>
              <a:rPr lang="en-US" sz="2000" dirty="0" err="1"/>
              <a:t>mang</a:t>
            </a:r>
            <a:r>
              <a:rPr lang="en-US" sz="2000" dirty="0"/>
              <a:t> </a:t>
            </a:r>
            <a:r>
              <a:rPr lang="en-US" sz="2000" dirty="0" err="1"/>
              <a:t>tính</a:t>
            </a:r>
            <a:r>
              <a:rPr lang="en-US" sz="2000" dirty="0"/>
              <a:t> “</a:t>
            </a:r>
            <a:r>
              <a:rPr lang="en-US" sz="2000" dirty="0" err="1"/>
              <a:t>trọng</a:t>
            </a:r>
            <a:r>
              <a:rPr lang="en-US" sz="2000" dirty="0"/>
              <a:t> </a:t>
            </a:r>
            <a:r>
              <a:rPr lang="en-US" sz="2000" dirty="0" err="1"/>
              <a:t>tài</a:t>
            </a:r>
            <a:r>
              <a:rPr lang="en-US" sz="2000" dirty="0"/>
              <a:t>” </a:t>
            </a:r>
            <a:r>
              <a:rPr lang="en-US" sz="2000" dirty="0" err="1"/>
              <a:t>tại</a:t>
            </a:r>
            <a:r>
              <a:rPr lang="en-US" sz="2000" dirty="0"/>
              <a:t> </a:t>
            </a:r>
            <a:r>
              <a:rPr lang="en-US" sz="2000" dirty="0" err="1"/>
              <a:t>tất</a:t>
            </a:r>
            <a:r>
              <a:rPr lang="en-US" sz="2000" dirty="0"/>
              <a:t> </a:t>
            </a:r>
            <a:r>
              <a:rPr lang="en-US" sz="2000" dirty="0" err="1"/>
              <a:t>cả</a:t>
            </a:r>
            <a:r>
              <a:rPr lang="en-US" sz="2000" dirty="0"/>
              <a:t> </a:t>
            </a:r>
            <a:r>
              <a:rPr lang="en-US" sz="2000" dirty="0" err="1"/>
              <a:t>các</a:t>
            </a:r>
            <a:r>
              <a:rPr lang="en-US" sz="2000" dirty="0"/>
              <a:t> </a:t>
            </a:r>
            <a:r>
              <a:rPr lang="en-US" sz="2000" dirty="0" err="1"/>
              <a:t>khu</a:t>
            </a:r>
            <a:r>
              <a:rPr lang="en-US" sz="2000" dirty="0"/>
              <a:t> </a:t>
            </a:r>
            <a:r>
              <a:rPr lang="en-US" sz="2000" dirty="0" err="1"/>
              <a:t>vực</a:t>
            </a:r>
            <a:r>
              <a:rPr lang="en-US" sz="2000" dirty="0"/>
              <a:t> </a:t>
            </a:r>
            <a:r>
              <a:rPr lang="en-US" sz="2000" dirty="0" err="1"/>
              <a:t>xây</a:t>
            </a:r>
            <a:r>
              <a:rPr lang="en-US" sz="2000" dirty="0"/>
              <a:t> </a:t>
            </a:r>
            <a:r>
              <a:rPr lang="en-US" sz="2000" dirty="0" err="1"/>
              <a:t>dựng</a:t>
            </a:r>
            <a:r>
              <a:rPr lang="en-US" sz="2000" dirty="0"/>
              <a:t> </a:t>
            </a:r>
            <a:r>
              <a:rPr lang="en-US" sz="2000" dirty="0" err="1"/>
              <a:t>kế</a:t>
            </a:r>
            <a:r>
              <a:rPr lang="en-US" sz="2000" dirty="0"/>
              <a:t> </a:t>
            </a:r>
            <a:r>
              <a:rPr lang="en-US" sz="2000" dirty="0" err="1"/>
              <a:t>hoạch</a:t>
            </a:r>
            <a:r>
              <a:rPr lang="en-US" sz="2000" dirty="0"/>
              <a:t> </a:t>
            </a:r>
            <a:r>
              <a:rPr lang="en-US" sz="2000" dirty="0" err="1"/>
              <a:t>quản</a:t>
            </a:r>
            <a:r>
              <a:rPr lang="en-US" sz="2000" dirty="0"/>
              <a:t> </a:t>
            </a:r>
            <a:r>
              <a:rPr lang="en-US" sz="2000" dirty="0" err="1"/>
              <a:t>lý</a:t>
            </a:r>
            <a:r>
              <a:rPr lang="en-US" sz="2000" dirty="0"/>
              <a:t> </a:t>
            </a:r>
            <a:r>
              <a:rPr lang="en-US" sz="2000" dirty="0" err="1"/>
              <a:t>chất</a:t>
            </a:r>
            <a:r>
              <a:rPr lang="en-US" sz="2000" dirty="0"/>
              <a:t> </a:t>
            </a:r>
            <a:r>
              <a:rPr lang="en-US" sz="2000" dirty="0" err="1"/>
              <a:t>lượng</a:t>
            </a:r>
            <a:r>
              <a:rPr lang="en-US" sz="2000" dirty="0"/>
              <a:t> </a:t>
            </a:r>
            <a:r>
              <a:rPr lang="en-US" sz="2000" dirty="0" err="1"/>
              <a:t>không</a:t>
            </a:r>
            <a:r>
              <a:rPr lang="en-US" sz="2000" dirty="0"/>
              <a:t> </a:t>
            </a:r>
            <a:r>
              <a:rPr lang="en-US" sz="2000" dirty="0" err="1"/>
              <a:t>khí</a:t>
            </a:r>
            <a:endParaRPr lang="en-US" sz="2000" dirty="0"/>
          </a:p>
          <a:p>
            <a:pPr marL="285750" indent="-285750" algn="just">
              <a:buFont typeface="Wingdings" panose="05000000000000000000" pitchFamily="2" charset="2"/>
              <a:buChar char="Ø"/>
            </a:pPr>
            <a:endParaRPr lang="en-US" sz="2000" dirty="0"/>
          </a:p>
        </p:txBody>
      </p:sp>
      <p:sp>
        <p:nvSpPr>
          <p:cNvPr id="13" name="Slide Number Placeholder 12">
            <a:extLst>
              <a:ext uri="{FF2B5EF4-FFF2-40B4-BE49-F238E27FC236}">
                <a16:creationId xmlns:a16="http://schemas.microsoft.com/office/drawing/2014/main" id="{C6DD6C92-B0BF-7300-BB23-07B4A24C66FD}"/>
              </a:ext>
            </a:extLst>
          </p:cNvPr>
          <p:cNvSpPr>
            <a:spLocks noGrp="1"/>
          </p:cNvSpPr>
          <p:nvPr>
            <p:ph type="sldNum" sz="quarter" idx="12"/>
          </p:nvPr>
        </p:nvSpPr>
        <p:spPr/>
        <p:txBody>
          <a:bodyPr/>
          <a:lstStyle/>
          <a:p>
            <a:fld id="{C03D611F-4E0C-40CB-9095-27B95F4BE683}" type="slidenum">
              <a:rPr lang="en-US" smtClean="0"/>
              <a:t>12</a:t>
            </a:fld>
            <a:endParaRPr lang="en-US"/>
          </a:p>
        </p:txBody>
      </p:sp>
    </p:spTree>
    <p:extLst>
      <p:ext uri="{BB962C8B-B14F-4D97-AF65-F5344CB8AC3E}">
        <p14:creationId xmlns:p14="http://schemas.microsoft.com/office/powerpoint/2010/main" val="2215206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FFC0-F878-4609-6B3F-C91D50C6FFC2}"/>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4E5B52-9C5C-BA31-8B46-16B7A75E60A1}"/>
              </a:ext>
            </a:extLst>
          </p:cNvPr>
          <p:cNvGrpSpPr/>
          <p:nvPr/>
        </p:nvGrpSpPr>
        <p:grpSpPr>
          <a:xfrm>
            <a:off x="-110303" y="424997"/>
            <a:ext cx="5022271" cy="545121"/>
            <a:chOff x="379423" y="277700"/>
            <a:chExt cx="4394548" cy="545121"/>
          </a:xfrm>
        </p:grpSpPr>
        <p:sp>
          <p:nvSpPr>
            <p:cNvPr id="5" name="Rectangle 4">
              <a:extLst>
                <a:ext uri="{FF2B5EF4-FFF2-40B4-BE49-F238E27FC236}">
                  <a16:creationId xmlns:a16="http://schemas.microsoft.com/office/drawing/2014/main" id="{56C6B243-0E94-E8E3-8A87-872DFE9C54A8}"/>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7" name="TextBox 6">
              <a:extLst>
                <a:ext uri="{FF2B5EF4-FFF2-40B4-BE49-F238E27FC236}">
                  <a16:creationId xmlns:a16="http://schemas.microsoft.com/office/drawing/2014/main" id="{93A4FEF2-FEC7-DD4D-F57B-6309ADE655CF}"/>
                </a:ext>
              </a:extLst>
            </p:cNvPr>
            <p:cNvSpPr txBox="1"/>
            <p:nvPr/>
          </p:nvSpPr>
          <p:spPr>
            <a:xfrm>
              <a:off x="379423" y="341979"/>
              <a:ext cx="4394548" cy="461665"/>
            </a:xfrm>
            <a:prstGeom prst="rect">
              <a:avLst/>
            </a:prstGeom>
            <a:noFill/>
          </p:spPr>
          <p:txBody>
            <a:bodyPr wrap="square">
              <a:spAutoFit/>
            </a:bodyPr>
            <a:lstStyle/>
            <a:p>
              <a:pPr marL="0" indent="0" algn="ctr">
                <a:buNone/>
              </a:pPr>
              <a:r>
                <a:rPr lang="en-US" sz="2400" b="1" dirty="0" err="1">
                  <a:latin typeface="Aptos" panose="020B0004020202020204" pitchFamily="34" charset="0"/>
                </a:rPr>
                <a:t>Hiện</a:t>
              </a:r>
              <a:r>
                <a:rPr lang="en-US" sz="2400" b="1" dirty="0">
                  <a:latin typeface="Aptos" panose="020B0004020202020204" pitchFamily="34" charset="0"/>
                </a:rPr>
                <a:t> </a:t>
              </a:r>
              <a:r>
                <a:rPr lang="en-US" sz="2400" b="1" dirty="0" err="1">
                  <a:latin typeface="Aptos" panose="020B0004020202020204" pitchFamily="34" charset="0"/>
                </a:rPr>
                <a:t>trạng</a:t>
              </a:r>
              <a:r>
                <a:rPr lang="en-US" sz="2400" b="1" dirty="0">
                  <a:latin typeface="Aptos" panose="020B0004020202020204" pitchFamily="34" charset="0"/>
                </a:rPr>
                <a:t> </a:t>
              </a:r>
              <a:r>
                <a:rPr lang="en-US" sz="2400" b="1" dirty="0" err="1">
                  <a:latin typeface="Aptos" panose="020B0004020202020204" pitchFamily="34" charset="0"/>
                </a:rPr>
                <a:t>ô</a:t>
              </a:r>
              <a:r>
                <a:rPr lang="en-US" sz="2400" b="1" dirty="0">
                  <a:latin typeface="Aptos" panose="020B0004020202020204" pitchFamily="34" charset="0"/>
                </a:rPr>
                <a:t> </a:t>
              </a:r>
              <a:r>
                <a:rPr lang="en-US" sz="2400" b="1" dirty="0" err="1">
                  <a:latin typeface="Aptos" panose="020B0004020202020204" pitchFamily="34" charset="0"/>
                </a:rPr>
                <a:t>nhiễm</a:t>
              </a:r>
              <a:r>
                <a:rPr lang="en-US" sz="2400" b="1" dirty="0">
                  <a:latin typeface="Aptos" panose="020B0004020202020204" pitchFamily="34" charset="0"/>
                </a:rPr>
                <a:t> </a:t>
              </a:r>
              <a:r>
                <a:rPr lang="en-US" sz="2400" b="1" dirty="0" err="1">
                  <a:latin typeface="Aptos" panose="020B0004020202020204" pitchFamily="34" charset="0"/>
                </a:rPr>
                <a:t>không</a:t>
              </a:r>
              <a:r>
                <a:rPr lang="en-US" sz="2400" b="1" dirty="0">
                  <a:latin typeface="Aptos" panose="020B0004020202020204" pitchFamily="34" charset="0"/>
                </a:rPr>
                <a:t> </a:t>
              </a:r>
              <a:r>
                <a:rPr lang="en-US" sz="2400" b="1" dirty="0" err="1">
                  <a:latin typeface="Aptos" panose="020B0004020202020204" pitchFamily="34" charset="0"/>
                </a:rPr>
                <a:t>khí</a:t>
              </a:r>
              <a:endParaRPr lang="en-IE" sz="2400" b="1" dirty="0">
                <a:latin typeface="Aptos" panose="020B0004020202020204" pitchFamily="34" charset="0"/>
              </a:endParaRPr>
            </a:p>
          </p:txBody>
        </p:sp>
      </p:grpSp>
      <p:pic>
        <p:nvPicPr>
          <p:cNvPr id="3" name="Picture 4">
            <a:extLst>
              <a:ext uri="{FF2B5EF4-FFF2-40B4-BE49-F238E27FC236}">
                <a16:creationId xmlns:a16="http://schemas.microsoft.com/office/drawing/2014/main" id="{3DA80D44-D4F3-E788-B5FE-C30AE28216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342" b="3603"/>
          <a:stretch>
            <a:fillRect/>
          </a:stretch>
        </p:blipFill>
        <p:spPr bwMode="auto">
          <a:xfrm>
            <a:off x="198900" y="1135581"/>
            <a:ext cx="7203763" cy="47413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E7F5BE0-A52D-3727-83B4-788126B2C4DB}"/>
              </a:ext>
            </a:extLst>
          </p:cNvPr>
          <p:cNvSpPr txBox="1"/>
          <p:nvPr/>
        </p:nvSpPr>
        <p:spPr>
          <a:xfrm>
            <a:off x="455611" y="5884062"/>
            <a:ext cx="6581032" cy="369332"/>
          </a:xfrm>
          <a:prstGeom prst="rect">
            <a:avLst/>
          </a:prstGeom>
        </p:spPr>
        <p:txBody>
          <a:bodyPr vert="horz" wrap="none" lIns="91440" tIns="45720" rIns="91440" bIns="45720" rtlCol="0">
            <a:spAutoFit/>
          </a:bodyPr>
          <a:lstStyle/>
          <a:p>
            <a:pPr marL="0" indent="0" algn="ctr">
              <a:buNone/>
            </a:pPr>
            <a:r>
              <a:rPr lang="en-US" i="1" dirty="0" err="1"/>
              <a:t>Phân</a:t>
            </a:r>
            <a:r>
              <a:rPr lang="en-US" i="1" dirty="0"/>
              <a:t> </a:t>
            </a:r>
            <a:r>
              <a:rPr lang="en-US" i="1" dirty="0" err="1"/>
              <a:t>bố</a:t>
            </a:r>
            <a:r>
              <a:rPr lang="en-US" i="1" dirty="0"/>
              <a:t> </a:t>
            </a:r>
            <a:r>
              <a:rPr lang="en-US" i="1" dirty="0" err="1"/>
              <a:t>nồng</a:t>
            </a:r>
            <a:r>
              <a:rPr lang="en-US" i="1" dirty="0"/>
              <a:t> </a:t>
            </a:r>
            <a:r>
              <a:rPr lang="en-US" i="1" dirty="0" err="1"/>
              <a:t>độ</a:t>
            </a:r>
            <a:r>
              <a:rPr lang="en-US" i="1" dirty="0"/>
              <a:t> </a:t>
            </a:r>
            <a:r>
              <a:rPr lang="en-US" i="1" dirty="0" err="1"/>
              <a:t>bụi</a:t>
            </a:r>
            <a:r>
              <a:rPr lang="en-US" i="1" dirty="0"/>
              <a:t> PM</a:t>
            </a:r>
            <a:r>
              <a:rPr lang="en-US" i="1" baseline="-25000" dirty="0"/>
              <a:t>2.5</a:t>
            </a:r>
            <a:r>
              <a:rPr lang="en-US" i="1" dirty="0"/>
              <a:t> ở Việt Nam: a) </a:t>
            </a:r>
            <a:r>
              <a:rPr lang="en-US" i="1" dirty="0" err="1"/>
              <a:t>năm</a:t>
            </a:r>
            <a:r>
              <a:rPr lang="en-US" i="1" dirty="0"/>
              <a:t> 2019, b) </a:t>
            </a:r>
            <a:r>
              <a:rPr lang="en-US" i="1" dirty="0" err="1"/>
              <a:t>năm</a:t>
            </a:r>
            <a:r>
              <a:rPr lang="en-US" i="1" dirty="0"/>
              <a:t> 2020 </a:t>
            </a:r>
          </a:p>
        </p:txBody>
      </p:sp>
      <p:sp>
        <p:nvSpPr>
          <p:cNvPr id="11" name="TextBox 10">
            <a:extLst>
              <a:ext uri="{FF2B5EF4-FFF2-40B4-BE49-F238E27FC236}">
                <a16:creationId xmlns:a16="http://schemas.microsoft.com/office/drawing/2014/main" id="{6479AB29-4A64-6DD4-2BD4-7010D94B7002}"/>
              </a:ext>
            </a:extLst>
          </p:cNvPr>
          <p:cNvSpPr txBox="1"/>
          <p:nvPr/>
        </p:nvSpPr>
        <p:spPr>
          <a:xfrm flipH="1">
            <a:off x="7297450" y="5789135"/>
            <a:ext cx="4707666" cy="757130"/>
          </a:xfrm>
          <a:prstGeom prst="rect">
            <a:avLst/>
          </a:prstGeom>
        </p:spPr>
        <p:txBody>
          <a:bodyPr vert="horz" wrap="square" lIns="91440" tIns="45720" rIns="91440" bIns="45720" rtlCol="0">
            <a:spAutoFit/>
          </a:bodyPr>
          <a:lstStyle/>
          <a:p>
            <a:pPr algn="ctr">
              <a:lnSpc>
                <a:spcPct val="120000"/>
              </a:lnSpc>
            </a:pPr>
            <a:r>
              <a:rPr lang="en-US" i="1" dirty="0" err="1"/>
              <a:t>Nồng</a:t>
            </a:r>
            <a:r>
              <a:rPr lang="en-US" i="1" dirty="0"/>
              <a:t> </a:t>
            </a:r>
            <a:r>
              <a:rPr lang="en-US" i="1" dirty="0" err="1"/>
              <a:t>độ</a:t>
            </a:r>
            <a:r>
              <a:rPr lang="en-US" i="1" dirty="0"/>
              <a:t> PM</a:t>
            </a:r>
            <a:r>
              <a:rPr lang="en-US" i="1" baseline="-25000" dirty="0"/>
              <a:t>2.5 </a:t>
            </a:r>
            <a:r>
              <a:rPr lang="en-US" i="1" dirty="0" err="1"/>
              <a:t>tại</a:t>
            </a:r>
            <a:r>
              <a:rPr lang="en-US" i="1" dirty="0"/>
              <a:t> 2 </a:t>
            </a:r>
            <a:r>
              <a:rPr lang="en-US" i="1" dirty="0" err="1"/>
              <a:t>trạm</a:t>
            </a:r>
            <a:r>
              <a:rPr lang="en-US" i="1" dirty="0"/>
              <a:t> ở Hà </a:t>
            </a:r>
            <a:r>
              <a:rPr lang="en-US" i="1" dirty="0" err="1"/>
              <a:t>Nội</a:t>
            </a:r>
            <a:r>
              <a:rPr lang="en-US" i="1" dirty="0"/>
              <a:t> </a:t>
            </a:r>
            <a:r>
              <a:rPr lang="en-US" i="1" dirty="0" err="1"/>
              <a:t>và</a:t>
            </a:r>
            <a:r>
              <a:rPr lang="en-US" i="1" dirty="0"/>
              <a:t> </a:t>
            </a:r>
            <a:r>
              <a:rPr lang="en-US" i="1" dirty="0" err="1"/>
              <a:t>thành</a:t>
            </a:r>
            <a:r>
              <a:rPr lang="en-US" i="1" dirty="0"/>
              <a:t> </a:t>
            </a:r>
            <a:r>
              <a:rPr lang="en-US" i="1" dirty="0" err="1"/>
              <a:t>phố</a:t>
            </a:r>
            <a:r>
              <a:rPr lang="en-US" i="1" dirty="0"/>
              <a:t> </a:t>
            </a:r>
            <a:r>
              <a:rPr lang="en-US" i="1" dirty="0" err="1"/>
              <a:t>Hồ</a:t>
            </a:r>
            <a:r>
              <a:rPr lang="en-US" i="1" dirty="0"/>
              <a:t> Chí Minh</a:t>
            </a:r>
          </a:p>
        </p:txBody>
      </p:sp>
      <p:sp>
        <p:nvSpPr>
          <p:cNvPr id="12" name="TextBox 11">
            <a:extLst>
              <a:ext uri="{FF2B5EF4-FFF2-40B4-BE49-F238E27FC236}">
                <a16:creationId xmlns:a16="http://schemas.microsoft.com/office/drawing/2014/main" id="{712F6597-A615-A89C-0858-774EEF9B930A}"/>
              </a:ext>
            </a:extLst>
          </p:cNvPr>
          <p:cNvSpPr txBox="1"/>
          <p:nvPr/>
        </p:nvSpPr>
        <p:spPr>
          <a:xfrm flipH="1">
            <a:off x="7530793" y="5025437"/>
            <a:ext cx="4356378" cy="276999"/>
          </a:xfrm>
          <a:prstGeom prst="rect">
            <a:avLst/>
          </a:prstGeom>
        </p:spPr>
        <p:txBody>
          <a:bodyPr vert="horz" wrap="square" lIns="91440" tIns="45720" rIns="91440" bIns="45720" rtlCol="0">
            <a:spAutoFit/>
          </a:bodyPr>
          <a:lstStyle/>
          <a:p>
            <a:pPr algn="r"/>
            <a:r>
              <a:rPr lang="en-US" sz="1200" i="1" dirty="0" err="1">
                <a:latin typeface="Arial" pitchFamily="34" charset="0"/>
                <a:cs typeface="Arial" pitchFamily="34" charset="0"/>
              </a:rPr>
              <a:t>Nguồn</a:t>
            </a:r>
            <a:r>
              <a:rPr lang="en-US" sz="1200" i="1" dirty="0">
                <a:latin typeface="Arial" pitchFamily="34" charset="0"/>
                <a:cs typeface="Arial" pitchFamily="34" charset="0"/>
              </a:rPr>
              <a:t>: </a:t>
            </a:r>
            <a:r>
              <a:rPr lang="en-US" sz="1200" i="1" dirty="0" err="1">
                <a:latin typeface="Arial" pitchFamily="34" charset="0"/>
                <a:cs typeface="Arial" pitchFamily="34" charset="0"/>
              </a:rPr>
              <a:t>Số</a:t>
            </a:r>
            <a:r>
              <a:rPr lang="en-US" sz="1200" i="1" dirty="0">
                <a:latin typeface="Arial" pitchFamily="34" charset="0"/>
                <a:cs typeface="Arial" pitchFamily="34" charset="0"/>
              </a:rPr>
              <a:t> </a:t>
            </a:r>
            <a:r>
              <a:rPr lang="en-US" sz="1200" i="1" dirty="0" err="1">
                <a:latin typeface="Arial" pitchFamily="34" charset="0"/>
                <a:cs typeface="Arial" pitchFamily="34" charset="0"/>
              </a:rPr>
              <a:t>liệu</a:t>
            </a:r>
            <a:r>
              <a:rPr lang="en-US" sz="1200" i="1" dirty="0">
                <a:latin typeface="Arial" pitchFamily="34" charset="0"/>
                <a:cs typeface="Arial" pitchFamily="34" charset="0"/>
              </a:rPr>
              <a:t> </a:t>
            </a:r>
            <a:r>
              <a:rPr lang="en-US" sz="1200" i="1" dirty="0" err="1">
                <a:latin typeface="Arial" pitchFamily="34" charset="0"/>
                <a:cs typeface="Arial" pitchFamily="34" charset="0"/>
              </a:rPr>
              <a:t>trên</a:t>
            </a:r>
            <a:r>
              <a:rPr lang="en-US" sz="1200" i="1" dirty="0">
                <a:latin typeface="Arial" pitchFamily="34" charset="0"/>
                <a:cs typeface="Arial" pitchFamily="34" charset="0"/>
              </a:rPr>
              <a:t> </a:t>
            </a:r>
            <a:r>
              <a:rPr lang="en-US" sz="1200" i="1" dirty="0" err="1">
                <a:latin typeface="Arial" pitchFamily="34" charset="0"/>
                <a:cs typeface="Arial" pitchFamily="34" charset="0"/>
              </a:rPr>
              <a:t>trang</a:t>
            </a:r>
            <a:r>
              <a:rPr lang="en-US" sz="1200" i="1" dirty="0">
                <a:latin typeface="Arial" pitchFamily="34" charset="0"/>
                <a:cs typeface="Arial" pitchFamily="34" charset="0"/>
              </a:rPr>
              <a:t> </a:t>
            </a:r>
            <a:r>
              <a:rPr lang="en-US" sz="1200" i="1" dirty="0" err="1">
                <a:latin typeface="Arial" pitchFamily="34" charset="0"/>
                <a:cs typeface="Arial" pitchFamily="34" charset="0"/>
              </a:rPr>
              <a:t>Airnow</a:t>
            </a:r>
            <a:endParaRPr lang="en-US" sz="1200" i="1" dirty="0">
              <a:latin typeface="Arial" pitchFamily="34" charset="0"/>
              <a:cs typeface="Arial" pitchFamily="34" charset="0"/>
            </a:endParaRPr>
          </a:p>
        </p:txBody>
      </p:sp>
      <p:sp>
        <p:nvSpPr>
          <p:cNvPr id="13" name="TextBox 12">
            <a:extLst>
              <a:ext uri="{FF2B5EF4-FFF2-40B4-BE49-F238E27FC236}">
                <a16:creationId xmlns:a16="http://schemas.microsoft.com/office/drawing/2014/main" id="{BE28304D-FF07-E973-4EF1-22BB6902FA48}"/>
              </a:ext>
            </a:extLst>
          </p:cNvPr>
          <p:cNvSpPr txBox="1"/>
          <p:nvPr/>
        </p:nvSpPr>
        <p:spPr>
          <a:xfrm>
            <a:off x="2400832" y="5481358"/>
            <a:ext cx="3973664" cy="307777"/>
          </a:xfrm>
          <a:prstGeom prst="rect">
            <a:avLst/>
          </a:prstGeom>
          <a:noFill/>
        </p:spPr>
        <p:txBody>
          <a:bodyPr wrap="square">
            <a:spAutoFit/>
          </a:bodyPr>
          <a:lstStyle/>
          <a:p>
            <a:r>
              <a:rPr lang="en-US" sz="1400" i="1" dirty="0">
                <a:solidFill>
                  <a:srgbClr val="0C0C0C"/>
                </a:solidFill>
              </a:rPr>
              <a:t>VNU-UET, </a:t>
            </a:r>
            <a:r>
              <a:rPr lang="en-US" sz="1400" i="1" dirty="0" err="1">
                <a:solidFill>
                  <a:srgbClr val="0C0C0C"/>
                </a:solidFill>
              </a:rPr>
              <a:t>Live&amp;Learn</a:t>
            </a:r>
            <a:r>
              <a:rPr lang="en-US" sz="1400" i="1" dirty="0">
                <a:solidFill>
                  <a:srgbClr val="0C0C0C"/>
                </a:solidFill>
              </a:rPr>
              <a:t> &amp; USAID (2021)</a:t>
            </a:r>
            <a:endParaRPr lang="en-US" sz="1400" i="1" dirty="0"/>
          </a:p>
        </p:txBody>
      </p:sp>
      <p:sp>
        <p:nvSpPr>
          <p:cNvPr id="14" name="Slide Number Placeholder 13">
            <a:extLst>
              <a:ext uri="{FF2B5EF4-FFF2-40B4-BE49-F238E27FC236}">
                <a16:creationId xmlns:a16="http://schemas.microsoft.com/office/drawing/2014/main" id="{93FC3832-BF1B-F2B3-0878-B7D3115538F9}"/>
              </a:ext>
            </a:extLst>
          </p:cNvPr>
          <p:cNvSpPr>
            <a:spLocks noGrp="1"/>
          </p:cNvSpPr>
          <p:nvPr>
            <p:ph type="sldNum" sz="quarter" idx="12"/>
          </p:nvPr>
        </p:nvSpPr>
        <p:spPr/>
        <p:txBody>
          <a:bodyPr/>
          <a:lstStyle/>
          <a:p>
            <a:fld id="{C03D611F-4E0C-40CB-9095-27B95F4BE683}" type="slidenum">
              <a:rPr lang="en-US" smtClean="0"/>
              <a:t>13</a:t>
            </a:fld>
            <a:endParaRPr lang="en-US"/>
          </a:p>
        </p:txBody>
      </p:sp>
      <p:pic>
        <p:nvPicPr>
          <p:cNvPr id="16" name="Picture 15">
            <a:extLst>
              <a:ext uri="{FF2B5EF4-FFF2-40B4-BE49-F238E27FC236}">
                <a16:creationId xmlns:a16="http://schemas.microsoft.com/office/drawing/2014/main" id="{C000E840-089F-ED5C-4C4A-01936F89EACC}"/>
              </a:ext>
            </a:extLst>
          </p:cNvPr>
          <p:cNvPicPr>
            <a:picLocks noChangeAspect="1"/>
          </p:cNvPicPr>
          <p:nvPr/>
        </p:nvPicPr>
        <p:blipFill>
          <a:blip r:embed="rId3">
            <a:lum bright="-25000" contrast="27000"/>
          </a:blip>
          <a:stretch>
            <a:fillRect/>
          </a:stretch>
        </p:blipFill>
        <p:spPr>
          <a:xfrm>
            <a:off x="7415394" y="1868086"/>
            <a:ext cx="4471777" cy="3121626"/>
          </a:xfrm>
          <a:prstGeom prst="rect">
            <a:avLst/>
          </a:prstGeom>
        </p:spPr>
      </p:pic>
    </p:spTree>
    <p:extLst>
      <p:ext uri="{BB962C8B-B14F-4D97-AF65-F5344CB8AC3E}">
        <p14:creationId xmlns:p14="http://schemas.microsoft.com/office/powerpoint/2010/main" val="410818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3EA1E-EB8D-E9E0-97BA-ECFADA84F54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1CC8AA1-B9FE-9A23-F550-497ACB08F448}"/>
              </a:ext>
            </a:extLst>
          </p:cNvPr>
          <p:cNvGrpSpPr/>
          <p:nvPr/>
        </p:nvGrpSpPr>
        <p:grpSpPr>
          <a:xfrm>
            <a:off x="-110303" y="424997"/>
            <a:ext cx="5022271" cy="545121"/>
            <a:chOff x="379423" y="277700"/>
            <a:chExt cx="4394548" cy="545121"/>
          </a:xfrm>
        </p:grpSpPr>
        <p:sp>
          <p:nvSpPr>
            <p:cNvPr id="5" name="Rectangle 4">
              <a:extLst>
                <a:ext uri="{FF2B5EF4-FFF2-40B4-BE49-F238E27FC236}">
                  <a16:creationId xmlns:a16="http://schemas.microsoft.com/office/drawing/2014/main" id="{E12C295A-315E-F9AA-CF37-3CBCA587DF9B}"/>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7" name="TextBox 6">
              <a:extLst>
                <a:ext uri="{FF2B5EF4-FFF2-40B4-BE49-F238E27FC236}">
                  <a16:creationId xmlns:a16="http://schemas.microsoft.com/office/drawing/2014/main" id="{707A2C69-1984-FF8D-E604-CAB433F95E20}"/>
                </a:ext>
              </a:extLst>
            </p:cNvPr>
            <p:cNvSpPr txBox="1"/>
            <p:nvPr/>
          </p:nvSpPr>
          <p:spPr>
            <a:xfrm>
              <a:off x="379423" y="341979"/>
              <a:ext cx="4394548" cy="461665"/>
            </a:xfrm>
            <a:prstGeom prst="rect">
              <a:avLst/>
            </a:prstGeom>
            <a:noFill/>
          </p:spPr>
          <p:txBody>
            <a:bodyPr wrap="square">
              <a:spAutoFit/>
            </a:bodyPr>
            <a:lstStyle/>
            <a:p>
              <a:pPr marL="0" indent="0" algn="ctr">
                <a:buNone/>
              </a:pPr>
              <a:r>
                <a:rPr lang="en-US" sz="2400" b="1" dirty="0" err="1">
                  <a:latin typeface="Aptos" panose="020B0004020202020204" pitchFamily="34" charset="0"/>
                </a:rPr>
                <a:t>Hiện</a:t>
              </a:r>
              <a:r>
                <a:rPr lang="en-US" sz="2400" b="1" dirty="0">
                  <a:latin typeface="Aptos" panose="020B0004020202020204" pitchFamily="34" charset="0"/>
                </a:rPr>
                <a:t> </a:t>
              </a:r>
              <a:r>
                <a:rPr lang="en-US" sz="2400" b="1" dirty="0" err="1">
                  <a:latin typeface="Aptos" panose="020B0004020202020204" pitchFamily="34" charset="0"/>
                </a:rPr>
                <a:t>trạng</a:t>
              </a:r>
              <a:r>
                <a:rPr lang="en-US" sz="2400" b="1" dirty="0">
                  <a:latin typeface="Aptos" panose="020B0004020202020204" pitchFamily="34" charset="0"/>
                </a:rPr>
                <a:t> </a:t>
              </a:r>
              <a:r>
                <a:rPr lang="en-US" sz="2400" b="1" dirty="0" err="1">
                  <a:latin typeface="Aptos" panose="020B0004020202020204" pitchFamily="34" charset="0"/>
                </a:rPr>
                <a:t>ô</a:t>
              </a:r>
              <a:r>
                <a:rPr lang="en-US" sz="2400" b="1" dirty="0">
                  <a:latin typeface="Aptos" panose="020B0004020202020204" pitchFamily="34" charset="0"/>
                </a:rPr>
                <a:t> </a:t>
              </a:r>
              <a:r>
                <a:rPr lang="en-US" sz="2400" b="1" dirty="0" err="1">
                  <a:latin typeface="Aptos" panose="020B0004020202020204" pitchFamily="34" charset="0"/>
                </a:rPr>
                <a:t>nhiễm</a:t>
              </a:r>
              <a:r>
                <a:rPr lang="en-US" sz="2400" b="1" dirty="0">
                  <a:latin typeface="Aptos" panose="020B0004020202020204" pitchFamily="34" charset="0"/>
                </a:rPr>
                <a:t> </a:t>
              </a:r>
              <a:r>
                <a:rPr lang="en-US" sz="2400" b="1" dirty="0" err="1">
                  <a:latin typeface="Aptos" panose="020B0004020202020204" pitchFamily="34" charset="0"/>
                </a:rPr>
                <a:t>không</a:t>
              </a:r>
              <a:r>
                <a:rPr lang="en-US" sz="2400" b="1" dirty="0">
                  <a:latin typeface="Aptos" panose="020B0004020202020204" pitchFamily="34" charset="0"/>
                </a:rPr>
                <a:t> </a:t>
              </a:r>
              <a:r>
                <a:rPr lang="en-US" sz="2400" b="1" dirty="0" err="1">
                  <a:latin typeface="Aptos" panose="020B0004020202020204" pitchFamily="34" charset="0"/>
                </a:rPr>
                <a:t>khí</a:t>
              </a:r>
              <a:endParaRPr lang="en-IE" sz="2400" b="1" dirty="0">
                <a:latin typeface="Aptos" panose="020B0004020202020204" pitchFamily="34" charset="0"/>
              </a:endParaRPr>
            </a:p>
          </p:txBody>
        </p:sp>
      </p:grpSp>
      <p:sp>
        <p:nvSpPr>
          <p:cNvPr id="14" name="Slide Number Placeholder 13">
            <a:extLst>
              <a:ext uri="{FF2B5EF4-FFF2-40B4-BE49-F238E27FC236}">
                <a16:creationId xmlns:a16="http://schemas.microsoft.com/office/drawing/2014/main" id="{9148569C-DA21-5D33-368B-AE16586FEC4E}"/>
              </a:ext>
            </a:extLst>
          </p:cNvPr>
          <p:cNvSpPr>
            <a:spLocks noGrp="1"/>
          </p:cNvSpPr>
          <p:nvPr>
            <p:ph type="sldNum" sz="quarter" idx="12"/>
          </p:nvPr>
        </p:nvSpPr>
        <p:spPr/>
        <p:txBody>
          <a:bodyPr/>
          <a:lstStyle/>
          <a:p>
            <a:fld id="{C03D611F-4E0C-40CB-9095-27B95F4BE683}" type="slidenum">
              <a:rPr lang="en-US" smtClean="0"/>
              <a:t>14</a:t>
            </a:fld>
            <a:endParaRPr lang="en-US"/>
          </a:p>
        </p:txBody>
      </p:sp>
      <p:pic>
        <p:nvPicPr>
          <p:cNvPr id="24" name="Google Shape;193;p9">
            <a:extLst>
              <a:ext uri="{FF2B5EF4-FFF2-40B4-BE49-F238E27FC236}">
                <a16:creationId xmlns:a16="http://schemas.microsoft.com/office/drawing/2014/main" id="{C148A61D-F46D-CD41-30A6-7EAA9345B34F}"/>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49610" y="1287905"/>
            <a:ext cx="5272151" cy="2995930"/>
          </a:xfrm>
          <a:prstGeom prst="rect">
            <a:avLst/>
          </a:prstGeom>
          <a:noFill/>
          <a:ln>
            <a:noFill/>
          </a:ln>
        </p:spPr>
      </p:pic>
      <p:sp>
        <p:nvSpPr>
          <p:cNvPr id="27" name="TextBox 26">
            <a:extLst>
              <a:ext uri="{FF2B5EF4-FFF2-40B4-BE49-F238E27FC236}">
                <a16:creationId xmlns:a16="http://schemas.microsoft.com/office/drawing/2014/main" id="{6AA6AAD5-A4DC-88B4-3501-A37E3550AB82}"/>
              </a:ext>
            </a:extLst>
          </p:cNvPr>
          <p:cNvSpPr txBox="1"/>
          <p:nvPr/>
        </p:nvSpPr>
        <p:spPr>
          <a:xfrm>
            <a:off x="1150637" y="4924787"/>
            <a:ext cx="4050917" cy="369332"/>
          </a:xfrm>
          <a:prstGeom prst="rect">
            <a:avLst/>
          </a:prstGeom>
          <a:noFill/>
        </p:spPr>
        <p:txBody>
          <a:bodyPr wrap="none" rtlCol="0">
            <a:spAutoFit/>
          </a:bodyPr>
          <a:lstStyle/>
          <a:p>
            <a:r>
              <a:rPr lang="en-VN" dirty="0"/>
              <a:t>Nồng độ PM</a:t>
            </a:r>
            <a:r>
              <a:rPr lang="en-VN" baseline="-25000" dirty="0"/>
              <a:t>2.5</a:t>
            </a:r>
            <a:r>
              <a:rPr lang="en-VN" dirty="0"/>
              <a:t> trung bình </a:t>
            </a:r>
            <a:r>
              <a:rPr lang="en-US" dirty="0" err="1"/>
              <a:t>ngày</a:t>
            </a:r>
            <a:r>
              <a:rPr lang="en-VN" dirty="0"/>
              <a:t> tại Hà</a:t>
            </a:r>
            <a:r>
              <a:rPr lang="en-US" dirty="0"/>
              <a:t> </a:t>
            </a:r>
            <a:r>
              <a:rPr lang="en-US" dirty="0" err="1"/>
              <a:t>Nội</a:t>
            </a:r>
            <a:endParaRPr lang="en-VN" dirty="0"/>
          </a:p>
        </p:txBody>
      </p:sp>
      <p:pic>
        <p:nvPicPr>
          <p:cNvPr id="36" name="Picture 35">
            <a:extLst>
              <a:ext uri="{FF2B5EF4-FFF2-40B4-BE49-F238E27FC236}">
                <a16:creationId xmlns:a16="http://schemas.microsoft.com/office/drawing/2014/main" id="{869B3807-B776-8EB0-1A73-958B3A95550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569430" y="720108"/>
            <a:ext cx="6372960" cy="3660873"/>
          </a:xfrm>
          <a:prstGeom prst="rect">
            <a:avLst/>
          </a:prstGeom>
        </p:spPr>
      </p:pic>
      <p:sp>
        <p:nvSpPr>
          <p:cNvPr id="37" name="TextBox 36">
            <a:extLst>
              <a:ext uri="{FF2B5EF4-FFF2-40B4-BE49-F238E27FC236}">
                <a16:creationId xmlns:a16="http://schemas.microsoft.com/office/drawing/2014/main" id="{4A60F00E-3033-FD26-33F2-2365B0710CDF}"/>
              </a:ext>
            </a:extLst>
          </p:cNvPr>
          <p:cNvSpPr txBox="1"/>
          <p:nvPr/>
        </p:nvSpPr>
        <p:spPr>
          <a:xfrm>
            <a:off x="5707910" y="4924787"/>
            <a:ext cx="6096000" cy="923330"/>
          </a:xfrm>
          <a:prstGeom prst="rect">
            <a:avLst/>
          </a:prstGeom>
          <a:noFill/>
        </p:spPr>
        <p:txBody>
          <a:bodyPr wrap="square" rtlCol="0">
            <a:spAutoFit/>
          </a:bodyPr>
          <a:lstStyle/>
          <a:p>
            <a:pPr algn="ctr"/>
            <a:r>
              <a:rPr lang="en-US" dirty="0" err="1"/>
              <a:t>Biến</a:t>
            </a:r>
            <a:r>
              <a:rPr lang="en-US" dirty="0"/>
              <a:t> </a:t>
            </a:r>
            <a:r>
              <a:rPr lang="en-US" dirty="0" err="1"/>
              <a:t>thiên</a:t>
            </a:r>
            <a:r>
              <a:rPr lang="en-US" dirty="0"/>
              <a:t> </a:t>
            </a:r>
            <a:r>
              <a:rPr lang="en-US" dirty="0" err="1"/>
              <a:t>nồng</a:t>
            </a:r>
            <a:r>
              <a:rPr lang="en-US" dirty="0"/>
              <a:t> </a:t>
            </a:r>
            <a:r>
              <a:rPr lang="en-US" dirty="0" err="1"/>
              <a:t>độ</a:t>
            </a:r>
            <a:r>
              <a:rPr lang="en-US" dirty="0"/>
              <a:t> </a:t>
            </a:r>
            <a:r>
              <a:rPr lang="en-US" dirty="0" err="1"/>
              <a:t>bụi</a:t>
            </a:r>
            <a:r>
              <a:rPr lang="en-US" dirty="0"/>
              <a:t> PM 2.5 </a:t>
            </a:r>
            <a:r>
              <a:rPr lang="en-US" dirty="0" err="1"/>
              <a:t>trung</a:t>
            </a:r>
            <a:r>
              <a:rPr lang="en-US" dirty="0"/>
              <a:t> </a:t>
            </a:r>
            <a:r>
              <a:rPr lang="en-US" dirty="0" err="1"/>
              <a:t>bình</a:t>
            </a:r>
            <a:r>
              <a:rPr lang="en-US" dirty="0"/>
              <a:t> </a:t>
            </a:r>
            <a:r>
              <a:rPr lang="en-US" dirty="0" err="1"/>
              <a:t>ngày</a:t>
            </a:r>
            <a:r>
              <a:rPr lang="en-US" dirty="0"/>
              <a:t>  </a:t>
            </a:r>
            <a:r>
              <a:rPr lang="en-US" dirty="0" err="1"/>
              <a:t>tại</a:t>
            </a:r>
            <a:r>
              <a:rPr lang="en-US" dirty="0"/>
              <a:t> 4 </a:t>
            </a:r>
            <a:r>
              <a:rPr lang="en-US" dirty="0" err="1"/>
              <a:t>điểm</a:t>
            </a:r>
            <a:r>
              <a:rPr lang="en-US" dirty="0"/>
              <a:t> Quảng Đông, Hà </a:t>
            </a:r>
            <a:r>
              <a:rPr lang="en-US" dirty="0" err="1"/>
              <a:t>Nội</a:t>
            </a:r>
            <a:r>
              <a:rPr lang="en-US" dirty="0"/>
              <a:t>, Rangoon </a:t>
            </a:r>
            <a:r>
              <a:rPr lang="en-US" dirty="0" err="1"/>
              <a:t>và</a:t>
            </a:r>
            <a:r>
              <a:rPr lang="en-US" dirty="0"/>
              <a:t> </a:t>
            </a:r>
            <a:r>
              <a:rPr lang="en-US" dirty="0" err="1"/>
              <a:t>Viêng</a:t>
            </a:r>
            <a:r>
              <a:rPr lang="en-US" dirty="0"/>
              <a:t> </a:t>
            </a:r>
            <a:r>
              <a:rPr lang="en-US" dirty="0" err="1"/>
              <a:t>Chăn</a:t>
            </a:r>
            <a:r>
              <a:rPr lang="en-US" dirty="0"/>
              <a:t> </a:t>
            </a:r>
            <a:r>
              <a:rPr lang="en-US" dirty="0" err="1"/>
              <a:t>từ</a:t>
            </a:r>
            <a:r>
              <a:rPr lang="en-US" dirty="0"/>
              <a:t> </a:t>
            </a:r>
            <a:r>
              <a:rPr lang="en-US" dirty="0" err="1"/>
              <a:t>năm</a:t>
            </a:r>
            <a:r>
              <a:rPr lang="en-US" dirty="0"/>
              <a:t> 2016 </a:t>
            </a:r>
            <a:r>
              <a:rPr lang="en-US" dirty="0" err="1"/>
              <a:t>đến</a:t>
            </a:r>
            <a:r>
              <a:rPr lang="en-US" dirty="0"/>
              <a:t> </a:t>
            </a:r>
            <a:r>
              <a:rPr lang="en-US" dirty="0" err="1"/>
              <a:t>tháng</a:t>
            </a:r>
            <a:r>
              <a:rPr lang="en-US" dirty="0"/>
              <a:t> 5/2023</a:t>
            </a:r>
            <a:endParaRPr lang="en-VN" dirty="0"/>
          </a:p>
        </p:txBody>
      </p:sp>
      <p:sp>
        <p:nvSpPr>
          <p:cNvPr id="8" name="TextBox 7">
            <a:extLst>
              <a:ext uri="{FF2B5EF4-FFF2-40B4-BE49-F238E27FC236}">
                <a16:creationId xmlns:a16="http://schemas.microsoft.com/office/drawing/2014/main" id="{E71E8EF8-EA07-DD74-199D-D3159AC8D2B3}"/>
              </a:ext>
            </a:extLst>
          </p:cNvPr>
          <p:cNvSpPr txBox="1"/>
          <p:nvPr/>
        </p:nvSpPr>
        <p:spPr>
          <a:xfrm>
            <a:off x="1611197" y="4366536"/>
            <a:ext cx="3890577" cy="400110"/>
          </a:xfrm>
          <a:prstGeom prst="rect">
            <a:avLst/>
          </a:prstGeom>
          <a:noFill/>
        </p:spPr>
        <p:txBody>
          <a:bodyPr wrap="square">
            <a:spAutoFit/>
          </a:bodyPr>
          <a:lstStyle/>
          <a:p>
            <a:pPr algn="r"/>
            <a:r>
              <a:rPr lang="en-VN" sz="1000" i="1" dirty="0"/>
              <a:t>Nguyễn Thị Kim Oanh. (2025, 22 tháng 4). Đào tạo hệ thống quản lý dữ liệu chất lượng không khí tại Hà Nội. Clean Air Asia</a:t>
            </a:r>
          </a:p>
        </p:txBody>
      </p:sp>
      <p:sp>
        <p:nvSpPr>
          <p:cNvPr id="9" name="TextBox 8">
            <a:extLst>
              <a:ext uri="{FF2B5EF4-FFF2-40B4-BE49-F238E27FC236}">
                <a16:creationId xmlns:a16="http://schemas.microsoft.com/office/drawing/2014/main" id="{83CAD85A-1297-FC65-6588-4F8AB0293C29}"/>
              </a:ext>
            </a:extLst>
          </p:cNvPr>
          <p:cNvSpPr txBox="1"/>
          <p:nvPr/>
        </p:nvSpPr>
        <p:spPr>
          <a:xfrm flipH="1">
            <a:off x="6997422" y="4428091"/>
            <a:ext cx="4356378" cy="276999"/>
          </a:xfrm>
          <a:prstGeom prst="rect">
            <a:avLst/>
          </a:prstGeom>
        </p:spPr>
        <p:txBody>
          <a:bodyPr vert="horz" wrap="square" lIns="91440" tIns="45720" rIns="91440" bIns="45720" rtlCol="0">
            <a:spAutoFit/>
          </a:bodyPr>
          <a:lstStyle/>
          <a:p>
            <a:pPr algn="r"/>
            <a:r>
              <a:rPr lang="en-US" sz="1200" i="1" dirty="0" err="1">
                <a:latin typeface="Arial" pitchFamily="34" charset="0"/>
                <a:cs typeface="Arial" pitchFamily="34" charset="0"/>
              </a:rPr>
              <a:t>Nguồn</a:t>
            </a:r>
            <a:r>
              <a:rPr lang="en-US" sz="1200" i="1" dirty="0">
                <a:latin typeface="Arial" pitchFamily="34" charset="0"/>
                <a:cs typeface="Arial" pitchFamily="34" charset="0"/>
              </a:rPr>
              <a:t>: </a:t>
            </a:r>
            <a:r>
              <a:rPr lang="en-US" sz="1200" i="1" dirty="0" err="1">
                <a:latin typeface="Arial" pitchFamily="34" charset="0"/>
                <a:cs typeface="Arial" pitchFamily="34" charset="0"/>
              </a:rPr>
              <a:t>Số</a:t>
            </a:r>
            <a:r>
              <a:rPr lang="en-US" sz="1200" i="1" dirty="0">
                <a:latin typeface="Arial" pitchFamily="34" charset="0"/>
                <a:cs typeface="Arial" pitchFamily="34" charset="0"/>
              </a:rPr>
              <a:t> </a:t>
            </a:r>
            <a:r>
              <a:rPr lang="en-US" sz="1200" i="1" dirty="0" err="1">
                <a:latin typeface="Arial" pitchFamily="34" charset="0"/>
                <a:cs typeface="Arial" pitchFamily="34" charset="0"/>
              </a:rPr>
              <a:t>liệu</a:t>
            </a:r>
            <a:r>
              <a:rPr lang="en-US" sz="1200" i="1" dirty="0">
                <a:latin typeface="Arial" pitchFamily="34" charset="0"/>
                <a:cs typeface="Arial" pitchFamily="34" charset="0"/>
              </a:rPr>
              <a:t> </a:t>
            </a:r>
            <a:r>
              <a:rPr lang="en-US" sz="1200" i="1" dirty="0" err="1">
                <a:latin typeface="Arial" pitchFamily="34" charset="0"/>
                <a:cs typeface="Arial" pitchFamily="34" charset="0"/>
              </a:rPr>
              <a:t>trên</a:t>
            </a:r>
            <a:r>
              <a:rPr lang="en-US" sz="1200" i="1" dirty="0">
                <a:latin typeface="Arial" pitchFamily="34" charset="0"/>
                <a:cs typeface="Arial" pitchFamily="34" charset="0"/>
              </a:rPr>
              <a:t> </a:t>
            </a:r>
            <a:r>
              <a:rPr lang="en-US" sz="1200" i="1" dirty="0" err="1">
                <a:latin typeface="Arial" pitchFamily="34" charset="0"/>
                <a:cs typeface="Arial" pitchFamily="34" charset="0"/>
              </a:rPr>
              <a:t>trang</a:t>
            </a:r>
            <a:r>
              <a:rPr lang="en-US" sz="1200" i="1" dirty="0">
                <a:latin typeface="Arial" pitchFamily="34" charset="0"/>
                <a:cs typeface="Arial" pitchFamily="34" charset="0"/>
              </a:rPr>
              <a:t> </a:t>
            </a:r>
            <a:r>
              <a:rPr lang="en-US" sz="1200" i="1" dirty="0" err="1">
                <a:latin typeface="Arial" pitchFamily="34" charset="0"/>
                <a:cs typeface="Arial" pitchFamily="34" charset="0"/>
              </a:rPr>
              <a:t>Airnow</a:t>
            </a:r>
            <a:endParaRPr lang="en-US" sz="1200" i="1" dirty="0">
              <a:latin typeface="Arial" pitchFamily="34" charset="0"/>
              <a:cs typeface="Arial" pitchFamily="34" charset="0"/>
            </a:endParaRPr>
          </a:p>
        </p:txBody>
      </p:sp>
    </p:spTree>
    <p:extLst>
      <p:ext uri="{BB962C8B-B14F-4D97-AF65-F5344CB8AC3E}">
        <p14:creationId xmlns:p14="http://schemas.microsoft.com/office/powerpoint/2010/main" val="2154190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46993-B062-8580-6A26-841608D79E0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2CA2F78-8531-FC93-62C7-C7473E99E2E5}"/>
              </a:ext>
            </a:extLst>
          </p:cNvPr>
          <p:cNvGrpSpPr/>
          <p:nvPr/>
        </p:nvGrpSpPr>
        <p:grpSpPr>
          <a:xfrm>
            <a:off x="-110303" y="424997"/>
            <a:ext cx="5022271" cy="545121"/>
            <a:chOff x="379423" y="277700"/>
            <a:chExt cx="4394548" cy="545121"/>
          </a:xfrm>
        </p:grpSpPr>
        <p:sp>
          <p:nvSpPr>
            <p:cNvPr id="5" name="Rectangle 4">
              <a:extLst>
                <a:ext uri="{FF2B5EF4-FFF2-40B4-BE49-F238E27FC236}">
                  <a16:creationId xmlns:a16="http://schemas.microsoft.com/office/drawing/2014/main" id="{4F41B550-F832-D822-4E82-CC7ADB9E0132}"/>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7" name="TextBox 6">
              <a:extLst>
                <a:ext uri="{FF2B5EF4-FFF2-40B4-BE49-F238E27FC236}">
                  <a16:creationId xmlns:a16="http://schemas.microsoft.com/office/drawing/2014/main" id="{6819BD35-193A-3A14-C52C-218E6709CD10}"/>
                </a:ext>
              </a:extLst>
            </p:cNvPr>
            <p:cNvSpPr txBox="1"/>
            <p:nvPr/>
          </p:nvSpPr>
          <p:spPr>
            <a:xfrm>
              <a:off x="379423" y="341979"/>
              <a:ext cx="4394548" cy="461665"/>
            </a:xfrm>
            <a:prstGeom prst="rect">
              <a:avLst/>
            </a:prstGeom>
            <a:noFill/>
          </p:spPr>
          <p:txBody>
            <a:bodyPr wrap="square">
              <a:spAutoFit/>
            </a:bodyPr>
            <a:lstStyle/>
            <a:p>
              <a:pPr marL="0" indent="0" algn="ctr">
                <a:buNone/>
              </a:pPr>
              <a:r>
                <a:rPr lang="en-US" sz="2400" b="1" dirty="0" err="1"/>
                <a:t>Hiện</a:t>
              </a:r>
              <a:r>
                <a:rPr lang="en-US" sz="2400" b="1" dirty="0"/>
                <a:t> </a:t>
              </a:r>
              <a:r>
                <a:rPr lang="en-US" sz="2400" b="1" dirty="0" err="1"/>
                <a:t>trạng</a:t>
              </a:r>
              <a:r>
                <a:rPr lang="en-US" sz="2400" b="1" dirty="0"/>
                <a:t> </a:t>
              </a:r>
              <a:r>
                <a:rPr lang="en-US" sz="2400" b="1" dirty="0" err="1"/>
                <a:t>ô</a:t>
              </a:r>
              <a:r>
                <a:rPr lang="en-US" sz="2400" b="1" dirty="0"/>
                <a:t> </a:t>
              </a:r>
              <a:r>
                <a:rPr lang="en-US" sz="2400" b="1" dirty="0" err="1"/>
                <a:t>nhiễm</a:t>
              </a:r>
              <a:r>
                <a:rPr lang="en-US" sz="2400" b="1" dirty="0"/>
                <a:t> </a:t>
              </a:r>
              <a:r>
                <a:rPr lang="en-US" sz="2400" b="1" dirty="0" err="1"/>
                <a:t>không</a:t>
              </a:r>
              <a:r>
                <a:rPr lang="en-US" sz="2400" b="1" dirty="0"/>
                <a:t> </a:t>
              </a:r>
              <a:r>
                <a:rPr lang="en-US" sz="2400" b="1" dirty="0" err="1"/>
                <a:t>khí</a:t>
              </a:r>
              <a:endParaRPr lang="en-IE" sz="2400" b="1" dirty="0"/>
            </a:p>
          </p:txBody>
        </p:sp>
      </p:grpSp>
      <p:sp>
        <p:nvSpPr>
          <p:cNvPr id="14" name="Slide Number Placeholder 13">
            <a:extLst>
              <a:ext uri="{FF2B5EF4-FFF2-40B4-BE49-F238E27FC236}">
                <a16:creationId xmlns:a16="http://schemas.microsoft.com/office/drawing/2014/main" id="{8F57EFD0-BA4D-6089-C2BF-EAF1FCCFABD8}"/>
              </a:ext>
            </a:extLst>
          </p:cNvPr>
          <p:cNvSpPr>
            <a:spLocks noGrp="1"/>
          </p:cNvSpPr>
          <p:nvPr>
            <p:ph type="sldNum" sz="quarter" idx="12"/>
          </p:nvPr>
        </p:nvSpPr>
        <p:spPr/>
        <p:txBody>
          <a:bodyPr/>
          <a:lstStyle/>
          <a:p>
            <a:fld id="{C03D611F-4E0C-40CB-9095-27B95F4BE683}" type="slidenum">
              <a:rPr lang="en-US" smtClean="0"/>
              <a:t>15</a:t>
            </a:fld>
            <a:endParaRPr lang="en-US"/>
          </a:p>
        </p:txBody>
      </p:sp>
      <p:pic>
        <p:nvPicPr>
          <p:cNvPr id="15" name="Picture 14">
            <a:extLst>
              <a:ext uri="{FF2B5EF4-FFF2-40B4-BE49-F238E27FC236}">
                <a16:creationId xmlns:a16="http://schemas.microsoft.com/office/drawing/2014/main" id="{251E0F4A-A0BD-DDE1-949A-A4C746CD97DE}"/>
              </a:ext>
            </a:extLst>
          </p:cNvPr>
          <p:cNvPicPr>
            <a:picLocks noChangeAspect="1"/>
          </p:cNvPicPr>
          <p:nvPr/>
        </p:nvPicPr>
        <p:blipFill>
          <a:blip r:embed="rId2"/>
          <a:srcRect l="1319" r="2820"/>
          <a:stretch>
            <a:fillRect/>
          </a:stretch>
        </p:blipFill>
        <p:spPr>
          <a:xfrm>
            <a:off x="1384897" y="1612559"/>
            <a:ext cx="9422206" cy="2205635"/>
          </a:xfrm>
          <a:prstGeom prst="rect">
            <a:avLst/>
          </a:prstGeom>
        </p:spPr>
      </p:pic>
      <p:pic>
        <p:nvPicPr>
          <p:cNvPr id="17" name="Picture 16">
            <a:extLst>
              <a:ext uri="{FF2B5EF4-FFF2-40B4-BE49-F238E27FC236}">
                <a16:creationId xmlns:a16="http://schemas.microsoft.com/office/drawing/2014/main" id="{4DA4D7AB-FDFA-BAFC-8A53-F55DDF252453}"/>
              </a:ext>
            </a:extLst>
          </p:cNvPr>
          <p:cNvPicPr>
            <a:picLocks noChangeAspect="1"/>
          </p:cNvPicPr>
          <p:nvPr/>
        </p:nvPicPr>
        <p:blipFill>
          <a:blip r:embed="rId3"/>
          <a:srcRect l="980" r="2941"/>
          <a:stretch>
            <a:fillRect/>
          </a:stretch>
        </p:blipFill>
        <p:spPr>
          <a:xfrm>
            <a:off x="1384897" y="3708428"/>
            <a:ext cx="9422206" cy="2080581"/>
          </a:xfrm>
          <a:prstGeom prst="rect">
            <a:avLst/>
          </a:prstGeom>
        </p:spPr>
      </p:pic>
      <p:sp>
        <p:nvSpPr>
          <p:cNvPr id="18" name="TextBox 17">
            <a:extLst>
              <a:ext uri="{FF2B5EF4-FFF2-40B4-BE49-F238E27FC236}">
                <a16:creationId xmlns:a16="http://schemas.microsoft.com/office/drawing/2014/main" id="{D74DD133-545D-8CAE-0053-B6081790AC11}"/>
              </a:ext>
            </a:extLst>
          </p:cNvPr>
          <p:cNvSpPr txBox="1"/>
          <p:nvPr/>
        </p:nvSpPr>
        <p:spPr>
          <a:xfrm>
            <a:off x="3781648" y="6094449"/>
            <a:ext cx="5178662" cy="369332"/>
          </a:xfrm>
          <a:prstGeom prst="rect">
            <a:avLst/>
          </a:prstGeom>
        </p:spPr>
        <p:txBody>
          <a:bodyPr vert="horz" wrap="none" lIns="91440" tIns="45720" rIns="91440" bIns="45720" rtlCol="0">
            <a:spAutoFit/>
          </a:bodyPr>
          <a:lstStyle/>
          <a:p>
            <a:pPr marL="0" indent="0" algn="l">
              <a:buNone/>
            </a:pPr>
            <a:r>
              <a:rPr lang="en-US" b="1" dirty="0" err="1"/>
              <a:t>Biến</a:t>
            </a:r>
            <a:r>
              <a:rPr lang="en-US" b="1" dirty="0"/>
              <a:t> </a:t>
            </a:r>
            <a:r>
              <a:rPr lang="en-US" b="1" dirty="0" err="1"/>
              <a:t>thiên</a:t>
            </a:r>
            <a:r>
              <a:rPr lang="en-US" b="1" dirty="0"/>
              <a:t> </a:t>
            </a:r>
            <a:r>
              <a:rPr lang="en-US" b="1" dirty="0" err="1"/>
              <a:t>nồng</a:t>
            </a:r>
            <a:r>
              <a:rPr lang="en-US" b="1" dirty="0"/>
              <a:t> </a:t>
            </a:r>
            <a:r>
              <a:rPr lang="en-US" b="1" dirty="0" err="1"/>
              <a:t>độ</a:t>
            </a:r>
            <a:r>
              <a:rPr lang="en-US" b="1" dirty="0"/>
              <a:t> CO, O</a:t>
            </a:r>
            <a:r>
              <a:rPr lang="en-US" b="1" baseline="-25000" dirty="0"/>
              <a:t>3 </a:t>
            </a:r>
            <a:r>
              <a:rPr lang="en-US" b="1" dirty="0" err="1"/>
              <a:t>trung</a:t>
            </a:r>
            <a:r>
              <a:rPr lang="en-US" b="1" dirty="0"/>
              <a:t> </a:t>
            </a:r>
            <a:r>
              <a:rPr lang="en-US" b="1" dirty="0" err="1"/>
              <a:t>bình</a:t>
            </a:r>
            <a:r>
              <a:rPr lang="en-US" b="1" dirty="0"/>
              <a:t> </a:t>
            </a:r>
            <a:r>
              <a:rPr lang="en-US" b="1" dirty="0" err="1"/>
              <a:t>năm</a:t>
            </a:r>
            <a:r>
              <a:rPr lang="en-US" b="1" dirty="0"/>
              <a:t> </a:t>
            </a:r>
            <a:r>
              <a:rPr lang="en-US" b="1" dirty="0" err="1"/>
              <a:t>tại</a:t>
            </a:r>
            <a:r>
              <a:rPr lang="en-US" b="1" dirty="0"/>
              <a:t> Hà </a:t>
            </a:r>
            <a:r>
              <a:rPr lang="en-US" b="1" dirty="0" err="1"/>
              <a:t>Nội</a:t>
            </a:r>
            <a:endParaRPr lang="en-US" b="1" dirty="0"/>
          </a:p>
        </p:txBody>
      </p:sp>
    </p:spTree>
    <p:extLst>
      <p:ext uri="{BB962C8B-B14F-4D97-AF65-F5344CB8AC3E}">
        <p14:creationId xmlns:p14="http://schemas.microsoft.com/office/powerpoint/2010/main" val="3584490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29ECD-1C7E-5508-EF3A-184DD53F6D22}"/>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91A2F64-8A3C-C1B8-0C28-C1E340975AD9}"/>
              </a:ext>
            </a:extLst>
          </p:cNvPr>
          <p:cNvGrpSpPr/>
          <p:nvPr/>
        </p:nvGrpSpPr>
        <p:grpSpPr>
          <a:xfrm>
            <a:off x="-110303" y="424997"/>
            <a:ext cx="5022271" cy="545121"/>
            <a:chOff x="379423" y="277700"/>
            <a:chExt cx="4394548" cy="545121"/>
          </a:xfrm>
        </p:grpSpPr>
        <p:sp>
          <p:nvSpPr>
            <p:cNvPr id="5" name="Rectangle 4">
              <a:extLst>
                <a:ext uri="{FF2B5EF4-FFF2-40B4-BE49-F238E27FC236}">
                  <a16:creationId xmlns:a16="http://schemas.microsoft.com/office/drawing/2014/main" id="{4CDBD1DC-8F22-2D33-09F2-D193FA6B8DFB}"/>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7" name="TextBox 6">
              <a:extLst>
                <a:ext uri="{FF2B5EF4-FFF2-40B4-BE49-F238E27FC236}">
                  <a16:creationId xmlns:a16="http://schemas.microsoft.com/office/drawing/2014/main" id="{B596F50D-E369-2D34-C9ED-B372C709E15E}"/>
                </a:ext>
              </a:extLst>
            </p:cNvPr>
            <p:cNvSpPr txBox="1"/>
            <p:nvPr/>
          </p:nvSpPr>
          <p:spPr>
            <a:xfrm>
              <a:off x="379423" y="341979"/>
              <a:ext cx="4394548" cy="461665"/>
            </a:xfrm>
            <a:prstGeom prst="rect">
              <a:avLst/>
            </a:prstGeom>
            <a:noFill/>
          </p:spPr>
          <p:txBody>
            <a:bodyPr wrap="square">
              <a:spAutoFit/>
            </a:bodyPr>
            <a:lstStyle/>
            <a:p>
              <a:pPr marL="0" indent="0" algn="ctr">
                <a:buNone/>
              </a:pPr>
              <a:r>
                <a:rPr lang="en-US" sz="2400" b="1" dirty="0" err="1"/>
                <a:t>Hiện</a:t>
              </a:r>
              <a:r>
                <a:rPr lang="en-US" sz="2400" b="1" dirty="0"/>
                <a:t> </a:t>
              </a:r>
              <a:r>
                <a:rPr lang="en-US" sz="2400" b="1" dirty="0" err="1"/>
                <a:t>trạng</a:t>
              </a:r>
              <a:r>
                <a:rPr lang="en-US" sz="2400" b="1" dirty="0"/>
                <a:t> </a:t>
              </a:r>
              <a:r>
                <a:rPr lang="en-US" sz="2400" b="1" dirty="0" err="1"/>
                <a:t>ô</a:t>
              </a:r>
              <a:r>
                <a:rPr lang="en-US" sz="2400" b="1" dirty="0"/>
                <a:t> </a:t>
              </a:r>
              <a:r>
                <a:rPr lang="en-US" sz="2400" b="1" dirty="0" err="1"/>
                <a:t>nhiễm</a:t>
              </a:r>
              <a:r>
                <a:rPr lang="en-US" sz="2400" b="1" dirty="0"/>
                <a:t> </a:t>
              </a:r>
              <a:r>
                <a:rPr lang="en-US" sz="2400" b="1" dirty="0" err="1"/>
                <a:t>không</a:t>
              </a:r>
              <a:r>
                <a:rPr lang="en-US" sz="2400" b="1" dirty="0"/>
                <a:t> </a:t>
              </a:r>
              <a:r>
                <a:rPr lang="en-US" sz="2400" b="1" dirty="0" err="1"/>
                <a:t>khí</a:t>
              </a:r>
              <a:endParaRPr lang="en-IE" sz="2400" b="1" dirty="0"/>
            </a:p>
          </p:txBody>
        </p:sp>
      </p:grpSp>
      <p:sp>
        <p:nvSpPr>
          <p:cNvPr id="14" name="Slide Number Placeholder 13">
            <a:extLst>
              <a:ext uri="{FF2B5EF4-FFF2-40B4-BE49-F238E27FC236}">
                <a16:creationId xmlns:a16="http://schemas.microsoft.com/office/drawing/2014/main" id="{CD67B812-4095-EAC8-F941-799E6C214AB3}"/>
              </a:ext>
            </a:extLst>
          </p:cNvPr>
          <p:cNvSpPr>
            <a:spLocks noGrp="1"/>
          </p:cNvSpPr>
          <p:nvPr>
            <p:ph type="sldNum" sz="quarter" idx="12"/>
          </p:nvPr>
        </p:nvSpPr>
        <p:spPr/>
        <p:txBody>
          <a:bodyPr/>
          <a:lstStyle/>
          <a:p>
            <a:fld id="{C03D611F-4E0C-40CB-9095-27B95F4BE683}" type="slidenum">
              <a:rPr lang="en-US" smtClean="0"/>
              <a:t>16</a:t>
            </a:fld>
            <a:endParaRPr lang="en-US"/>
          </a:p>
        </p:txBody>
      </p:sp>
      <p:pic>
        <p:nvPicPr>
          <p:cNvPr id="2" name="Picture 1">
            <a:extLst>
              <a:ext uri="{FF2B5EF4-FFF2-40B4-BE49-F238E27FC236}">
                <a16:creationId xmlns:a16="http://schemas.microsoft.com/office/drawing/2014/main" id="{0827F3F7-D3C6-E199-442D-3D7A78C3C65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86885" y="3438061"/>
            <a:ext cx="9218230" cy="2771732"/>
          </a:xfrm>
          <a:prstGeom prst="rect">
            <a:avLst/>
          </a:prstGeom>
        </p:spPr>
      </p:pic>
      <p:pic>
        <p:nvPicPr>
          <p:cNvPr id="10" name="Picture 9">
            <a:extLst>
              <a:ext uri="{FF2B5EF4-FFF2-40B4-BE49-F238E27FC236}">
                <a16:creationId xmlns:a16="http://schemas.microsoft.com/office/drawing/2014/main" id="{5D45FB30-A8EF-14B8-2773-E7415B2C7AD0}"/>
              </a:ext>
            </a:extLst>
          </p:cNvPr>
          <p:cNvPicPr>
            <a:picLocks noChangeAspect="1"/>
          </p:cNvPicPr>
          <p:nvPr/>
        </p:nvPicPr>
        <p:blipFill>
          <a:blip r:embed="rId3"/>
          <a:srcRect r="3486"/>
          <a:stretch>
            <a:fillRect/>
          </a:stretch>
        </p:blipFill>
        <p:spPr>
          <a:xfrm>
            <a:off x="1486885" y="1111621"/>
            <a:ext cx="9218230" cy="2204113"/>
          </a:xfrm>
          <a:prstGeom prst="rect">
            <a:avLst/>
          </a:prstGeom>
        </p:spPr>
      </p:pic>
      <p:sp>
        <p:nvSpPr>
          <p:cNvPr id="11" name="TextBox 10">
            <a:extLst>
              <a:ext uri="{FF2B5EF4-FFF2-40B4-BE49-F238E27FC236}">
                <a16:creationId xmlns:a16="http://schemas.microsoft.com/office/drawing/2014/main" id="{83B71CED-20C7-8D78-3D03-4FF38C6C5E81}"/>
              </a:ext>
            </a:extLst>
          </p:cNvPr>
          <p:cNvSpPr txBox="1"/>
          <p:nvPr/>
        </p:nvSpPr>
        <p:spPr>
          <a:xfrm>
            <a:off x="3394299" y="6278684"/>
            <a:ext cx="5403402" cy="369332"/>
          </a:xfrm>
          <a:prstGeom prst="rect">
            <a:avLst/>
          </a:prstGeom>
        </p:spPr>
        <p:txBody>
          <a:bodyPr vert="horz" wrap="none" lIns="91440" tIns="45720" rIns="91440" bIns="45720" rtlCol="0">
            <a:spAutoFit/>
          </a:bodyPr>
          <a:lstStyle/>
          <a:p>
            <a:pPr marL="0" indent="0" algn="l">
              <a:buNone/>
            </a:pPr>
            <a:r>
              <a:rPr lang="en-US" b="1" dirty="0" err="1"/>
              <a:t>Biến</a:t>
            </a:r>
            <a:r>
              <a:rPr lang="en-US" b="1" dirty="0"/>
              <a:t> </a:t>
            </a:r>
            <a:r>
              <a:rPr lang="en-US" b="1" dirty="0" err="1"/>
              <a:t>thiên</a:t>
            </a:r>
            <a:r>
              <a:rPr lang="en-US" b="1" dirty="0"/>
              <a:t> </a:t>
            </a:r>
            <a:r>
              <a:rPr lang="en-US" b="1" dirty="0" err="1"/>
              <a:t>nồng</a:t>
            </a:r>
            <a:r>
              <a:rPr lang="en-US" b="1" dirty="0"/>
              <a:t> </a:t>
            </a:r>
            <a:r>
              <a:rPr lang="en-US" b="1" dirty="0" err="1"/>
              <a:t>độ</a:t>
            </a:r>
            <a:r>
              <a:rPr lang="en-US" b="1" dirty="0"/>
              <a:t> NO</a:t>
            </a:r>
            <a:r>
              <a:rPr lang="en-US" b="1" baseline="-25000" dirty="0"/>
              <a:t>2</a:t>
            </a:r>
            <a:r>
              <a:rPr lang="en-US" b="1" dirty="0"/>
              <a:t>, SO</a:t>
            </a:r>
            <a:r>
              <a:rPr lang="en-US" b="1" baseline="-25000" dirty="0"/>
              <a:t>2 </a:t>
            </a:r>
            <a:r>
              <a:rPr lang="en-US" b="1" dirty="0" err="1"/>
              <a:t>trung</a:t>
            </a:r>
            <a:r>
              <a:rPr lang="en-US" b="1" dirty="0"/>
              <a:t> </a:t>
            </a:r>
            <a:r>
              <a:rPr lang="en-US" b="1" dirty="0" err="1"/>
              <a:t>bình</a:t>
            </a:r>
            <a:r>
              <a:rPr lang="en-US" b="1" dirty="0"/>
              <a:t> </a:t>
            </a:r>
            <a:r>
              <a:rPr lang="en-US" b="1" dirty="0" err="1"/>
              <a:t>năm</a:t>
            </a:r>
            <a:r>
              <a:rPr lang="en-US" b="1" dirty="0"/>
              <a:t> </a:t>
            </a:r>
            <a:r>
              <a:rPr lang="en-US" b="1" dirty="0" err="1"/>
              <a:t>tại</a:t>
            </a:r>
            <a:r>
              <a:rPr lang="en-US" b="1" dirty="0"/>
              <a:t> Hà </a:t>
            </a:r>
            <a:r>
              <a:rPr lang="en-US" b="1" dirty="0" err="1"/>
              <a:t>Nội</a:t>
            </a:r>
            <a:endParaRPr lang="en-US" b="1" dirty="0"/>
          </a:p>
        </p:txBody>
      </p:sp>
    </p:spTree>
    <p:extLst>
      <p:ext uri="{BB962C8B-B14F-4D97-AF65-F5344CB8AC3E}">
        <p14:creationId xmlns:p14="http://schemas.microsoft.com/office/powerpoint/2010/main" val="2012185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74F913-E90A-7EED-5132-DECA5726806F}"/>
              </a:ext>
            </a:extLst>
          </p:cNvPr>
          <p:cNvSpPr>
            <a:spLocks noGrp="1"/>
          </p:cNvSpPr>
          <p:nvPr>
            <p:ph type="sldNum" sz="quarter" idx="12"/>
          </p:nvPr>
        </p:nvSpPr>
        <p:spPr/>
        <p:txBody>
          <a:bodyPr/>
          <a:lstStyle/>
          <a:p>
            <a:fld id="{C03D611F-4E0C-40CB-9095-27B95F4BE683}" type="slidenum">
              <a:rPr lang="en-US" smtClean="0"/>
              <a:t>17</a:t>
            </a:fld>
            <a:endParaRPr lang="en-US"/>
          </a:p>
        </p:txBody>
      </p:sp>
      <p:pic>
        <p:nvPicPr>
          <p:cNvPr id="3074" name="Picture 2" descr="Không khí Hà Nội tiếp tục ô nhiễm">
            <a:extLst>
              <a:ext uri="{FF2B5EF4-FFF2-40B4-BE49-F238E27FC236}">
                <a16:creationId xmlns:a16="http://schemas.microsoft.com/office/drawing/2014/main" id="{E32E4071-145D-A557-407A-C00ED5338F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35000"/>
            <a:ext cx="12192000" cy="8128000"/>
          </a:xfrm>
          <a:prstGeom prst="rect">
            <a:avLst/>
          </a:prstGeom>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F0CF8B40-D41E-342C-6746-37431ACE3489}"/>
              </a:ext>
            </a:extLst>
          </p:cNvPr>
          <p:cNvSpPr/>
          <p:nvPr/>
        </p:nvSpPr>
        <p:spPr>
          <a:xfrm>
            <a:off x="-6691" y="405428"/>
            <a:ext cx="7036903" cy="5765966"/>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 name="Rectangle 2">
            <a:extLst>
              <a:ext uri="{FF2B5EF4-FFF2-40B4-BE49-F238E27FC236}">
                <a16:creationId xmlns:a16="http://schemas.microsoft.com/office/drawing/2014/main" id="{FD3D1FB6-67FE-8ADE-D380-5C214AF95D50}"/>
              </a:ext>
            </a:extLst>
          </p:cNvPr>
          <p:cNvSpPr txBox="1">
            <a:spLocks noChangeArrowheads="1"/>
          </p:cNvSpPr>
          <p:nvPr/>
        </p:nvSpPr>
        <p:spPr>
          <a:xfrm>
            <a:off x="333374" y="1262411"/>
            <a:ext cx="5987912"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dirty="0">
                <a:solidFill>
                  <a:srgbClr val="7030A0"/>
                </a:solidFill>
                <a:latin typeface="Arial" panose="020B0604020202020204" pitchFamily="34" charset="0"/>
                <a:cs typeface="Arial" panose="020B0604020202020204" pitchFamily="34" charset="0"/>
              </a:rPr>
              <a:t>PM</a:t>
            </a:r>
            <a:r>
              <a:rPr lang="en-US" sz="3500" baseline="-25000" dirty="0">
                <a:solidFill>
                  <a:srgbClr val="7030A0"/>
                </a:solidFill>
                <a:latin typeface="Arial" panose="020B0604020202020204" pitchFamily="34" charset="0"/>
                <a:cs typeface="Arial" panose="020B0604020202020204" pitchFamily="34" charset="0"/>
              </a:rPr>
              <a:t>2.5</a:t>
            </a:r>
          </a:p>
        </p:txBody>
      </p:sp>
      <p:sp>
        <p:nvSpPr>
          <p:cNvPr id="25" name="Rectangle 3">
            <a:extLst>
              <a:ext uri="{FF2B5EF4-FFF2-40B4-BE49-F238E27FC236}">
                <a16:creationId xmlns:a16="http://schemas.microsoft.com/office/drawing/2014/main" id="{EF76672F-2A86-0B9F-1417-3C1A9FB8322E}"/>
              </a:ext>
            </a:extLst>
          </p:cNvPr>
          <p:cNvSpPr>
            <a:spLocks noChangeArrowheads="1"/>
          </p:cNvSpPr>
          <p:nvPr/>
        </p:nvSpPr>
        <p:spPr bwMode="auto">
          <a:xfrm>
            <a:off x="207329" y="1995139"/>
            <a:ext cx="6610764" cy="3600450"/>
          </a:xfrm>
          <a:prstGeom prst="rect">
            <a:avLst/>
          </a:prstGeom>
          <a:noFill/>
          <a:ln w="9525">
            <a:noFill/>
            <a:miter lim="800000"/>
            <a:headEnd/>
            <a:tailEnd/>
          </a:ln>
        </p:spPr>
        <p:txBody>
          <a:bodyPr/>
          <a:lstStyle/>
          <a:p>
            <a:pPr marL="342900" lvl="0" indent="-342900" eaLnBrk="0" fontAlgn="base" hangingPunct="0">
              <a:spcBef>
                <a:spcPct val="0"/>
              </a:spcBef>
              <a:spcAft>
                <a:spcPct val="0"/>
              </a:spcAft>
              <a:buFont typeface="Arial" panose="020B0604020202020204" pitchFamily="34" charset="0"/>
              <a:buChar char="•"/>
            </a:pPr>
            <a:r>
              <a:rPr lang="vi-VN" altLang="en-VN" sz="2400" dirty="0">
                <a:latin typeface="Arial" panose="020B0604020202020204" pitchFamily="34" charset="0"/>
              </a:rPr>
              <a:t>Được sinh ra từ quá trình công nghiệp, giao thông, đốt sinh khối …</a:t>
            </a:r>
          </a:p>
          <a:p>
            <a:pPr marL="342900" lvl="0" indent="-342900" eaLnBrk="0" fontAlgn="base" hangingPunct="0">
              <a:spcBef>
                <a:spcPct val="0"/>
              </a:spcBef>
              <a:spcAft>
                <a:spcPct val="0"/>
              </a:spcAft>
              <a:buFont typeface="Arial" panose="020B0604020202020204" pitchFamily="34" charset="0"/>
              <a:buChar char="•"/>
            </a:pPr>
            <a:r>
              <a:rPr lang="vi-VN" altLang="en-VN" sz="2400" dirty="0">
                <a:latin typeface="Arial" panose="020B0604020202020204" pitchFamily="34" charset="0"/>
              </a:rPr>
              <a:t>Có kích thước rất nhỏ (đường kính tương đương &lt; 2,5 µm), có thể xâm nhập sâu vào phổi và đi vào máu</a:t>
            </a:r>
          </a:p>
          <a:p>
            <a:pPr marL="342900" lvl="0" indent="-342900" eaLnBrk="0" fontAlgn="base" hangingPunct="0">
              <a:spcBef>
                <a:spcPct val="0"/>
              </a:spcBef>
              <a:spcAft>
                <a:spcPct val="0"/>
              </a:spcAft>
              <a:buFont typeface="Arial" panose="020B0604020202020204" pitchFamily="34" charset="0"/>
              <a:buChar char="•"/>
            </a:pPr>
            <a:r>
              <a:rPr lang="vi-VN" altLang="en-VN" sz="2400" dirty="0">
                <a:latin typeface="Arial" panose="020B0604020202020204" pitchFamily="34" charset="0"/>
              </a:rPr>
              <a:t>Gây ra các bệnh về tim mạch, hô hấp và làm tăng nguy cơ ung thư phổi</a:t>
            </a:r>
          </a:p>
          <a:p>
            <a:pPr marL="342900" lvl="0" indent="-342900" eaLnBrk="0" fontAlgn="base" hangingPunct="0">
              <a:spcBef>
                <a:spcPct val="0"/>
              </a:spcBef>
              <a:spcAft>
                <a:spcPct val="0"/>
              </a:spcAft>
              <a:buFont typeface="Arial" panose="020B0604020202020204" pitchFamily="34" charset="0"/>
              <a:buChar char="•"/>
            </a:pPr>
            <a:r>
              <a:rPr lang="vi-VN" altLang="en-VN" sz="2400" dirty="0">
                <a:latin typeface="Arial" panose="020B0604020202020204" pitchFamily="34" charset="0"/>
              </a:rPr>
              <a:t>WHO ước tính PM₂.₅ gây ra hàng triệu ca tử vong sớm mỗi năm trên toàn cầu</a:t>
            </a:r>
          </a:p>
        </p:txBody>
      </p:sp>
      <p:grpSp>
        <p:nvGrpSpPr>
          <p:cNvPr id="26" name="Group 25">
            <a:extLst>
              <a:ext uri="{FF2B5EF4-FFF2-40B4-BE49-F238E27FC236}">
                <a16:creationId xmlns:a16="http://schemas.microsoft.com/office/drawing/2014/main" id="{3A9C1CA9-9EFE-2C30-DCF7-A7AF6D1D5AA3}"/>
              </a:ext>
            </a:extLst>
          </p:cNvPr>
          <p:cNvGrpSpPr/>
          <p:nvPr/>
        </p:nvGrpSpPr>
        <p:grpSpPr>
          <a:xfrm>
            <a:off x="-191167" y="405428"/>
            <a:ext cx="7407756" cy="895276"/>
            <a:chOff x="379423" y="277700"/>
            <a:chExt cx="4394548" cy="895276"/>
          </a:xfrm>
        </p:grpSpPr>
        <p:sp>
          <p:nvSpPr>
            <p:cNvPr id="27" name="Rectangle 26">
              <a:extLst>
                <a:ext uri="{FF2B5EF4-FFF2-40B4-BE49-F238E27FC236}">
                  <a16:creationId xmlns:a16="http://schemas.microsoft.com/office/drawing/2014/main" id="{9AA2101F-30D3-96C3-3D22-5CBD3E88F303}"/>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28" name="TextBox 27">
              <a:extLst>
                <a:ext uri="{FF2B5EF4-FFF2-40B4-BE49-F238E27FC236}">
                  <a16:creationId xmlns:a16="http://schemas.microsoft.com/office/drawing/2014/main" id="{C689837A-D79E-7C96-22A8-7F2E320A39DB}"/>
                </a:ext>
              </a:extLst>
            </p:cNvPr>
            <p:cNvSpPr txBox="1"/>
            <p:nvPr/>
          </p:nvSpPr>
          <p:spPr>
            <a:xfrm>
              <a:off x="379423" y="341979"/>
              <a:ext cx="4394548" cy="830997"/>
            </a:xfrm>
            <a:prstGeom prst="rect">
              <a:avLst/>
            </a:prstGeom>
            <a:noFill/>
          </p:spPr>
          <p:txBody>
            <a:bodyPr wrap="square">
              <a:spAutoFit/>
            </a:bodyPr>
            <a:lstStyle/>
            <a:p>
              <a:pPr marL="0" indent="0" algn="ctr">
                <a:buNone/>
              </a:pPr>
              <a:r>
                <a:rPr lang="en-US" sz="2400" b="1" dirty="0" err="1"/>
                <a:t>Đóng</a:t>
              </a:r>
              <a:r>
                <a:rPr lang="en-US" sz="2400" b="1" dirty="0"/>
                <a:t> </a:t>
              </a:r>
              <a:r>
                <a:rPr lang="en-US" sz="2400" b="1" dirty="0" err="1"/>
                <a:t>góp</a:t>
              </a:r>
              <a:r>
                <a:rPr lang="en-US" sz="2400" b="1" dirty="0"/>
                <a:t> </a:t>
              </a:r>
              <a:r>
                <a:rPr lang="en-US" sz="2400" b="1" dirty="0" err="1"/>
                <a:t>của</a:t>
              </a:r>
              <a:r>
                <a:rPr lang="en-US" sz="2400" b="1" dirty="0"/>
                <a:t> </a:t>
              </a:r>
              <a:r>
                <a:rPr lang="en-US" sz="2400" b="1" dirty="0" err="1"/>
                <a:t>các</a:t>
              </a:r>
              <a:r>
                <a:rPr lang="en-US" sz="2400" b="1" dirty="0"/>
                <a:t> </a:t>
              </a:r>
              <a:r>
                <a:rPr lang="en-US" sz="2400" b="1" dirty="0" err="1"/>
                <a:t>nguồn</a:t>
              </a:r>
              <a:r>
                <a:rPr lang="en-US" sz="2400" b="1" dirty="0"/>
                <a:t> </a:t>
              </a:r>
              <a:r>
                <a:rPr lang="en-US" sz="2400" b="1" dirty="0" err="1"/>
                <a:t>lên</a:t>
              </a:r>
              <a:r>
                <a:rPr lang="en-US" sz="2400" b="1" dirty="0"/>
                <a:t> </a:t>
              </a:r>
              <a:r>
                <a:rPr lang="en-US" sz="2400" b="1" dirty="0" err="1"/>
                <a:t>các</a:t>
              </a:r>
              <a:r>
                <a:rPr lang="en-US" sz="2400" b="1" dirty="0"/>
                <a:t> </a:t>
              </a:r>
              <a:r>
                <a:rPr lang="en-US" sz="2400" b="1" dirty="0" err="1"/>
                <a:t>chất</a:t>
              </a:r>
              <a:r>
                <a:rPr lang="en-US" sz="2400" b="1" dirty="0"/>
                <a:t> </a:t>
              </a:r>
              <a:r>
                <a:rPr lang="en-US" sz="2400" b="1" dirty="0" err="1"/>
                <a:t>ô</a:t>
              </a:r>
              <a:r>
                <a:rPr lang="en-US" sz="2400" b="1" dirty="0"/>
                <a:t> </a:t>
              </a:r>
              <a:r>
                <a:rPr lang="en-US" sz="2400" b="1" dirty="0" err="1"/>
                <a:t>nhiễm</a:t>
              </a:r>
              <a:r>
                <a:rPr lang="en-US" sz="2400" b="1" dirty="0"/>
                <a:t> </a:t>
              </a:r>
              <a:r>
                <a:rPr lang="en-US" sz="2400" b="1" dirty="0" err="1"/>
                <a:t>chính</a:t>
              </a:r>
              <a:endParaRPr lang="en-IE" sz="2400" b="1" dirty="0"/>
            </a:p>
          </p:txBody>
        </p:sp>
      </p:grpSp>
      <p:sp>
        <p:nvSpPr>
          <p:cNvPr id="32" name="TextBox 31">
            <a:extLst>
              <a:ext uri="{FF2B5EF4-FFF2-40B4-BE49-F238E27FC236}">
                <a16:creationId xmlns:a16="http://schemas.microsoft.com/office/drawing/2014/main" id="{5433A734-9B6F-F776-A871-453634A6AB06}"/>
              </a:ext>
            </a:extLst>
          </p:cNvPr>
          <p:cNvSpPr txBox="1"/>
          <p:nvPr/>
        </p:nvSpPr>
        <p:spPr>
          <a:xfrm>
            <a:off x="7277509" y="6717968"/>
            <a:ext cx="4914491" cy="523220"/>
          </a:xfrm>
          <a:prstGeom prst="rect">
            <a:avLst/>
          </a:prstGeom>
          <a:noFill/>
        </p:spPr>
        <p:txBody>
          <a:bodyPr wrap="square">
            <a:spAutoFit/>
          </a:bodyPr>
          <a:lstStyle/>
          <a:p>
            <a:pPr algn="r"/>
            <a:r>
              <a:rPr lang="en-US" sz="1400" i="1" dirty="0"/>
              <a:t>Makkonen  et al. (2023). Chemical composition and potential sources of PM2.5 in Hanoi. Atmos. Environ. 299, 119650. </a:t>
            </a:r>
            <a:endParaRPr lang="en-US" sz="1400" dirty="0"/>
          </a:p>
        </p:txBody>
      </p:sp>
    </p:spTree>
    <p:extLst>
      <p:ext uri="{BB962C8B-B14F-4D97-AF65-F5344CB8AC3E}">
        <p14:creationId xmlns:p14="http://schemas.microsoft.com/office/powerpoint/2010/main" val="2779192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C120E-5A08-0653-BC0E-3AC5E538DD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88FC4B-8E8D-5C03-2346-283ABE20310F}"/>
              </a:ext>
            </a:extLst>
          </p:cNvPr>
          <p:cNvSpPr>
            <a:spLocks noGrp="1"/>
          </p:cNvSpPr>
          <p:nvPr>
            <p:ph type="title"/>
          </p:nvPr>
        </p:nvSpPr>
        <p:spPr>
          <a:xfrm>
            <a:off x="190677" y="154321"/>
            <a:ext cx="11705761" cy="731520"/>
          </a:xfrm>
        </p:spPr>
        <p:txBody>
          <a:bodyPr>
            <a:normAutofit fontScale="90000"/>
          </a:bodyPr>
          <a:lstStyle/>
          <a:p>
            <a:pPr marL="91440"/>
            <a:r>
              <a:rPr lang="en-US" sz="3600" b="1" dirty="0">
                <a:solidFill>
                  <a:srgbClr val="0070C0"/>
                </a:solidFill>
                <a:latin typeface="+mn-lt"/>
                <a:ea typeface="Tahoma" panose="020B0604030504040204" pitchFamily="34" charset="0"/>
                <a:cs typeface="Tahoma" panose="020B0604030504040204" pitchFamily="34" charset="0"/>
              </a:rPr>
              <a:t>Đ</a:t>
            </a:r>
            <a:r>
              <a:rPr lang="vi-VN" sz="3600" b="1" dirty="0">
                <a:solidFill>
                  <a:srgbClr val="0070C0"/>
                </a:solidFill>
                <a:latin typeface="+mn-lt"/>
                <a:ea typeface="Tahoma" panose="020B0604030504040204" pitchFamily="34" charset="0"/>
                <a:cs typeface="Tahoma" panose="020B0604030504040204" pitchFamily="34" charset="0"/>
              </a:rPr>
              <a:t>óng góp của các nguồn lên nồng độ bụi </a:t>
            </a:r>
            <a:r>
              <a:rPr lang="en-US" sz="3600" b="1" dirty="0">
                <a:solidFill>
                  <a:srgbClr val="0070C0"/>
                </a:solidFill>
                <a:latin typeface="+mn-lt"/>
                <a:ea typeface="Tahoma" panose="020B0604030504040204" pitchFamily="34" charset="0"/>
                <a:cs typeface="Tahoma" panose="020B0604030504040204" pitchFamily="34" charset="0"/>
              </a:rPr>
              <a:t>PM</a:t>
            </a:r>
            <a:r>
              <a:rPr lang="vi-VN" sz="3600" b="1" baseline="-25000" dirty="0">
                <a:solidFill>
                  <a:srgbClr val="0070C0"/>
                </a:solidFill>
                <a:latin typeface="+mn-lt"/>
                <a:ea typeface="Tahoma" panose="020B0604030504040204" pitchFamily="34" charset="0"/>
                <a:cs typeface="Tahoma" panose="020B0604030504040204" pitchFamily="34" charset="0"/>
              </a:rPr>
              <a:t>2.5</a:t>
            </a:r>
            <a:r>
              <a:rPr lang="vi-VN" sz="3600" b="1" dirty="0">
                <a:solidFill>
                  <a:srgbClr val="0070C0"/>
                </a:solidFill>
                <a:latin typeface="+mn-lt"/>
                <a:ea typeface="Tahoma" panose="020B0604030504040204" pitchFamily="34" charset="0"/>
                <a:cs typeface="Tahoma" panose="020B0604030504040204" pitchFamily="34" charset="0"/>
              </a:rPr>
              <a:t> ở </a:t>
            </a:r>
            <a:r>
              <a:rPr lang="en-US" sz="3600" b="1" dirty="0">
                <a:solidFill>
                  <a:srgbClr val="0070C0"/>
                </a:solidFill>
                <a:latin typeface="+mn-lt"/>
                <a:ea typeface="Tahoma" panose="020B0604030504040204" pitchFamily="34" charset="0"/>
                <a:cs typeface="Tahoma" panose="020B0604030504040204" pitchFamily="34" charset="0"/>
              </a:rPr>
              <a:t>H</a:t>
            </a:r>
            <a:r>
              <a:rPr lang="vi-VN" sz="3600" b="1" dirty="0">
                <a:solidFill>
                  <a:srgbClr val="0070C0"/>
                </a:solidFill>
                <a:latin typeface="+mn-lt"/>
                <a:ea typeface="Tahoma" panose="020B0604030504040204" pitchFamily="34" charset="0"/>
                <a:cs typeface="Tahoma" panose="020B0604030504040204" pitchFamily="34" charset="0"/>
              </a:rPr>
              <a:t>à </a:t>
            </a:r>
            <a:r>
              <a:rPr lang="en-US" sz="3600" b="1" dirty="0">
                <a:solidFill>
                  <a:srgbClr val="0070C0"/>
                </a:solidFill>
                <a:latin typeface="+mn-lt"/>
                <a:ea typeface="Tahoma" panose="020B0604030504040204" pitchFamily="34" charset="0"/>
                <a:cs typeface="Tahoma" panose="020B0604030504040204" pitchFamily="34" charset="0"/>
              </a:rPr>
              <a:t>N</a:t>
            </a:r>
            <a:r>
              <a:rPr lang="vi-VN" sz="3600" b="1" dirty="0">
                <a:solidFill>
                  <a:srgbClr val="0070C0"/>
                </a:solidFill>
                <a:latin typeface="+mn-lt"/>
                <a:ea typeface="Tahoma" panose="020B0604030504040204" pitchFamily="34" charset="0"/>
                <a:cs typeface="Tahoma" panose="020B0604030504040204" pitchFamily="34" charset="0"/>
              </a:rPr>
              <a:t>ội</a:t>
            </a:r>
            <a:endParaRPr lang="en-US" sz="3600" dirty="0">
              <a:solidFill>
                <a:srgbClr val="0070C0"/>
              </a:solidFill>
              <a:latin typeface="+mn-lt"/>
              <a:ea typeface="Tahoma" panose="020B0604030504040204" pitchFamily="34" charset="0"/>
              <a:cs typeface="Tahoma" panose="020B0604030504040204" pitchFamily="34" charset="0"/>
            </a:endParaRPr>
          </a:p>
        </p:txBody>
      </p:sp>
      <p:graphicFrame>
        <p:nvGraphicFramePr>
          <p:cNvPr id="5" name="Chart 4">
            <a:extLst>
              <a:ext uri="{FF2B5EF4-FFF2-40B4-BE49-F238E27FC236}">
                <a16:creationId xmlns:a16="http://schemas.microsoft.com/office/drawing/2014/main" id="{B078894E-25D5-0B4F-5632-2E516C7974C3}"/>
              </a:ext>
            </a:extLst>
          </p:cNvPr>
          <p:cNvGraphicFramePr>
            <a:graphicFrameLocks/>
          </p:cNvGraphicFramePr>
          <p:nvPr/>
        </p:nvGraphicFramePr>
        <p:xfrm>
          <a:off x="-342356" y="1665786"/>
          <a:ext cx="4576899" cy="43308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AE787406-58D0-8A09-D94F-6C51249A8D33}"/>
              </a:ext>
            </a:extLst>
          </p:cNvPr>
          <p:cNvGraphicFramePr>
            <a:graphicFrameLocks/>
          </p:cNvGraphicFramePr>
          <p:nvPr/>
        </p:nvGraphicFramePr>
        <p:xfrm>
          <a:off x="3281964" y="1665786"/>
          <a:ext cx="4893129" cy="4330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E1ACB5B6-376D-036B-44A6-0817098D0631}"/>
              </a:ext>
            </a:extLst>
          </p:cNvPr>
          <p:cNvGraphicFramePr>
            <a:graphicFrameLocks/>
          </p:cNvGraphicFramePr>
          <p:nvPr/>
        </p:nvGraphicFramePr>
        <p:xfrm>
          <a:off x="6807739" y="1353729"/>
          <a:ext cx="5845630" cy="506240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DA26DB54-017C-D330-0BE5-544FCCC15214}"/>
              </a:ext>
            </a:extLst>
          </p:cNvPr>
          <p:cNvSpPr txBox="1"/>
          <p:nvPr/>
        </p:nvSpPr>
        <p:spPr>
          <a:xfrm>
            <a:off x="1322885" y="1413945"/>
            <a:ext cx="1467068" cy="369332"/>
          </a:xfrm>
          <a:prstGeom prst="rect">
            <a:avLst/>
          </a:prstGeom>
        </p:spPr>
        <p:txBody>
          <a:bodyPr vert="horz" wrap="none" lIns="91440" tIns="45720" rIns="91440" bIns="45720" rtlCol="0">
            <a:spAutoFit/>
          </a:bodyPr>
          <a:lstStyle/>
          <a:p>
            <a:pPr marL="0" indent="0" algn="l">
              <a:buNone/>
            </a:pPr>
            <a:r>
              <a:rPr lang="en-US" b="1" dirty="0"/>
              <a:t>2001 – 2008</a:t>
            </a:r>
          </a:p>
        </p:txBody>
      </p:sp>
      <p:sp>
        <p:nvSpPr>
          <p:cNvPr id="12" name="TextBox 11">
            <a:extLst>
              <a:ext uri="{FF2B5EF4-FFF2-40B4-BE49-F238E27FC236}">
                <a16:creationId xmlns:a16="http://schemas.microsoft.com/office/drawing/2014/main" id="{E0291061-0E5B-FD48-8718-448BADDAB983}"/>
              </a:ext>
            </a:extLst>
          </p:cNvPr>
          <p:cNvSpPr txBox="1"/>
          <p:nvPr/>
        </p:nvSpPr>
        <p:spPr>
          <a:xfrm>
            <a:off x="5166445" y="1414253"/>
            <a:ext cx="2044149" cy="369332"/>
          </a:xfrm>
          <a:prstGeom prst="rect">
            <a:avLst/>
          </a:prstGeom>
          <a:noFill/>
        </p:spPr>
        <p:txBody>
          <a:bodyPr wrap="none" rtlCol="0">
            <a:spAutoFit/>
          </a:bodyPr>
          <a:lstStyle/>
          <a:p>
            <a:pPr algn="ctr" rtl="0">
              <a:defRPr sz="1800" b="1" i="0" u="none" strike="noStrike" kern="1200" spc="0" baseline="0">
                <a:solidFill>
                  <a:prstClr val="black"/>
                </a:solidFill>
                <a:latin typeface="+mn-lt"/>
                <a:ea typeface="+mn-ea"/>
                <a:cs typeface="+mn-cs"/>
              </a:defRPr>
            </a:pPr>
            <a:r>
              <a:rPr lang="en-US" b="1" dirty="0"/>
              <a:t>12/2006 – 2/2007 </a:t>
            </a:r>
          </a:p>
        </p:txBody>
      </p:sp>
      <p:sp>
        <p:nvSpPr>
          <p:cNvPr id="17" name="TextBox 16">
            <a:extLst>
              <a:ext uri="{FF2B5EF4-FFF2-40B4-BE49-F238E27FC236}">
                <a16:creationId xmlns:a16="http://schemas.microsoft.com/office/drawing/2014/main" id="{8761D9D0-D676-BE13-BDF0-128C170A57D4}"/>
              </a:ext>
            </a:extLst>
          </p:cNvPr>
          <p:cNvSpPr txBox="1"/>
          <p:nvPr/>
        </p:nvSpPr>
        <p:spPr>
          <a:xfrm>
            <a:off x="8763235" y="1408076"/>
            <a:ext cx="2624263" cy="369332"/>
          </a:xfrm>
          <a:prstGeom prst="rect">
            <a:avLst/>
          </a:prstGeom>
          <a:noFill/>
        </p:spPr>
        <p:txBody>
          <a:bodyPr wrap="square">
            <a:spAutoFit/>
          </a:bodyPr>
          <a:lstStyle/>
          <a:p>
            <a:pPr algn="ctr"/>
            <a:r>
              <a:rPr lang="en-US" b="1" dirty="0"/>
              <a:t>2019 – 2020 (</a:t>
            </a:r>
            <a:r>
              <a:rPr lang="en-US" b="1" dirty="0" err="1"/>
              <a:t>một</a:t>
            </a:r>
            <a:r>
              <a:rPr lang="en-US" b="1" dirty="0"/>
              <a:t> </a:t>
            </a:r>
            <a:r>
              <a:rPr lang="en-US" b="1" dirty="0" err="1"/>
              <a:t>năm</a:t>
            </a:r>
            <a:r>
              <a:rPr lang="en-US" b="1" dirty="0"/>
              <a:t>) </a:t>
            </a:r>
          </a:p>
        </p:txBody>
      </p:sp>
      <p:sp>
        <p:nvSpPr>
          <p:cNvPr id="10" name="TextBox 9">
            <a:extLst>
              <a:ext uri="{FF2B5EF4-FFF2-40B4-BE49-F238E27FC236}">
                <a16:creationId xmlns:a16="http://schemas.microsoft.com/office/drawing/2014/main" id="{83F712D5-A661-EB27-3BF5-5BE63ACFB1BF}"/>
              </a:ext>
            </a:extLst>
          </p:cNvPr>
          <p:cNvSpPr txBox="1"/>
          <p:nvPr/>
        </p:nvSpPr>
        <p:spPr>
          <a:xfrm>
            <a:off x="645961" y="5961442"/>
            <a:ext cx="2814345" cy="646331"/>
          </a:xfrm>
          <a:prstGeom prst="rect">
            <a:avLst/>
          </a:prstGeom>
          <a:noFill/>
        </p:spPr>
        <p:txBody>
          <a:bodyPr wrap="square">
            <a:spAutoFit/>
          </a:bodyPr>
          <a:lstStyle/>
          <a:p>
            <a:pPr marR="0" lvl="0" algn="ctr"/>
            <a:r>
              <a:rPr lang="en-US" b="1" dirty="0" err="1">
                <a:solidFill>
                  <a:srgbClr val="000000"/>
                </a:solidFill>
                <a:effectLst/>
                <a:ea typeface="Times New Roman" panose="02020603050405020304" pitchFamily="18" charset="0"/>
              </a:rPr>
              <a:t>Hình</a:t>
            </a:r>
            <a:r>
              <a:rPr lang="en-US" b="1" dirty="0">
                <a:solidFill>
                  <a:srgbClr val="000000"/>
                </a:solidFill>
                <a:effectLst/>
                <a:ea typeface="Times New Roman" panose="02020603050405020304" pitchFamily="18" charset="0"/>
              </a:rPr>
              <a:t> </a:t>
            </a:r>
            <a:r>
              <a:rPr lang="en-US" b="1" dirty="0">
                <a:solidFill>
                  <a:srgbClr val="000000"/>
                </a:solidFill>
                <a:ea typeface="Times New Roman" panose="02020603050405020304" pitchFamily="18" charset="0"/>
              </a:rPr>
              <a:t> </a:t>
            </a:r>
            <a:r>
              <a:rPr lang="en-US" b="1" dirty="0" err="1">
                <a:solidFill>
                  <a:srgbClr val="000000"/>
                </a:solidFill>
                <a:effectLst/>
                <a:ea typeface="Times New Roman" panose="02020603050405020304" pitchFamily="18" charset="0"/>
              </a:rPr>
              <a:t>Phân</a:t>
            </a:r>
            <a:r>
              <a:rPr lang="en-US" b="1" dirty="0">
                <a:solidFill>
                  <a:srgbClr val="000000"/>
                </a:solidFill>
                <a:effectLst/>
                <a:ea typeface="Times New Roman" panose="02020603050405020304" pitchFamily="18" charset="0"/>
              </a:rPr>
              <a:t> </a:t>
            </a:r>
            <a:r>
              <a:rPr lang="en-US" b="1" dirty="0" err="1">
                <a:solidFill>
                  <a:srgbClr val="000000"/>
                </a:solidFill>
                <a:effectLst/>
                <a:ea typeface="Times New Roman" panose="02020603050405020304" pitchFamily="18" charset="0"/>
              </a:rPr>
              <a:t>bổ</a:t>
            </a:r>
            <a:r>
              <a:rPr lang="en-US" b="1" dirty="0">
                <a:solidFill>
                  <a:srgbClr val="000000"/>
                </a:solidFill>
                <a:effectLst/>
                <a:ea typeface="Times New Roman" panose="02020603050405020304" pitchFamily="18" charset="0"/>
              </a:rPr>
              <a:t> </a:t>
            </a:r>
            <a:r>
              <a:rPr lang="en-US" b="1" dirty="0" err="1">
                <a:solidFill>
                  <a:srgbClr val="000000"/>
                </a:solidFill>
                <a:effectLst/>
                <a:ea typeface="Times New Roman" panose="02020603050405020304" pitchFamily="18" charset="0"/>
              </a:rPr>
              <a:t>nguồn</a:t>
            </a:r>
            <a:r>
              <a:rPr lang="en-US" b="1" dirty="0">
                <a:solidFill>
                  <a:srgbClr val="000000"/>
                </a:solidFill>
                <a:effectLst/>
                <a:ea typeface="Times New Roman" panose="02020603050405020304" pitchFamily="18" charset="0"/>
              </a:rPr>
              <a:t> </a:t>
            </a:r>
          </a:p>
          <a:p>
            <a:pPr marR="0" lvl="0" algn="ctr"/>
            <a:r>
              <a:rPr lang="en-US" b="1" dirty="0">
                <a:solidFill>
                  <a:srgbClr val="000000"/>
                </a:solidFill>
                <a:effectLst/>
                <a:ea typeface="Times New Roman" panose="02020603050405020304" pitchFamily="18" charset="0"/>
              </a:rPr>
              <a:t>2001 – 2008  </a:t>
            </a:r>
            <a:endParaRPr lang="en-US" b="1" dirty="0">
              <a:effectLst/>
              <a:ea typeface="Times New Roman" panose="02020603050405020304" pitchFamily="18" charset="0"/>
            </a:endParaRPr>
          </a:p>
        </p:txBody>
      </p:sp>
      <p:sp>
        <p:nvSpPr>
          <p:cNvPr id="16" name="TextBox 15">
            <a:extLst>
              <a:ext uri="{FF2B5EF4-FFF2-40B4-BE49-F238E27FC236}">
                <a16:creationId xmlns:a16="http://schemas.microsoft.com/office/drawing/2014/main" id="{E2AB741A-150C-BC72-5237-B755788FBA2B}"/>
              </a:ext>
            </a:extLst>
          </p:cNvPr>
          <p:cNvSpPr txBox="1"/>
          <p:nvPr/>
        </p:nvSpPr>
        <p:spPr>
          <a:xfrm>
            <a:off x="4297689" y="5961441"/>
            <a:ext cx="3110382" cy="646331"/>
          </a:xfrm>
          <a:prstGeom prst="rect">
            <a:avLst/>
          </a:prstGeom>
          <a:noFill/>
        </p:spPr>
        <p:txBody>
          <a:bodyPr wrap="square">
            <a:spAutoFit/>
          </a:bodyPr>
          <a:lstStyle/>
          <a:p>
            <a:pPr marR="0" lvl="0" algn="ctr"/>
            <a:r>
              <a:rPr lang="en-US" b="1" dirty="0" err="1">
                <a:solidFill>
                  <a:srgbClr val="000000"/>
                </a:solidFill>
                <a:effectLst/>
                <a:ea typeface="Times New Roman" panose="02020603050405020304" pitchFamily="18" charset="0"/>
              </a:rPr>
              <a:t>Hình</a:t>
            </a:r>
            <a:r>
              <a:rPr lang="en-US" b="1" dirty="0">
                <a:solidFill>
                  <a:srgbClr val="000000"/>
                </a:solidFill>
                <a:effectLst/>
                <a:ea typeface="Times New Roman" panose="02020603050405020304" pitchFamily="18" charset="0"/>
              </a:rPr>
              <a:t> </a:t>
            </a:r>
            <a:r>
              <a:rPr lang="en-US" b="1" dirty="0" err="1">
                <a:solidFill>
                  <a:srgbClr val="000000"/>
                </a:solidFill>
                <a:effectLst/>
                <a:ea typeface="Times New Roman" panose="02020603050405020304" pitchFamily="18" charset="0"/>
              </a:rPr>
              <a:t>Phân</a:t>
            </a:r>
            <a:r>
              <a:rPr lang="en-US" b="1" dirty="0">
                <a:solidFill>
                  <a:srgbClr val="000000"/>
                </a:solidFill>
                <a:effectLst/>
                <a:ea typeface="Times New Roman" panose="02020603050405020304" pitchFamily="18" charset="0"/>
              </a:rPr>
              <a:t> </a:t>
            </a:r>
            <a:r>
              <a:rPr lang="en-US" b="1" dirty="0" err="1">
                <a:solidFill>
                  <a:srgbClr val="000000"/>
                </a:solidFill>
                <a:effectLst/>
                <a:ea typeface="Times New Roman" panose="02020603050405020304" pitchFamily="18" charset="0"/>
              </a:rPr>
              <a:t>bổ</a:t>
            </a:r>
            <a:r>
              <a:rPr lang="en-US" b="1" dirty="0">
                <a:solidFill>
                  <a:srgbClr val="000000"/>
                </a:solidFill>
                <a:effectLst/>
                <a:ea typeface="Times New Roman" panose="02020603050405020304" pitchFamily="18" charset="0"/>
              </a:rPr>
              <a:t> </a:t>
            </a:r>
            <a:r>
              <a:rPr lang="en-US" b="1" dirty="0" err="1">
                <a:solidFill>
                  <a:srgbClr val="000000"/>
                </a:solidFill>
                <a:effectLst/>
                <a:ea typeface="Times New Roman" panose="02020603050405020304" pitchFamily="18" charset="0"/>
              </a:rPr>
              <a:t>nguồn</a:t>
            </a:r>
            <a:r>
              <a:rPr lang="en-US" b="1" dirty="0">
                <a:solidFill>
                  <a:srgbClr val="000000"/>
                </a:solidFill>
                <a:effectLst/>
                <a:ea typeface="Times New Roman" panose="02020603050405020304" pitchFamily="18" charset="0"/>
              </a:rPr>
              <a:t> </a:t>
            </a:r>
          </a:p>
          <a:p>
            <a:pPr marR="0" lvl="0" algn="ctr"/>
            <a:r>
              <a:rPr lang="en-US" b="1" dirty="0">
                <a:solidFill>
                  <a:srgbClr val="000000"/>
                </a:solidFill>
                <a:effectLst/>
                <a:ea typeface="Times New Roman" panose="02020603050405020304" pitchFamily="18" charset="0"/>
              </a:rPr>
              <a:t>12/2006 – 2/2007</a:t>
            </a:r>
            <a:endParaRPr lang="en-US" b="1" dirty="0">
              <a:effectLst/>
              <a:ea typeface="Times New Roman" panose="02020603050405020304" pitchFamily="18" charset="0"/>
            </a:endParaRPr>
          </a:p>
        </p:txBody>
      </p:sp>
      <p:sp>
        <p:nvSpPr>
          <p:cNvPr id="18" name="TextBox 17">
            <a:extLst>
              <a:ext uri="{FF2B5EF4-FFF2-40B4-BE49-F238E27FC236}">
                <a16:creationId xmlns:a16="http://schemas.microsoft.com/office/drawing/2014/main" id="{FE6D6A12-4756-60AA-BCB5-2EC2F88211BD}"/>
              </a:ext>
            </a:extLst>
          </p:cNvPr>
          <p:cNvSpPr txBox="1"/>
          <p:nvPr/>
        </p:nvSpPr>
        <p:spPr>
          <a:xfrm>
            <a:off x="8667104" y="5961440"/>
            <a:ext cx="2814344" cy="646331"/>
          </a:xfrm>
          <a:prstGeom prst="rect">
            <a:avLst/>
          </a:prstGeom>
          <a:noFill/>
        </p:spPr>
        <p:txBody>
          <a:bodyPr wrap="square">
            <a:spAutoFit/>
          </a:bodyPr>
          <a:lstStyle/>
          <a:p>
            <a:pPr marR="0" lvl="0" algn="ctr"/>
            <a:r>
              <a:rPr lang="en-US" b="1" dirty="0" err="1">
                <a:solidFill>
                  <a:srgbClr val="000000"/>
                </a:solidFill>
                <a:effectLst/>
                <a:ea typeface="Times New Roman" panose="02020603050405020304" pitchFamily="18" charset="0"/>
              </a:rPr>
              <a:t>Hình</a:t>
            </a:r>
            <a:r>
              <a:rPr lang="en-US" b="1" dirty="0">
                <a:solidFill>
                  <a:srgbClr val="000000"/>
                </a:solidFill>
                <a:effectLst/>
                <a:ea typeface="Times New Roman" panose="02020603050405020304" pitchFamily="18" charset="0"/>
              </a:rPr>
              <a:t>  </a:t>
            </a:r>
            <a:r>
              <a:rPr lang="en-US" b="1" dirty="0" err="1">
                <a:solidFill>
                  <a:srgbClr val="000000"/>
                </a:solidFill>
                <a:effectLst/>
                <a:ea typeface="Times New Roman" panose="02020603050405020304" pitchFamily="18" charset="0"/>
              </a:rPr>
              <a:t>Phân</a:t>
            </a:r>
            <a:r>
              <a:rPr lang="en-US" b="1" dirty="0">
                <a:solidFill>
                  <a:srgbClr val="000000"/>
                </a:solidFill>
                <a:effectLst/>
                <a:ea typeface="Times New Roman" panose="02020603050405020304" pitchFamily="18" charset="0"/>
              </a:rPr>
              <a:t> </a:t>
            </a:r>
            <a:r>
              <a:rPr lang="en-US" b="1" dirty="0" err="1">
                <a:solidFill>
                  <a:srgbClr val="000000"/>
                </a:solidFill>
                <a:effectLst/>
                <a:ea typeface="Times New Roman" panose="02020603050405020304" pitchFamily="18" charset="0"/>
              </a:rPr>
              <a:t>bổ</a:t>
            </a:r>
            <a:r>
              <a:rPr lang="en-US" b="1" dirty="0">
                <a:solidFill>
                  <a:srgbClr val="000000"/>
                </a:solidFill>
                <a:effectLst/>
                <a:ea typeface="Times New Roman" panose="02020603050405020304" pitchFamily="18" charset="0"/>
              </a:rPr>
              <a:t> </a:t>
            </a:r>
            <a:r>
              <a:rPr lang="en-US" b="1" dirty="0" err="1">
                <a:solidFill>
                  <a:srgbClr val="000000"/>
                </a:solidFill>
                <a:effectLst/>
                <a:ea typeface="Times New Roman" panose="02020603050405020304" pitchFamily="18" charset="0"/>
              </a:rPr>
              <a:t>nguồn</a:t>
            </a:r>
            <a:r>
              <a:rPr lang="en-US" b="1" dirty="0">
                <a:solidFill>
                  <a:srgbClr val="000000"/>
                </a:solidFill>
                <a:effectLst/>
                <a:ea typeface="Times New Roman" panose="02020603050405020304" pitchFamily="18" charset="0"/>
              </a:rPr>
              <a:t> </a:t>
            </a:r>
          </a:p>
          <a:p>
            <a:pPr marR="0" lvl="0" algn="ctr"/>
            <a:r>
              <a:rPr lang="en-US" b="1" dirty="0">
                <a:solidFill>
                  <a:srgbClr val="000000"/>
                </a:solidFill>
                <a:effectLst/>
                <a:ea typeface="Times New Roman" panose="02020603050405020304" pitchFamily="18" charset="0"/>
              </a:rPr>
              <a:t>2019 – 2020</a:t>
            </a:r>
            <a:endParaRPr lang="en-US" b="1" dirty="0">
              <a:effectLst/>
              <a:ea typeface="Times New Roman" panose="02020603050405020304" pitchFamily="18" charset="0"/>
            </a:endParaRPr>
          </a:p>
        </p:txBody>
      </p:sp>
      <p:sp>
        <p:nvSpPr>
          <p:cNvPr id="20" name="Slide Number Placeholder 3">
            <a:extLst>
              <a:ext uri="{FF2B5EF4-FFF2-40B4-BE49-F238E27FC236}">
                <a16:creationId xmlns:a16="http://schemas.microsoft.com/office/drawing/2014/main" id="{8C685D06-D2AE-9262-6E80-BA83910B13E5}"/>
              </a:ext>
            </a:extLst>
          </p:cNvPr>
          <p:cNvSpPr>
            <a:spLocks noGrp="1"/>
          </p:cNvSpPr>
          <p:nvPr>
            <p:ph type="sldNum" sz="quarter" idx="12"/>
          </p:nvPr>
        </p:nvSpPr>
        <p:spPr>
          <a:xfrm>
            <a:off x="11667838" y="6424893"/>
            <a:ext cx="457200" cy="365760"/>
          </a:xfrm>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28EBF41B-E76F-4E29-9B4C-26023309D029}" type="slidenum">
              <a:rPr kumimoji="0" lang="vi-VN" sz="1200" b="0" i="0" u="none" strike="noStrike" kern="1200" cap="none" spc="0" normalizeH="0" baseline="0" noProof="0" smtClean="0">
                <a:ln>
                  <a:noFill/>
                </a:ln>
                <a:solidFill>
                  <a:srgbClr val="0C0C0C"/>
                </a:solidFill>
                <a:effectLst/>
                <a:uLnTx/>
                <a:uFillTx/>
                <a:latin typeface="Arial"/>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srgbClr val="0C0C0C"/>
              </a:solidFill>
              <a:effectLst/>
              <a:uLnTx/>
              <a:uFillTx/>
              <a:latin typeface="Arial"/>
              <a:ea typeface="+mn-ea"/>
              <a:cs typeface="+mn-cs"/>
            </a:endParaRPr>
          </a:p>
        </p:txBody>
      </p:sp>
      <p:sp>
        <p:nvSpPr>
          <p:cNvPr id="3" name="TextBox 2">
            <a:extLst>
              <a:ext uri="{FF2B5EF4-FFF2-40B4-BE49-F238E27FC236}">
                <a16:creationId xmlns:a16="http://schemas.microsoft.com/office/drawing/2014/main" id="{523F4B56-4AF5-2CC9-F13E-4368CC3C5CE9}"/>
              </a:ext>
            </a:extLst>
          </p:cNvPr>
          <p:cNvSpPr txBox="1"/>
          <p:nvPr/>
        </p:nvSpPr>
        <p:spPr>
          <a:xfrm>
            <a:off x="186243" y="918693"/>
            <a:ext cx="8386911" cy="369332"/>
          </a:xfrm>
          <a:prstGeom prst="rect">
            <a:avLst/>
          </a:prstGeom>
        </p:spPr>
        <p:txBody>
          <a:bodyPr vert="horz" wrap="none" lIns="91440" tIns="45720" rIns="91440" bIns="45720" rtlCol="0">
            <a:spAutoFit/>
          </a:bodyPr>
          <a:lstStyle/>
          <a:p>
            <a:pPr marL="274320" indent="-274320" algn="l">
              <a:buFont typeface="Wingdings" panose="05000000000000000000" pitchFamily="2" charset="2"/>
              <a:buChar char="§"/>
            </a:pPr>
            <a:r>
              <a:rPr lang="en-US" dirty="0" err="1"/>
              <a:t>Một</a:t>
            </a:r>
            <a:r>
              <a:rPr lang="en-US" dirty="0"/>
              <a:t> </a:t>
            </a:r>
            <a:r>
              <a:rPr lang="en-US" dirty="0" err="1"/>
              <a:t>số</a:t>
            </a:r>
            <a:r>
              <a:rPr lang="en-US" dirty="0"/>
              <a:t> </a:t>
            </a:r>
            <a:r>
              <a:rPr lang="en-US" dirty="0" err="1"/>
              <a:t>kết</a:t>
            </a:r>
            <a:r>
              <a:rPr lang="en-US" dirty="0"/>
              <a:t> </a:t>
            </a:r>
            <a:r>
              <a:rPr lang="en-US" dirty="0" err="1"/>
              <a:t>quả</a:t>
            </a:r>
            <a:r>
              <a:rPr lang="en-US" dirty="0"/>
              <a:t> </a:t>
            </a:r>
            <a:r>
              <a:rPr lang="en-US" dirty="0" err="1"/>
              <a:t>phân</a:t>
            </a:r>
            <a:r>
              <a:rPr lang="en-US" dirty="0"/>
              <a:t> </a:t>
            </a:r>
            <a:r>
              <a:rPr lang="en-US" dirty="0" err="1"/>
              <a:t>bổ</a:t>
            </a:r>
            <a:r>
              <a:rPr lang="en-US" dirty="0"/>
              <a:t> </a:t>
            </a:r>
            <a:r>
              <a:rPr lang="en-US" dirty="0" err="1"/>
              <a:t>nguồn</a:t>
            </a:r>
            <a:r>
              <a:rPr lang="en-US" dirty="0"/>
              <a:t> </a:t>
            </a:r>
            <a:r>
              <a:rPr lang="en-US" dirty="0" err="1"/>
              <a:t>bụi</a:t>
            </a:r>
            <a:r>
              <a:rPr lang="en-US" dirty="0"/>
              <a:t> PM</a:t>
            </a:r>
            <a:r>
              <a:rPr lang="en-US" baseline="-25000" dirty="0"/>
              <a:t>2.5 </a:t>
            </a:r>
            <a:r>
              <a:rPr lang="en-US" dirty="0" err="1"/>
              <a:t>xác</a:t>
            </a:r>
            <a:r>
              <a:rPr lang="en-US" dirty="0"/>
              <a:t> </a:t>
            </a:r>
            <a:r>
              <a:rPr lang="en-US" dirty="0" err="1"/>
              <a:t>định</a:t>
            </a:r>
            <a:r>
              <a:rPr lang="en-US" dirty="0"/>
              <a:t> </a:t>
            </a:r>
            <a:r>
              <a:rPr lang="en-US" dirty="0" err="1"/>
              <a:t>dựa</a:t>
            </a:r>
            <a:r>
              <a:rPr lang="en-US" dirty="0"/>
              <a:t> </a:t>
            </a:r>
            <a:r>
              <a:rPr lang="en-US" dirty="0" err="1"/>
              <a:t>trên</a:t>
            </a:r>
            <a:r>
              <a:rPr lang="en-US" dirty="0"/>
              <a:t> </a:t>
            </a:r>
            <a:r>
              <a:rPr lang="en-US" dirty="0" err="1"/>
              <a:t>mô</a:t>
            </a:r>
            <a:r>
              <a:rPr lang="en-US" dirty="0"/>
              <a:t> </a:t>
            </a:r>
            <a:r>
              <a:rPr lang="en-US" dirty="0" err="1"/>
              <a:t>hình</a:t>
            </a:r>
            <a:r>
              <a:rPr lang="en-US" dirty="0"/>
              <a:t> </a:t>
            </a:r>
            <a:r>
              <a:rPr lang="en-US" dirty="0" err="1"/>
              <a:t>tiếp</a:t>
            </a:r>
            <a:r>
              <a:rPr lang="en-US" dirty="0"/>
              <a:t> </a:t>
            </a:r>
            <a:r>
              <a:rPr lang="en-US" dirty="0" err="1"/>
              <a:t>nhận</a:t>
            </a:r>
            <a:endParaRPr lang="en-US" dirty="0"/>
          </a:p>
        </p:txBody>
      </p:sp>
    </p:spTree>
    <p:extLst>
      <p:ext uri="{BB962C8B-B14F-4D97-AF65-F5344CB8AC3E}">
        <p14:creationId xmlns:p14="http://schemas.microsoft.com/office/powerpoint/2010/main" val="2281263066"/>
      </p:ext>
    </p:extLst>
  </p:cSld>
  <p:clrMapOvr>
    <a:masterClrMapping/>
  </p:clrMapOvr>
  <mc:AlternateContent xmlns:mc="http://schemas.openxmlformats.org/markup-compatibility/2006" xmlns:p14="http://schemas.microsoft.com/office/powerpoint/2010/main">
    <mc:Choice Requires="p14">
      <p:transition spd="med" p14:dur="700" advTm="186689">
        <p:fade/>
      </p:transition>
    </mc:Choice>
    <mc:Fallback xmlns="">
      <p:transition spd="med" advTm="186689">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7F348-089B-48C1-A87A-3C6F6AD53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B14FB-6DBB-AEC0-29FA-4A4DF276B467}"/>
              </a:ext>
            </a:extLst>
          </p:cNvPr>
          <p:cNvSpPr>
            <a:spLocks noGrp="1"/>
          </p:cNvSpPr>
          <p:nvPr>
            <p:ph type="title"/>
          </p:nvPr>
        </p:nvSpPr>
        <p:spPr>
          <a:xfrm>
            <a:off x="243119" y="317462"/>
            <a:ext cx="11705761" cy="731520"/>
          </a:xfrm>
        </p:spPr>
        <p:txBody>
          <a:bodyPr>
            <a:normAutofit/>
          </a:bodyPr>
          <a:lstStyle/>
          <a:p>
            <a:pPr marL="91440"/>
            <a:r>
              <a:rPr lang="vi-VN" sz="3200" b="1" dirty="0">
                <a:solidFill>
                  <a:srgbClr val="0070C0"/>
                </a:solidFill>
                <a:latin typeface="+mn-lt"/>
                <a:ea typeface="Tahoma" panose="020B0604030504040204" pitchFamily="34" charset="0"/>
                <a:cs typeface="Tahoma" panose="020B0604030504040204" pitchFamily="34" charset="0"/>
              </a:rPr>
              <a:t>Đóng góp của các nguồn lên nồng độ bụi PM</a:t>
            </a:r>
            <a:r>
              <a:rPr lang="vi-VN" sz="3200" b="1" baseline="-25000" dirty="0">
                <a:solidFill>
                  <a:srgbClr val="0070C0"/>
                </a:solidFill>
                <a:latin typeface="+mn-lt"/>
                <a:ea typeface="Tahoma" panose="020B0604030504040204" pitchFamily="34" charset="0"/>
                <a:cs typeface="Tahoma" panose="020B0604030504040204" pitchFamily="34" charset="0"/>
              </a:rPr>
              <a:t>2.5</a:t>
            </a:r>
            <a:r>
              <a:rPr lang="vi-VN" sz="3200" b="1" dirty="0">
                <a:solidFill>
                  <a:srgbClr val="0070C0"/>
                </a:solidFill>
                <a:latin typeface="+mn-lt"/>
                <a:ea typeface="Tahoma" panose="020B0604030504040204" pitchFamily="34" charset="0"/>
                <a:cs typeface="Tahoma" panose="020B0604030504040204" pitchFamily="34" charset="0"/>
              </a:rPr>
              <a:t> ở Hà Nội</a:t>
            </a:r>
            <a:endParaRPr lang="en-US" dirty="0">
              <a:solidFill>
                <a:srgbClr val="0070C0"/>
              </a:solidFill>
              <a:latin typeface="+mn-lt"/>
            </a:endParaRPr>
          </a:p>
        </p:txBody>
      </p:sp>
      <p:graphicFrame>
        <p:nvGraphicFramePr>
          <p:cNvPr id="6" name="Chart 5">
            <a:extLst>
              <a:ext uri="{FF2B5EF4-FFF2-40B4-BE49-F238E27FC236}">
                <a16:creationId xmlns:a16="http://schemas.microsoft.com/office/drawing/2014/main" id="{0800B5A4-2C66-EBFB-15A4-D3ACC2311F61}"/>
              </a:ext>
            </a:extLst>
          </p:cNvPr>
          <p:cNvGraphicFramePr>
            <a:graphicFrameLocks/>
          </p:cNvGraphicFramePr>
          <p:nvPr/>
        </p:nvGraphicFramePr>
        <p:xfrm>
          <a:off x="856018" y="1834760"/>
          <a:ext cx="5745726" cy="359940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ED452D9-B06B-E03D-898A-C481403E5EA4}"/>
              </a:ext>
            </a:extLst>
          </p:cNvPr>
          <p:cNvSpPr txBox="1"/>
          <p:nvPr/>
        </p:nvSpPr>
        <p:spPr>
          <a:xfrm>
            <a:off x="3489758" y="1650094"/>
            <a:ext cx="697627" cy="369332"/>
          </a:xfrm>
          <a:prstGeom prst="rect">
            <a:avLst/>
          </a:prstGeom>
        </p:spPr>
        <p:txBody>
          <a:bodyPr vert="horz" wrap="none" lIns="91440" tIns="45720" rIns="91440" bIns="45720" rtlCol="0">
            <a:spAutoFit/>
          </a:bodyPr>
          <a:lstStyle/>
          <a:p>
            <a:pPr marL="0" indent="0" algn="l">
              <a:buNone/>
            </a:pPr>
            <a:r>
              <a:rPr lang="en-US" dirty="0"/>
              <a:t>2017</a:t>
            </a:r>
          </a:p>
        </p:txBody>
      </p:sp>
      <p:graphicFrame>
        <p:nvGraphicFramePr>
          <p:cNvPr id="8" name="Chart 7">
            <a:extLst>
              <a:ext uri="{FF2B5EF4-FFF2-40B4-BE49-F238E27FC236}">
                <a16:creationId xmlns:a16="http://schemas.microsoft.com/office/drawing/2014/main" id="{2BAD8C9B-6E73-086D-50B3-DFA1A8EE6639}"/>
              </a:ext>
            </a:extLst>
          </p:cNvPr>
          <p:cNvGraphicFramePr>
            <a:graphicFrameLocks/>
          </p:cNvGraphicFramePr>
          <p:nvPr/>
        </p:nvGraphicFramePr>
        <p:xfrm>
          <a:off x="5321085" y="1363199"/>
          <a:ext cx="6059136" cy="455921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8C9D3D9-FE42-DEB3-0B00-3DAAF67C6F7C}"/>
              </a:ext>
            </a:extLst>
          </p:cNvPr>
          <p:cNvSpPr txBox="1"/>
          <p:nvPr/>
        </p:nvSpPr>
        <p:spPr>
          <a:xfrm>
            <a:off x="3122056" y="5748382"/>
            <a:ext cx="5947888" cy="369332"/>
          </a:xfrm>
          <a:prstGeom prst="rect">
            <a:avLst/>
          </a:prstGeom>
          <a:noFill/>
        </p:spPr>
        <p:txBody>
          <a:bodyPr wrap="square">
            <a:spAutoFit/>
          </a:bodyPr>
          <a:lstStyle/>
          <a:p>
            <a:pPr marR="0" lvl="0" algn="ctr"/>
            <a:r>
              <a:rPr lang="en-US" b="1" dirty="0" err="1">
                <a:solidFill>
                  <a:srgbClr val="000000"/>
                </a:solidFill>
                <a:effectLst/>
                <a:ea typeface="Times New Roman" panose="02020603050405020304" pitchFamily="18" charset="0"/>
              </a:rPr>
              <a:t>Hình</a:t>
            </a:r>
            <a:r>
              <a:rPr lang="en-US" b="1" dirty="0">
                <a:solidFill>
                  <a:srgbClr val="000000"/>
                </a:solidFill>
                <a:effectLst/>
                <a:ea typeface="Times New Roman" panose="02020603050405020304" pitchFamily="18" charset="0"/>
              </a:rPr>
              <a:t> </a:t>
            </a:r>
            <a:r>
              <a:rPr lang="en-US" b="1" dirty="0" err="1">
                <a:solidFill>
                  <a:srgbClr val="000000"/>
                </a:solidFill>
                <a:effectLst/>
                <a:ea typeface="Times New Roman" panose="02020603050405020304" pitchFamily="18" charset="0"/>
              </a:rPr>
              <a:t>Phân</a:t>
            </a:r>
            <a:r>
              <a:rPr lang="en-US" b="1" dirty="0">
                <a:solidFill>
                  <a:srgbClr val="000000"/>
                </a:solidFill>
                <a:effectLst/>
                <a:ea typeface="Times New Roman" panose="02020603050405020304" pitchFamily="18" charset="0"/>
              </a:rPr>
              <a:t> </a:t>
            </a:r>
            <a:r>
              <a:rPr lang="en-US" b="1" dirty="0" err="1">
                <a:solidFill>
                  <a:srgbClr val="000000"/>
                </a:solidFill>
                <a:effectLst/>
                <a:ea typeface="Times New Roman" panose="02020603050405020304" pitchFamily="18" charset="0"/>
              </a:rPr>
              <a:t>bổ</a:t>
            </a:r>
            <a:r>
              <a:rPr lang="en-US" b="1" dirty="0">
                <a:solidFill>
                  <a:srgbClr val="000000"/>
                </a:solidFill>
                <a:effectLst/>
                <a:ea typeface="Times New Roman" panose="02020603050405020304" pitchFamily="18" charset="0"/>
              </a:rPr>
              <a:t> </a:t>
            </a:r>
            <a:r>
              <a:rPr lang="en-US" b="1" dirty="0" err="1"/>
              <a:t>nguồn</a:t>
            </a:r>
            <a:r>
              <a:rPr lang="en-US" b="1" dirty="0"/>
              <a:t> </a:t>
            </a:r>
            <a:r>
              <a:rPr lang="en-US" b="1" dirty="0" err="1"/>
              <a:t>bụi</a:t>
            </a:r>
            <a:r>
              <a:rPr lang="en-US" b="1" dirty="0"/>
              <a:t> PM</a:t>
            </a:r>
            <a:r>
              <a:rPr lang="en-US" b="1" baseline="-25000" dirty="0"/>
              <a:t>2.5</a:t>
            </a:r>
            <a:r>
              <a:rPr lang="en-US" b="1" dirty="0"/>
              <a:t> </a:t>
            </a:r>
            <a:r>
              <a:rPr lang="en-US" b="1" dirty="0" err="1"/>
              <a:t>dựa</a:t>
            </a:r>
            <a:r>
              <a:rPr lang="en-US" b="1" dirty="0"/>
              <a:t> </a:t>
            </a:r>
            <a:r>
              <a:rPr lang="en-US" b="1" dirty="0" err="1"/>
              <a:t>trên</a:t>
            </a:r>
            <a:r>
              <a:rPr lang="en-US" b="1" dirty="0"/>
              <a:t> </a:t>
            </a:r>
            <a:r>
              <a:rPr lang="en-US" b="1" dirty="0" err="1"/>
              <a:t>kiểm</a:t>
            </a:r>
            <a:r>
              <a:rPr lang="en-US" b="1" dirty="0"/>
              <a:t> </a:t>
            </a:r>
            <a:r>
              <a:rPr lang="en-US" b="1" dirty="0" err="1"/>
              <a:t>kê</a:t>
            </a:r>
            <a:r>
              <a:rPr lang="en-US" b="1" dirty="0">
                <a:solidFill>
                  <a:srgbClr val="000000"/>
                </a:solidFill>
                <a:effectLst/>
                <a:ea typeface="Times New Roman" panose="02020603050405020304" pitchFamily="18" charset="0"/>
              </a:rPr>
              <a:t> 2017</a:t>
            </a:r>
            <a:endParaRPr lang="en-US" b="1" dirty="0">
              <a:effectLst/>
              <a:ea typeface="Times New Roman" panose="02020603050405020304" pitchFamily="18" charset="0"/>
            </a:endParaRPr>
          </a:p>
        </p:txBody>
      </p:sp>
      <p:sp>
        <p:nvSpPr>
          <p:cNvPr id="14" name="Slide Number Placeholder 3">
            <a:extLst>
              <a:ext uri="{FF2B5EF4-FFF2-40B4-BE49-F238E27FC236}">
                <a16:creationId xmlns:a16="http://schemas.microsoft.com/office/drawing/2014/main" id="{E9CA4B4F-96C5-A936-CD6A-391D7EB4E3BB}"/>
              </a:ext>
            </a:extLst>
          </p:cNvPr>
          <p:cNvSpPr>
            <a:spLocks noGrp="1"/>
          </p:cNvSpPr>
          <p:nvPr>
            <p:ph type="sldNum" sz="quarter" idx="12"/>
          </p:nvPr>
        </p:nvSpPr>
        <p:spPr>
          <a:xfrm>
            <a:off x="11667838" y="6424893"/>
            <a:ext cx="457200" cy="365760"/>
          </a:xfrm>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28EBF41B-E76F-4E29-9B4C-26023309D029}" type="slidenum">
              <a:rPr kumimoji="0" lang="vi-VN" sz="1200" b="0" i="0" u="none" strike="noStrike" kern="1200" cap="none" spc="0" normalizeH="0" baseline="0" noProof="0" smtClean="0">
                <a:ln>
                  <a:noFill/>
                </a:ln>
                <a:solidFill>
                  <a:srgbClr val="0C0C0C"/>
                </a:solidFill>
                <a:effectLst/>
                <a:uLnTx/>
                <a:uFillTx/>
                <a:latin typeface="Arial"/>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srgbClr val="0C0C0C"/>
              </a:solidFill>
              <a:effectLst/>
              <a:uLnTx/>
              <a:uFillTx/>
              <a:latin typeface="Arial"/>
              <a:ea typeface="+mn-ea"/>
              <a:cs typeface="+mn-cs"/>
            </a:endParaRPr>
          </a:p>
        </p:txBody>
      </p:sp>
      <p:cxnSp>
        <p:nvCxnSpPr>
          <p:cNvPr id="10" name="Straight Arrow Connector 9">
            <a:extLst>
              <a:ext uri="{FF2B5EF4-FFF2-40B4-BE49-F238E27FC236}">
                <a16:creationId xmlns:a16="http://schemas.microsoft.com/office/drawing/2014/main" id="{D20248E7-8C41-F769-FD81-47A032D96D10}"/>
              </a:ext>
            </a:extLst>
          </p:cNvPr>
          <p:cNvCxnSpPr/>
          <p:nvPr/>
        </p:nvCxnSpPr>
        <p:spPr>
          <a:xfrm>
            <a:off x="5330422" y="2901950"/>
            <a:ext cx="1385259" cy="0"/>
          </a:xfrm>
          <a:prstGeom prst="straightConnector1">
            <a:avLst/>
          </a:prstGeom>
          <a:ln w="25400">
            <a:solidFill>
              <a:srgbClr val="C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972D699-4301-77A4-5A7F-6B438469F264}"/>
              </a:ext>
            </a:extLst>
          </p:cNvPr>
          <p:cNvSpPr txBox="1"/>
          <p:nvPr/>
        </p:nvSpPr>
        <p:spPr>
          <a:xfrm>
            <a:off x="327096" y="1086200"/>
            <a:ext cx="10373032" cy="400110"/>
          </a:xfrm>
          <a:prstGeom prst="rect">
            <a:avLst/>
          </a:prstGeom>
        </p:spPr>
        <p:txBody>
          <a:bodyPr vert="horz" wrap="none" lIns="91440" tIns="45720" rIns="91440" bIns="45720" rtlCol="0">
            <a:spAutoFit/>
          </a:bodyPr>
          <a:lstStyle/>
          <a:p>
            <a:pPr marL="274320" indent="-274320" algn="l">
              <a:buFont typeface="Wingdings" panose="05000000000000000000" pitchFamily="2" charset="2"/>
              <a:buChar char="§"/>
            </a:pPr>
            <a:r>
              <a:rPr lang="en-US" sz="2000" dirty="0" err="1"/>
              <a:t>Một</a:t>
            </a:r>
            <a:r>
              <a:rPr lang="en-US" sz="2000" dirty="0"/>
              <a:t> </a:t>
            </a:r>
            <a:r>
              <a:rPr lang="en-US" sz="2000" dirty="0" err="1"/>
              <a:t>số</a:t>
            </a:r>
            <a:r>
              <a:rPr lang="en-US" sz="2000" dirty="0"/>
              <a:t> </a:t>
            </a:r>
            <a:r>
              <a:rPr lang="en-US" sz="2000" dirty="0" err="1"/>
              <a:t>kết</a:t>
            </a:r>
            <a:r>
              <a:rPr lang="en-US" sz="2000" dirty="0"/>
              <a:t> </a:t>
            </a:r>
            <a:r>
              <a:rPr lang="en-US" sz="2000" dirty="0" err="1"/>
              <a:t>quả</a:t>
            </a:r>
            <a:r>
              <a:rPr lang="en-US" sz="2000" dirty="0"/>
              <a:t> </a:t>
            </a:r>
            <a:r>
              <a:rPr lang="en-US" sz="2000" dirty="0" err="1"/>
              <a:t>phân</a:t>
            </a:r>
            <a:r>
              <a:rPr lang="en-US" sz="2000" dirty="0"/>
              <a:t> </a:t>
            </a:r>
            <a:r>
              <a:rPr lang="en-US" sz="2000" dirty="0" err="1"/>
              <a:t>bổ</a:t>
            </a:r>
            <a:r>
              <a:rPr lang="en-US" sz="2000" dirty="0"/>
              <a:t> </a:t>
            </a:r>
            <a:r>
              <a:rPr lang="en-US" sz="2000" dirty="0" err="1"/>
              <a:t>nguồn</a:t>
            </a:r>
            <a:r>
              <a:rPr lang="en-US" sz="2000" dirty="0"/>
              <a:t> </a:t>
            </a:r>
            <a:r>
              <a:rPr lang="en-US" sz="2000" dirty="0" err="1"/>
              <a:t>bụi</a:t>
            </a:r>
            <a:r>
              <a:rPr lang="en-US" sz="2000" dirty="0"/>
              <a:t> PM</a:t>
            </a:r>
            <a:r>
              <a:rPr lang="en-US" sz="2000" baseline="-25000" dirty="0"/>
              <a:t>2.5 </a:t>
            </a:r>
            <a:r>
              <a:rPr lang="en-US" sz="2000" dirty="0"/>
              <a:t>(</a:t>
            </a:r>
            <a:r>
              <a:rPr lang="en-US" sz="2000" dirty="0" err="1"/>
              <a:t>nội</a:t>
            </a:r>
            <a:r>
              <a:rPr lang="en-US" sz="2000" dirty="0"/>
              <a:t> </a:t>
            </a:r>
            <a:r>
              <a:rPr lang="en-US" sz="2000" dirty="0" err="1"/>
              <a:t>sinh</a:t>
            </a:r>
            <a:r>
              <a:rPr lang="en-US" sz="2000" dirty="0"/>
              <a:t>) </a:t>
            </a:r>
            <a:r>
              <a:rPr lang="en-US" sz="2000" dirty="0" err="1"/>
              <a:t>xác</a:t>
            </a:r>
            <a:r>
              <a:rPr lang="en-US" sz="2000" dirty="0"/>
              <a:t> </a:t>
            </a:r>
            <a:r>
              <a:rPr lang="en-US" sz="2000" dirty="0" err="1"/>
              <a:t>định</a:t>
            </a:r>
            <a:r>
              <a:rPr lang="en-US" sz="2000" dirty="0"/>
              <a:t> </a:t>
            </a:r>
            <a:r>
              <a:rPr lang="en-US" sz="2000" dirty="0" err="1"/>
              <a:t>bằng</a:t>
            </a:r>
            <a:r>
              <a:rPr lang="en-US" sz="2000" dirty="0"/>
              <a:t> </a:t>
            </a:r>
            <a:r>
              <a:rPr lang="en-US" sz="2000" dirty="0" err="1"/>
              <a:t>phương</a:t>
            </a:r>
            <a:r>
              <a:rPr lang="en-US" sz="2000" dirty="0"/>
              <a:t> </a:t>
            </a:r>
            <a:r>
              <a:rPr lang="en-US" sz="2000" dirty="0" err="1"/>
              <a:t>pháp</a:t>
            </a:r>
            <a:r>
              <a:rPr lang="en-US" sz="2000" dirty="0"/>
              <a:t> </a:t>
            </a:r>
            <a:r>
              <a:rPr lang="en-US" sz="2000" dirty="0" err="1"/>
              <a:t>kiểm</a:t>
            </a:r>
            <a:r>
              <a:rPr lang="en-US" sz="2000" dirty="0"/>
              <a:t> </a:t>
            </a:r>
            <a:r>
              <a:rPr lang="en-US" sz="2000" dirty="0" err="1"/>
              <a:t>kê</a:t>
            </a:r>
            <a:endParaRPr lang="en-US" sz="2000" dirty="0"/>
          </a:p>
        </p:txBody>
      </p:sp>
    </p:spTree>
    <p:extLst>
      <p:ext uri="{BB962C8B-B14F-4D97-AF65-F5344CB8AC3E}">
        <p14:creationId xmlns:p14="http://schemas.microsoft.com/office/powerpoint/2010/main" val="1087067881"/>
      </p:ext>
    </p:extLst>
  </p:cSld>
  <p:clrMapOvr>
    <a:masterClrMapping/>
  </p:clrMapOvr>
  <mc:AlternateContent xmlns:mc="http://schemas.openxmlformats.org/markup-compatibility/2006" xmlns:p14="http://schemas.microsoft.com/office/powerpoint/2010/main">
    <mc:Choice Requires="p14">
      <p:transition spd="med" p14:dur="700" advTm="111264">
        <p:fade/>
      </p:transition>
    </mc:Choice>
    <mc:Fallback xmlns="">
      <p:transition spd="med" advTm="111264">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CDFBC303-BEAF-57F9-DE1F-DF463D9C6AF4}"/>
              </a:ext>
            </a:extLst>
          </p:cNvPr>
          <p:cNvSpPr/>
          <p:nvPr/>
        </p:nvSpPr>
        <p:spPr>
          <a:xfrm>
            <a:off x="2893085" y="2119651"/>
            <a:ext cx="6426759" cy="811016"/>
          </a:xfrm>
          <a:prstGeom prst="round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00"/>
              </a:solidFill>
            </a:endParaRPr>
          </a:p>
        </p:txBody>
      </p:sp>
      <p:sp>
        <p:nvSpPr>
          <p:cNvPr id="5" name="Rectangle 4">
            <a:extLst>
              <a:ext uri="{FF2B5EF4-FFF2-40B4-BE49-F238E27FC236}">
                <a16:creationId xmlns:a16="http://schemas.microsoft.com/office/drawing/2014/main" id="{C4917BED-44E3-29BC-8906-650C1ECCD3DA}"/>
              </a:ext>
            </a:extLst>
          </p:cNvPr>
          <p:cNvSpPr/>
          <p:nvPr/>
        </p:nvSpPr>
        <p:spPr>
          <a:xfrm>
            <a:off x="3075025" y="2294326"/>
            <a:ext cx="6062878" cy="461665"/>
          </a:xfrm>
          <a:prstGeom prst="rect">
            <a:avLst/>
          </a:prstGeom>
          <a:effectLst>
            <a:outerShdw blurRad="50800" dist="38100" dir="5400000" algn="t" rotWithShape="0">
              <a:prstClr val="black">
                <a:alpha val="40000"/>
              </a:prstClr>
            </a:outerShdw>
          </a:effectLst>
        </p:spPr>
        <p:txBody>
          <a:bodyPr wrap="none">
            <a:spAutoFit/>
          </a:bodyPr>
          <a:lstStyle/>
          <a:p>
            <a:pPr algn="ctr"/>
            <a:r>
              <a:rPr lang="en-US" sz="2400" dirty="0">
                <a:solidFill>
                  <a:srgbClr val="FFFF00"/>
                </a:solidFill>
                <a:latin typeface="Arial" panose="020B0604020202020204" pitchFamily="34" charset="0"/>
                <a:cs typeface="Arial" panose="020B0604020202020204" pitchFamily="34" charset="0"/>
              </a:rPr>
              <a:t>I. TỔNG QUAN VỀ Ô NHIỄM KHÔNG KHÍ</a:t>
            </a:r>
          </a:p>
        </p:txBody>
      </p:sp>
      <p:sp>
        <p:nvSpPr>
          <p:cNvPr id="6" name="Rectangle: Rounded Corners 11">
            <a:extLst>
              <a:ext uri="{FF2B5EF4-FFF2-40B4-BE49-F238E27FC236}">
                <a16:creationId xmlns:a16="http://schemas.microsoft.com/office/drawing/2014/main" id="{90AE4F2C-A6F7-5C06-6FFD-00C2A4830974}"/>
              </a:ext>
            </a:extLst>
          </p:cNvPr>
          <p:cNvSpPr/>
          <p:nvPr/>
        </p:nvSpPr>
        <p:spPr>
          <a:xfrm>
            <a:off x="1549291" y="3399792"/>
            <a:ext cx="9005069" cy="1079033"/>
          </a:xfrm>
          <a:prstGeom prst="round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00"/>
              </a:solidFill>
            </a:endParaRPr>
          </a:p>
        </p:txBody>
      </p:sp>
      <p:sp>
        <p:nvSpPr>
          <p:cNvPr id="7" name="Rectangle 6">
            <a:extLst>
              <a:ext uri="{FF2B5EF4-FFF2-40B4-BE49-F238E27FC236}">
                <a16:creationId xmlns:a16="http://schemas.microsoft.com/office/drawing/2014/main" id="{2DE5227E-729B-2084-6D46-C7831687C693}"/>
              </a:ext>
            </a:extLst>
          </p:cNvPr>
          <p:cNvSpPr/>
          <p:nvPr/>
        </p:nvSpPr>
        <p:spPr>
          <a:xfrm>
            <a:off x="2513165" y="3562593"/>
            <a:ext cx="6858801" cy="830997"/>
          </a:xfrm>
          <a:prstGeom prst="rect">
            <a:avLst/>
          </a:prstGeom>
          <a:effectLst>
            <a:outerShdw blurRad="50800" dist="38100" dir="5400000" algn="t" rotWithShape="0">
              <a:prstClr val="black">
                <a:alpha val="40000"/>
              </a:prstClr>
            </a:outerShdw>
          </a:effectLst>
        </p:spPr>
        <p:txBody>
          <a:bodyPr wrap="none">
            <a:spAutoFit/>
          </a:bodyPr>
          <a:lstStyle/>
          <a:p>
            <a:pPr algn="ctr"/>
            <a:r>
              <a:rPr lang="en-US" sz="2400" dirty="0">
                <a:solidFill>
                  <a:srgbClr val="FFFF00"/>
                </a:solidFill>
                <a:latin typeface="Arial" panose="020B0604020202020204" pitchFamily="34" charset="0"/>
                <a:cs typeface="Arial" panose="020B0604020202020204" pitchFamily="34" charset="0"/>
              </a:rPr>
              <a:t>II. QUAN TRẮC, ĐÁNH GIÁ VÀ CẢNH BÁO </a:t>
            </a:r>
          </a:p>
          <a:p>
            <a:pPr algn="ctr"/>
            <a:r>
              <a:rPr lang="en-US" sz="2400" dirty="0">
                <a:solidFill>
                  <a:srgbClr val="FFFF00"/>
                </a:solidFill>
                <a:latin typeface="Arial" panose="020B0604020202020204" pitchFamily="34" charset="0"/>
                <a:cs typeface="Arial" panose="020B0604020202020204" pitchFamily="34" charset="0"/>
              </a:rPr>
              <a:t>CHẤT LƯỢNG KHÔNG KHÍ VÀ CHỈ SỐ VN-AQI</a:t>
            </a:r>
          </a:p>
        </p:txBody>
      </p:sp>
      <p:sp>
        <p:nvSpPr>
          <p:cNvPr id="8" name="Rectangle: Rounded Corners 12">
            <a:extLst>
              <a:ext uri="{FF2B5EF4-FFF2-40B4-BE49-F238E27FC236}">
                <a16:creationId xmlns:a16="http://schemas.microsoft.com/office/drawing/2014/main" id="{85FD3D5A-EBFD-CD6F-ACE2-D5C0A470118E}"/>
              </a:ext>
            </a:extLst>
          </p:cNvPr>
          <p:cNvSpPr/>
          <p:nvPr/>
        </p:nvSpPr>
        <p:spPr>
          <a:xfrm>
            <a:off x="191304" y="4879134"/>
            <a:ext cx="11809392" cy="1079033"/>
          </a:xfrm>
          <a:prstGeom prst="round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00"/>
              </a:solidFill>
            </a:endParaRPr>
          </a:p>
        </p:txBody>
      </p:sp>
      <p:sp>
        <p:nvSpPr>
          <p:cNvPr id="17" name="Rectangle 16">
            <a:extLst>
              <a:ext uri="{FF2B5EF4-FFF2-40B4-BE49-F238E27FC236}">
                <a16:creationId xmlns:a16="http://schemas.microsoft.com/office/drawing/2014/main" id="{39E46FB0-072E-958B-B024-F6954BC77C3D}"/>
              </a:ext>
            </a:extLst>
          </p:cNvPr>
          <p:cNvSpPr/>
          <p:nvPr/>
        </p:nvSpPr>
        <p:spPr>
          <a:xfrm>
            <a:off x="358729" y="5053809"/>
            <a:ext cx="11641967" cy="830997"/>
          </a:xfrm>
          <a:prstGeom prst="rect">
            <a:avLst/>
          </a:prstGeom>
          <a:effectLst>
            <a:outerShdw blurRad="50800" dist="38100" dir="5400000" algn="t"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00"/>
                </a:solidFill>
                <a:latin typeface="Arial" panose="020B0604020202020204" pitchFamily="34" charset="0"/>
                <a:cs typeface="Arial" panose="020B0604020202020204" pitchFamily="34" charset="0"/>
              </a:rPr>
              <a:t>III. KIỂM KÊ, ĐÁNH GIÁ NGUỒN THẢI ĐỂ LẬP KẾ HOẠCH QUẢN LÝ CHẤT LƯỢNG KHÔNG KHÍ</a:t>
            </a:r>
          </a:p>
        </p:txBody>
      </p:sp>
      <p:sp>
        <p:nvSpPr>
          <p:cNvPr id="18" name="Rectangle 17">
            <a:extLst>
              <a:ext uri="{FF2B5EF4-FFF2-40B4-BE49-F238E27FC236}">
                <a16:creationId xmlns:a16="http://schemas.microsoft.com/office/drawing/2014/main" id="{9AE89FC3-302B-9C09-3544-C9C0F8DE4262}"/>
              </a:ext>
            </a:extLst>
          </p:cNvPr>
          <p:cNvSpPr/>
          <p:nvPr/>
        </p:nvSpPr>
        <p:spPr>
          <a:xfrm>
            <a:off x="5041865" y="941029"/>
            <a:ext cx="2108269" cy="553998"/>
          </a:xfrm>
          <a:prstGeom prst="rect">
            <a:avLst/>
          </a:prstGeom>
          <a:effectLst>
            <a:outerShdw blurRad="50800" dist="38100" dir="5400000" algn="t" rotWithShape="0">
              <a:prstClr val="black">
                <a:alpha val="40000"/>
              </a:prstClr>
            </a:outerShdw>
          </a:effectLst>
        </p:spPr>
        <p:txBody>
          <a:bodyPr wrap="none">
            <a:spAutoFit/>
          </a:bodyPr>
          <a:lstStyle/>
          <a:p>
            <a:pPr algn="ctr"/>
            <a:r>
              <a:rPr lang="en-US" sz="3000" u="sng" dirty="0">
                <a:solidFill>
                  <a:schemeClr val="bg1"/>
                </a:solidFill>
                <a:latin typeface="Arial" panose="020B0604020202020204" pitchFamily="34" charset="0"/>
                <a:cs typeface="Arial" panose="020B0604020202020204" pitchFamily="34" charset="0"/>
              </a:rPr>
              <a:t>NỘI DUNG</a:t>
            </a:r>
          </a:p>
        </p:txBody>
      </p:sp>
      <p:sp>
        <p:nvSpPr>
          <p:cNvPr id="19" name="Slide Number Placeholder 18">
            <a:extLst>
              <a:ext uri="{FF2B5EF4-FFF2-40B4-BE49-F238E27FC236}">
                <a16:creationId xmlns:a16="http://schemas.microsoft.com/office/drawing/2014/main" id="{5FB29A36-E9F9-532D-FB0C-7226FECC783A}"/>
              </a:ext>
            </a:extLst>
          </p:cNvPr>
          <p:cNvSpPr>
            <a:spLocks noGrp="1"/>
          </p:cNvSpPr>
          <p:nvPr>
            <p:ph type="sldNum" sz="quarter" idx="12"/>
          </p:nvPr>
        </p:nvSpPr>
        <p:spPr/>
        <p:txBody>
          <a:bodyPr/>
          <a:lstStyle/>
          <a:p>
            <a:fld id="{C03D611F-4E0C-40CB-9095-27B95F4BE683}" type="slidenum">
              <a:rPr lang="en-US" smtClean="0"/>
              <a:t>2</a:t>
            </a:fld>
            <a:endParaRPr lang="en-US" dirty="0"/>
          </a:p>
        </p:txBody>
      </p:sp>
    </p:spTree>
    <p:extLst>
      <p:ext uri="{BB962C8B-B14F-4D97-AF65-F5344CB8AC3E}">
        <p14:creationId xmlns:p14="http://schemas.microsoft.com/office/powerpoint/2010/main" val="3896981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B722E-6BF6-7E33-02F7-7F61CDEF6118}"/>
            </a:ext>
          </a:extLst>
        </p:cNvPr>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30886587-DF7E-10EF-A561-66589A837B57}"/>
              </a:ext>
            </a:extLst>
          </p:cNvPr>
          <p:cNvGraphicFramePr>
            <a:graphicFrameLocks/>
          </p:cNvGraphicFramePr>
          <p:nvPr/>
        </p:nvGraphicFramePr>
        <p:xfrm>
          <a:off x="2732310" y="1621149"/>
          <a:ext cx="6474543" cy="375641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E974F46-F0F5-38A1-8B22-D9228E1951E2}"/>
              </a:ext>
            </a:extLst>
          </p:cNvPr>
          <p:cNvSpPr txBox="1"/>
          <p:nvPr/>
        </p:nvSpPr>
        <p:spPr>
          <a:xfrm>
            <a:off x="5718332" y="1737612"/>
            <a:ext cx="755335" cy="400110"/>
          </a:xfrm>
          <a:prstGeom prst="rect">
            <a:avLst/>
          </a:prstGeom>
        </p:spPr>
        <p:txBody>
          <a:bodyPr vert="horz" wrap="none" lIns="91440" tIns="45720" rIns="91440" bIns="45720" rtlCol="0">
            <a:spAutoFit/>
          </a:bodyPr>
          <a:lstStyle/>
          <a:p>
            <a:pPr marL="0" indent="0" algn="l">
              <a:buNone/>
            </a:pPr>
            <a:r>
              <a:rPr lang="en-US" sz="2000" dirty="0"/>
              <a:t>2019</a:t>
            </a:r>
          </a:p>
        </p:txBody>
      </p:sp>
      <p:sp>
        <p:nvSpPr>
          <p:cNvPr id="13" name="Slide Number Placeholder 3">
            <a:extLst>
              <a:ext uri="{FF2B5EF4-FFF2-40B4-BE49-F238E27FC236}">
                <a16:creationId xmlns:a16="http://schemas.microsoft.com/office/drawing/2014/main" id="{F1FE1A3B-BB3B-84FF-FE5F-8ECDBAFA85C1}"/>
              </a:ext>
            </a:extLst>
          </p:cNvPr>
          <p:cNvSpPr>
            <a:spLocks noGrp="1"/>
          </p:cNvSpPr>
          <p:nvPr>
            <p:ph type="sldNum" sz="quarter" idx="12"/>
          </p:nvPr>
        </p:nvSpPr>
        <p:spPr>
          <a:xfrm>
            <a:off x="11667838" y="6424893"/>
            <a:ext cx="457200" cy="365760"/>
          </a:xfrm>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28EBF41B-E76F-4E29-9B4C-26023309D029}" type="slidenum">
              <a:rPr kumimoji="0" lang="vi-VN" sz="1200" b="0" i="0" u="none" strike="noStrike" kern="1200" cap="none" spc="0" normalizeH="0" baseline="0" noProof="0" smtClean="0">
                <a:ln>
                  <a:noFill/>
                </a:ln>
                <a:solidFill>
                  <a:srgbClr val="0C0C0C"/>
                </a:solidFill>
                <a:effectLst/>
                <a:uLnTx/>
                <a:uFillTx/>
                <a:latin typeface="Arial"/>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srgbClr val="0C0C0C"/>
              </a:solidFill>
              <a:effectLst/>
              <a:uLnTx/>
              <a:uFillTx/>
              <a:latin typeface="Arial"/>
              <a:ea typeface="+mn-ea"/>
              <a:cs typeface="+mn-cs"/>
            </a:endParaRPr>
          </a:p>
        </p:txBody>
      </p:sp>
      <p:sp>
        <p:nvSpPr>
          <p:cNvPr id="4" name="TextBox 3">
            <a:extLst>
              <a:ext uri="{FF2B5EF4-FFF2-40B4-BE49-F238E27FC236}">
                <a16:creationId xmlns:a16="http://schemas.microsoft.com/office/drawing/2014/main" id="{9719A40B-22E3-7326-4854-7AC69BA9DD0B}"/>
              </a:ext>
            </a:extLst>
          </p:cNvPr>
          <p:cNvSpPr txBox="1"/>
          <p:nvPr/>
        </p:nvSpPr>
        <p:spPr>
          <a:xfrm>
            <a:off x="3122056" y="5748382"/>
            <a:ext cx="5947888" cy="369332"/>
          </a:xfrm>
          <a:prstGeom prst="rect">
            <a:avLst/>
          </a:prstGeom>
          <a:noFill/>
        </p:spPr>
        <p:txBody>
          <a:bodyPr wrap="square">
            <a:spAutoFit/>
          </a:bodyPr>
          <a:lstStyle/>
          <a:p>
            <a:pPr marR="0" lvl="0" algn="ctr"/>
            <a:r>
              <a:rPr lang="en-US" b="1" dirty="0" err="1">
                <a:solidFill>
                  <a:srgbClr val="000000"/>
                </a:solidFill>
                <a:effectLst/>
                <a:ea typeface="Times New Roman" panose="02020603050405020304" pitchFamily="18" charset="0"/>
              </a:rPr>
              <a:t>Phân</a:t>
            </a:r>
            <a:r>
              <a:rPr lang="en-US" b="1" dirty="0">
                <a:solidFill>
                  <a:srgbClr val="000000"/>
                </a:solidFill>
                <a:effectLst/>
                <a:ea typeface="Times New Roman" panose="02020603050405020304" pitchFamily="18" charset="0"/>
              </a:rPr>
              <a:t> </a:t>
            </a:r>
            <a:r>
              <a:rPr lang="en-US" b="1" dirty="0" err="1">
                <a:solidFill>
                  <a:srgbClr val="000000"/>
                </a:solidFill>
                <a:effectLst/>
                <a:ea typeface="Times New Roman" panose="02020603050405020304" pitchFamily="18" charset="0"/>
              </a:rPr>
              <a:t>bổ</a:t>
            </a:r>
            <a:r>
              <a:rPr lang="en-US" b="1" dirty="0">
                <a:solidFill>
                  <a:srgbClr val="000000"/>
                </a:solidFill>
                <a:effectLst/>
                <a:ea typeface="Times New Roman" panose="02020603050405020304" pitchFamily="18" charset="0"/>
              </a:rPr>
              <a:t> </a:t>
            </a:r>
            <a:r>
              <a:rPr lang="en-US" b="1" dirty="0" err="1"/>
              <a:t>nguồn</a:t>
            </a:r>
            <a:r>
              <a:rPr lang="en-US" b="1" dirty="0"/>
              <a:t> </a:t>
            </a:r>
            <a:r>
              <a:rPr lang="en-US" b="1" dirty="0" err="1"/>
              <a:t>bụi</a:t>
            </a:r>
            <a:r>
              <a:rPr lang="en-US" b="1" dirty="0"/>
              <a:t> PM</a:t>
            </a:r>
            <a:r>
              <a:rPr lang="en-US" b="1" baseline="-25000" dirty="0"/>
              <a:t>2.5</a:t>
            </a:r>
            <a:r>
              <a:rPr lang="en-US" b="1" dirty="0"/>
              <a:t> </a:t>
            </a:r>
            <a:r>
              <a:rPr lang="en-US" b="1" dirty="0" err="1"/>
              <a:t>dựa</a:t>
            </a:r>
            <a:r>
              <a:rPr lang="en-US" b="1" dirty="0"/>
              <a:t> </a:t>
            </a:r>
            <a:r>
              <a:rPr lang="en-US" b="1" dirty="0" err="1"/>
              <a:t>trên</a:t>
            </a:r>
            <a:r>
              <a:rPr lang="en-US" b="1" dirty="0"/>
              <a:t> </a:t>
            </a:r>
            <a:r>
              <a:rPr lang="en-US" b="1" dirty="0" err="1"/>
              <a:t>kiểm</a:t>
            </a:r>
            <a:r>
              <a:rPr lang="en-US" b="1" dirty="0"/>
              <a:t> </a:t>
            </a:r>
            <a:r>
              <a:rPr lang="en-US" b="1" dirty="0" err="1"/>
              <a:t>kê</a:t>
            </a:r>
            <a:r>
              <a:rPr lang="en-US" b="1" dirty="0">
                <a:solidFill>
                  <a:srgbClr val="000000"/>
                </a:solidFill>
                <a:effectLst/>
                <a:ea typeface="Times New Roman" panose="02020603050405020304" pitchFamily="18" charset="0"/>
              </a:rPr>
              <a:t> 2019</a:t>
            </a:r>
            <a:endParaRPr lang="en-US" b="1" dirty="0">
              <a:effectLst/>
              <a:ea typeface="Times New Roman" panose="02020603050405020304" pitchFamily="18" charset="0"/>
            </a:endParaRPr>
          </a:p>
        </p:txBody>
      </p:sp>
      <p:sp>
        <p:nvSpPr>
          <p:cNvPr id="5" name="TextBox 4">
            <a:extLst>
              <a:ext uri="{FF2B5EF4-FFF2-40B4-BE49-F238E27FC236}">
                <a16:creationId xmlns:a16="http://schemas.microsoft.com/office/drawing/2014/main" id="{51DC7140-CF09-8A2D-E77C-1D59A7FA0813}"/>
              </a:ext>
            </a:extLst>
          </p:cNvPr>
          <p:cNvSpPr txBox="1"/>
          <p:nvPr/>
        </p:nvSpPr>
        <p:spPr>
          <a:xfrm>
            <a:off x="327096" y="1086200"/>
            <a:ext cx="10373032" cy="400110"/>
          </a:xfrm>
          <a:prstGeom prst="rect">
            <a:avLst/>
          </a:prstGeom>
        </p:spPr>
        <p:txBody>
          <a:bodyPr vert="horz" wrap="none" lIns="91440" tIns="45720" rIns="91440" bIns="45720" rtlCol="0">
            <a:spAutoFit/>
          </a:bodyPr>
          <a:lstStyle/>
          <a:p>
            <a:pPr marL="274320" indent="-274320" algn="l">
              <a:buFont typeface="Wingdings" panose="05000000000000000000" pitchFamily="2" charset="2"/>
              <a:buChar char="§"/>
            </a:pPr>
            <a:r>
              <a:rPr lang="en-US" sz="2000" dirty="0" err="1"/>
              <a:t>Một</a:t>
            </a:r>
            <a:r>
              <a:rPr lang="en-US" sz="2000" dirty="0"/>
              <a:t> </a:t>
            </a:r>
            <a:r>
              <a:rPr lang="en-US" sz="2000" dirty="0" err="1"/>
              <a:t>số</a:t>
            </a:r>
            <a:r>
              <a:rPr lang="en-US" sz="2000" dirty="0"/>
              <a:t> </a:t>
            </a:r>
            <a:r>
              <a:rPr lang="en-US" sz="2000" dirty="0" err="1"/>
              <a:t>kết</a:t>
            </a:r>
            <a:r>
              <a:rPr lang="en-US" sz="2000" dirty="0"/>
              <a:t> </a:t>
            </a:r>
            <a:r>
              <a:rPr lang="en-US" sz="2000" dirty="0" err="1"/>
              <a:t>quả</a:t>
            </a:r>
            <a:r>
              <a:rPr lang="en-US" sz="2000" dirty="0"/>
              <a:t> </a:t>
            </a:r>
            <a:r>
              <a:rPr lang="en-US" sz="2000" dirty="0" err="1"/>
              <a:t>phân</a:t>
            </a:r>
            <a:r>
              <a:rPr lang="en-US" sz="2000" dirty="0"/>
              <a:t> </a:t>
            </a:r>
            <a:r>
              <a:rPr lang="en-US" sz="2000" dirty="0" err="1"/>
              <a:t>bổ</a:t>
            </a:r>
            <a:r>
              <a:rPr lang="en-US" sz="2000" dirty="0"/>
              <a:t> </a:t>
            </a:r>
            <a:r>
              <a:rPr lang="en-US" sz="2000" dirty="0" err="1"/>
              <a:t>nguồn</a:t>
            </a:r>
            <a:r>
              <a:rPr lang="en-US" sz="2000" dirty="0"/>
              <a:t> </a:t>
            </a:r>
            <a:r>
              <a:rPr lang="en-US" sz="2000" dirty="0" err="1"/>
              <a:t>bụi</a:t>
            </a:r>
            <a:r>
              <a:rPr lang="en-US" sz="2000" dirty="0"/>
              <a:t> PM</a:t>
            </a:r>
            <a:r>
              <a:rPr lang="en-US" sz="2000" baseline="-25000" dirty="0"/>
              <a:t>2.5 </a:t>
            </a:r>
            <a:r>
              <a:rPr lang="en-US" sz="2000" dirty="0"/>
              <a:t>(</a:t>
            </a:r>
            <a:r>
              <a:rPr lang="en-US" sz="2000" dirty="0" err="1"/>
              <a:t>nội</a:t>
            </a:r>
            <a:r>
              <a:rPr lang="en-US" sz="2000" dirty="0"/>
              <a:t> </a:t>
            </a:r>
            <a:r>
              <a:rPr lang="en-US" sz="2000" dirty="0" err="1"/>
              <a:t>sinh</a:t>
            </a:r>
            <a:r>
              <a:rPr lang="en-US" sz="2000" dirty="0"/>
              <a:t>) </a:t>
            </a:r>
            <a:r>
              <a:rPr lang="en-US" sz="2000" dirty="0" err="1"/>
              <a:t>xác</a:t>
            </a:r>
            <a:r>
              <a:rPr lang="en-US" sz="2000" dirty="0"/>
              <a:t> </a:t>
            </a:r>
            <a:r>
              <a:rPr lang="en-US" sz="2000" dirty="0" err="1"/>
              <a:t>định</a:t>
            </a:r>
            <a:r>
              <a:rPr lang="en-US" sz="2000" dirty="0"/>
              <a:t> </a:t>
            </a:r>
            <a:r>
              <a:rPr lang="en-US" sz="2000" dirty="0" err="1"/>
              <a:t>bằng</a:t>
            </a:r>
            <a:r>
              <a:rPr lang="en-US" sz="2000" dirty="0"/>
              <a:t> </a:t>
            </a:r>
            <a:r>
              <a:rPr lang="en-US" sz="2000" dirty="0" err="1"/>
              <a:t>phương</a:t>
            </a:r>
            <a:r>
              <a:rPr lang="en-US" sz="2000" dirty="0"/>
              <a:t> </a:t>
            </a:r>
            <a:r>
              <a:rPr lang="en-US" sz="2000" dirty="0" err="1"/>
              <a:t>pháp</a:t>
            </a:r>
            <a:r>
              <a:rPr lang="en-US" sz="2000" dirty="0"/>
              <a:t> </a:t>
            </a:r>
            <a:r>
              <a:rPr lang="en-US" sz="2000" dirty="0" err="1"/>
              <a:t>kiểm</a:t>
            </a:r>
            <a:r>
              <a:rPr lang="en-US" sz="2000" dirty="0"/>
              <a:t> </a:t>
            </a:r>
            <a:r>
              <a:rPr lang="en-US" sz="2000" dirty="0" err="1"/>
              <a:t>kê</a:t>
            </a:r>
            <a:endParaRPr lang="en-US" sz="2000" dirty="0"/>
          </a:p>
        </p:txBody>
      </p:sp>
      <p:sp>
        <p:nvSpPr>
          <p:cNvPr id="6" name="Title 1">
            <a:extLst>
              <a:ext uri="{FF2B5EF4-FFF2-40B4-BE49-F238E27FC236}">
                <a16:creationId xmlns:a16="http://schemas.microsoft.com/office/drawing/2014/main" id="{34EF037A-0D68-1563-1A8C-0A809FF4968D}"/>
              </a:ext>
            </a:extLst>
          </p:cNvPr>
          <p:cNvSpPr>
            <a:spLocks noGrp="1"/>
          </p:cNvSpPr>
          <p:nvPr>
            <p:ph type="title"/>
          </p:nvPr>
        </p:nvSpPr>
        <p:spPr>
          <a:xfrm>
            <a:off x="327096" y="287261"/>
            <a:ext cx="11705761" cy="731520"/>
          </a:xfrm>
        </p:spPr>
        <p:txBody>
          <a:bodyPr>
            <a:normAutofit/>
          </a:bodyPr>
          <a:lstStyle/>
          <a:p>
            <a:pPr marL="91440"/>
            <a:r>
              <a:rPr lang="vi-VN" sz="3200" b="1" dirty="0">
                <a:solidFill>
                  <a:srgbClr val="0070C0"/>
                </a:solidFill>
                <a:latin typeface="+mn-lt"/>
                <a:ea typeface="Tahoma" panose="020B0604030504040204" pitchFamily="34" charset="0"/>
                <a:cs typeface="Tahoma" panose="020B0604030504040204" pitchFamily="34" charset="0"/>
              </a:rPr>
              <a:t>Đóng góp của các nguồn lên nồng độ bụi PM</a:t>
            </a:r>
            <a:r>
              <a:rPr lang="vi-VN" sz="3200" b="1" baseline="-25000" dirty="0">
                <a:solidFill>
                  <a:srgbClr val="0070C0"/>
                </a:solidFill>
                <a:latin typeface="+mn-lt"/>
                <a:ea typeface="Tahoma" panose="020B0604030504040204" pitchFamily="34" charset="0"/>
                <a:cs typeface="Tahoma" panose="020B0604030504040204" pitchFamily="34" charset="0"/>
              </a:rPr>
              <a:t>2.5</a:t>
            </a:r>
            <a:r>
              <a:rPr lang="vi-VN" sz="3200" b="1" dirty="0">
                <a:solidFill>
                  <a:srgbClr val="0070C0"/>
                </a:solidFill>
                <a:latin typeface="+mn-lt"/>
                <a:ea typeface="Tahoma" panose="020B0604030504040204" pitchFamily="34" charset="0"/>
                <a:cs typeface="Tahoma" panose="020B0604030504040204" pitchFamily="34" charset="0"/>
              </a:rPr>
              <a:t> ở Hà Nội</a:t>
            </a:r>
            <a:endParaRPr lang="en-US" dirty="0">
              <a:solidFill>
                <a:srgbClr val="0070C0"/>
              </a:solidFill>
              <a:latin typeface="+mn-lt"/>
            </a:endParaRPr>
          </a:p>
        </p:txBody>
      </p:sp>
    </p:spTree>
    <p:extLst>
      <p:ext uri="{BB962C8B-B14F-4D97-AF65-F5344CB8AC3E}">
        <p14:creationId xmlns:p14="http://schemas.microsoft.com/office/powerpoint/2010/main" val="4050265983"/>
      </p:ext>
    </p:extLst>
  </p:cSld>
  <p:clrMapOvr>
    <a:masterClrMapping/>
  </p:clrMapOvr>
  <mc:AlternateContent xmlns:mc="http://schemas.openxmlformats.org/markup-compatibility/2006" xmlns:p14="http://schemas.microsoft.com/office/powerpoint/2010/main">
    <mc:Choice Requires="p14">
      <p:transition spd="med" p14:dur="700" advTm="76527">
        <p:fade/>
      </p:transition>
    </mc:Choice>
    <mc:Fallback xmlns="">
      <p:transition spd="med" advTm="76527">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t="-6000" b="-6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81A8AD-72EF-4B79-9C20-93EA89C1181E}"/>
              </a:ext>
            </a:extLst>
          </p:cNvPr>
          <p:cNvSpPr/>
          <p:nvPr/>
        </p:nvSpPr>
        <p:spPr>
          <a:xfrm>
            <a:off x="1" y="437216"/>
            <a:ext cx="7036903" cy="5765966"/>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Rectangle 2">
            <a:extLst>
              <a:ext uri="{FF2B5EF4-FFF2-40B4-BE49-F238E27FC236}">
                <a16:creationId xmlns:a16="http://schemas.microsoft.com/office/drawing/2014/main" id="{E01A9B07-319E-4393-96DA-6E91986808B1}"/>
              </a:ext>
            </a:extLst>
          </p:cNvPr>
          <p:cNvSpPr>
            <a:spLocks noGrp="1" noChangeArrowheads="1"/>
          </p:cNvSpPr>
          <p:nvPr>
            <p:ph type="title"/>
          </p:nvPr>
        </p:nvSpPr>
        <p:spPr>
          <a:xfrm>
            <a:off x="333375" y="976275"/>
            <a:ext cx="5987912" cy="1143000"/>
          </a:xfrm>
        </p:spPr>
        <p:txBody>
          <a:bodyPr>
            <a:noAutofit/>
          </a:bodyPr>
          <a:lstStyle/>
          <a:p>
            <a:r>
              <a:rPr lang="en-US" sz="3500" dirty="0">
                <a:solidFill>
                  <a:srgbClr val="FFFF00"/>
                </a:solidFill>
              </a:rPr>
              <a:t>SO</a:t>
            </a:r>
            <a:r>
              <a:rPr lang="en-US" sz="3500" baseline="-25000" dirty="0">
                <a:solidFill>
                  <a:srgbClr val="FFFF00"/>
                </a:solidFill>
              </a:rPr>
              <a:t>2</a:t>
            </a:r>
          </a:p>
        </p:txBody>
      </p:sp>
      <p:sp>
        <p:nvSpPr>
          <p:cNvPr id="6" name="Rectangle 3">
            <a:extLst>
              <a:ext uri="{FF2B5EF4-FFF2-40B4-BE49-F238E27FC236}">
                <a16:creationId xmlns:a16="http://schemas.microsoft.com/office/drawing/2014/main" id="{C7B9670C-5203-4655-AB17-DB9037E85D7E}"/>
              </a:ext>
            </a:extLst>
          </p:cNvPr>
          <p:cNvSpPr>
            <a:spLocks noChangeArrowheads="1"/>
          </p:cNvSpPr>
          <p:nvPr/>
        </p:nvSpPr>
        <p:spPr bwMode="auto">
          <a:xfrm>
            <a:off x="333375" y="1956846"/>
            <a:ext cx="6610764" cy="3600450"/>
          </a:xfrm>
          <a:prstGeom prst="rect">
            <a:avLst/>
          </a:prstGeom>
          <a:noFill/>
          <a:ln w="9525">
            <a:noFill/>
            <a:miter lim="800000"/>
            <a:headEnd/>
            <a:tailEnd/>
          </a:ln>
        </p:spPr>
        <p:txBody>
          <a:bodyPr/>
          <a:lstStyle/>
          <a:p>
            <a:pPr marL="342900" indent="-342900" eaLnBrk="0" hangingPunct="0">
              <a:spcBef>
                <a:spcPct val="20000"/>
              </a:spcBef>
              <a:buFontTx/>
              <a:buChar char="•"/>
            </a:pPr>
            <a:r>
              <a:rPr lang="vi-VN" sz="2500" dirty="0">
                <a:solidFill>
                  <a:schemeClr val="tx1">
                    <a:lumMod val="95000"/>
                    <a:lumOff val="5000"/>
                  </a:schemeClr>
                </a:solidFill>
              </a:rPr>
              <a:t>Được </a:t>
            </a:r>
            <a:r>
              <a:rPr lang="en-US" sz="2500" dirty="0" err="1">
                <a:solidFill>
                  <a:schemeClr val="tx1">
                    <a:lumMod val="95000"/>
                    <a:lumOff val="5000"/>
                  </a:schemeClr>
                </a:solidFill>
                <a:latin typeface="Arial" pitchFamily="34" charset="0"/>
                <a:cs typeface="Arial" pitchFamily="34" charset="0"/>
              </a:rPr>
              <a:t>tạo</a:t>
            </a:r>
            <a:r>
              <a:rPr lang="en-US" sz="2500" dirty="0">
                <a:solidFill>
                  <a:schemeClr val="tx1">
                    <a:lumMod val="95000"/>
                    <a:lumOff val="5000"/>
                  </a:schemeClr>
                </a:solidFill>
                <a:latin typeface="Arial" pitchFamily="34" charset="0"/>
                <a:cs typeface="Arial" pitchFamily="34" charset="0"/>
              </a:rPr>
              <a:t> ra</a:t>
            </a:r>
            <a:r>
              <a:rPr lang="vi-VN"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từ</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quá</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trình</a:t>
            </a:r>
            <a:r>
              <a:rPr lang="en-US" sz="2500" dirty="0">
                <a:solidFill>
                  <a:schemeClr val="tx1">
                    <a:lumMod val="95000"/>
                    <a:lumOff val="5000"/>
                  </a:schemeClr>
                </a:solidFill>
                <a:latin typeface="Arial" pitchFamily="34" charset="0"/>
                <a:cs typeface="Arial" pitchFamily="34" charset="0"/>
              </a:rPr>
              <a:t> </a:t>
            </a:r>
            <a:r>
              <a:rPr lang="vi-VN" sz="2500" dirty="0">
                <a:solidFill>
                  <a:schemeClr val="tx1">
                    <a:lumMod val="95000"/>
                    <a:lumOff val="5000"/>
                  </a:schemeClr>
                </a:solidFill>
              </a:rPr>
              <a:t>đốt nhiên liệu hóa thạch có chứa lưu huỳnh (than, dầu</a:t>
            </a:r>
            <a:r>
              <a:rPr lang="en-US" sz="2500" dirty="0">
                <a:solidFill>
                  <a:schemeClr val="tx1">
                    <a:lumMod val="95000"/>
                    <a:lumOff val="5000"/>
                  </a:schemeClr>
                </a:solidFill>
              </a:rPr>
              <a:t>)</a:t>
            </a:r>
          </a:p>
          <a:p>
            <a:pPr marL="342900" indent="-342900" eaLnBrk="0" hangingPunct="0">
              <a:spcBef>
                <a:spcPct val="20000"/>
              </a:spcBef>
              <a:buFontTx/>
              <a:buChar char="•"/>
            </a:pPr>
            <a:r>
              <a:rPr lang="en-US" sz="2500" dirty="0" err="1">
                <a:solidFill>
                  <a:schemeClr val="tx1">
                    <a:lumMod val="95000"/>
                    <a:lumOff val="5000"/>
                  </a:schemeClr>
                </a:solidFill>
                <a:latin typeface="Arial" pitchFamily="34" charset="0"/>
                <a:cs typeface="Arial" pitchFamily="34" charset="0"/>
              </a:rPr>
              <a:t>Là</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một</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trong</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hai</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tác</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nhân</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của</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mưa</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axit</a:t>
            </a:r>
            <a:endParaRPr lang="en-US" sz="2500" dirty="0">
              <a:solidFill>
                <a:schemeClr val="tx1">
                  <a:lumMod val="95000"/>
                  <a:lumOff val="5000"/>
                </a:schemeClr>
              </a:solidFill>
              <a:latin typeface="Arial" pitchFamily="34" charset="0"/>
              <a:cs typeface="Arial" pitchFamily="34" charset="0"/>
            </a:endParaRPr>
          </a:p>
          <a:p>
            <a:pPr marL="342900" indent="-342900" eaLnBrk="0" hangingPunct="0">
              <a:spcBef>
                <a:spcPct val="20000"/>
              </a:spcBef>
              <a:buFontTx/>
              <a:buChar char="•"/>
            </a:pPr>
            <a:r>
              <a:rPr lang="vi-VN" sz="2500" dirty="0">
                <a:solidFill>
                  <a:schemeClr val="tx1">
                    <a:lumMod val="95000"/>
                    <a:lumOff val="5000"/>
                  </a:schemeClr>
                </a:solidFill>
                <a:cs typeface="Arial" pitchFamily="34" charset="0"/>
              </a:rPr>
              <a:t>Khi hít vào</a:t>
            </a:r>
            <a:r>
              <a:rPr lang="vi-VN" sz="2500" dirty="0">
                <a:solidFill>
                  <a:schemeClr val="tx1">
                    <a:lumMod val="95000"/>
                    <a:lumOff val="5000"/>
                  </a:schemeClr>
                </a:solidFill>
              </a:rPr>
              <a:t>, có thể </a:t>
            </a:r>
            <a:r>
              <a:rPr lang="en-US" sz="2500" dirty="0" err="1">
                <a:solidFill>
                  <a:schemeClr val="tx1">
                    <a:lumMod val="95000"/>
                    <a:lumOff val="5000"/>
                  </a:schemeClr>
                </a:solidFill>
                <a:cs typeface="Arial" pitchFamily="34" charset="0"/>
              </a:rPr>
              <a:t>làm</a:t>
            </a:r>
            <a:r>
              <a:rPr lang="en-US" sz="2500" dirty="0">
                <a:solidFill>
                  <a:schemeClr val="tx1">
                    <a:lumMod val="95000"/>
                    <a:lumOff val="5000"/>
                  </a:schemeClr>
                </a:solidFill>
                <a:cs typeface="Arial" pitchFamily="34" charset="0"/>
              </a:rPr>
              <a:t> </a:t>
            </a:r>
            <a:r>
              <a:rPr lang="en-US" sz="2500" dirty="0" err="1">
                <a:solidFill>
                  <a:schemeClr val="tx1">
                    <a:lumMod val="95000"/>
                    <a:lumOff val="5000"/>
                  </a:schemeClr>
                </a:solidFill>
                <a:cs typeface="Arial" pitchFamily="34" charset="0"/>
              </a:rPr>
              <a:t>tổn</a:t>
            </a:r>
            <a:r>
              <a:rPr lang="en-US" sz="2500" dirty="0">
                <a:solidFill>
                  <a:schemeClr val="tx1">
                    <a:lumMod val="95000"/>
                    <a:lumOff val="5000"/>
                  </a:schemeClr>
                </a:solidFill>
                <a:cs typeface="Arial" pitchFamily="34" charset="0"/>
              </a:rPr>
              <a:t> </a:t>
            </a:r>
            <a:r>
              <a:rPr lang="en-US" sz="2500" dirty="0" err="1">
                <a:solidFill>
                  <a:schemeClr val="tx1">
                    <a:lumMod val="95000"/>
                    <a:lumOff val="5000"/>
                  </a:schemeClr>
                </a:solidFill>
                <a:latin typeface="Arial" pitchFamily="34" charset="0"/>
                <a:cs typeface="Arial" pitchFamily="34" charset="0"/>
              </a:rPr>
              <a:t>thương</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các</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tế</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bào</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phổi</a:t>
            </a:r>
            <a:endParaRPr lang="en-US" sz="2500" dirty="0">
              <a:solidFill>
                <a:schemeClr val="tx1">
                  <a:lumMod val="95000"/>
                  <a:lumOff val="5000"/>
                </a:schemeClr>
              </a:solidFill>
              <a:latin typeface="Arial" pitchFamily="34" charset="0"/>
              <a:cs typeface="Arial" pitchFamily="34" charset="0"/>
            </a:endParaRPr>
          </a:p>
          <a:p>
            <a:pPr marL="342900" indent="-342900" eaLnBrk="0" hangingPunct="0">
              <a:spcBef>
                <a:spcPct val="20000"/>
              </a:spcBef>
              <a:buFontTx/>
              <a:buChar char="•"/>
            </a:pPr>
            <a:r>
              <a:rPr lang="vi-VN" sz="2500" dirty="0">
                <a:solidFill>
                  <a:schemeClr val="tx1">
                    <a:lumMod val="95000"/>
                    <a:lumOff val="5000"/>
                  </a:schemeClr>
                </a:solidFill>
              </a:rPr>
              <a:t>1952 "sương mù</a:t>
            </a:r>
            <a:r>
              <a:rPr lang="en-US" sz="2500" dirty="0">
                <a:solidFill>
                  <a:schemeClr val="tx1">
                    <a:lumMod val="95000"/>
                    <a:lumOff val="5000"/>
                  </a:schemeClr>
                </a:solidFill>
              </a:rPr>
              <a:t> </a:t>
            </a:r>
            <a:r>
              <a:rPr lang="en-US" sz="2500" dirty="0" err="1">
                <a:solidFill>
                  <a:schemeClr val="tx1">
                    <a:lumMod val="95000"/>
                    <a:lumOff val="5000"/>
                  </a:schemeClr>
                </a:solidFill>
              </a:rPr>
              <a:t>chết</a:t>
            </a:r>
            <a:r>
              <a:rPr lang="en-US" sz="2500" dirty="0">
                <a:solidFill>
                  <a:schemeClr val="tx1">
                    <a:lumMod val="95000"/>
                    <a:lumOff val="5000"/>
                  </a:schemeClr>
                </a:solidFill>
              </a:rPr>
              <a:t> </a:t>
            </a:r>
            <a:r>
              <a:rPr lang="en-US" sz="2500" dirty="0" err="1">
                <a:solidFill>
                  <a:schemeClr val="tx1">
                    <a:lumMod val="95000"/>
                    <a:lumOff val="5000"/>
                  </a:schemeClr>
                </a:solidFill>
              </a:rPr>
              <a:t>người</a:t>
            </a:r>
            <a:r>
              <a:rPr lang="vi-VN" sz="2500" dirty="0">
                <a:solidFill>
                  <a:schemeClr val="tx1">
                    <a:lumMod val="95000"/>
                    <a:lumOff val="5000"/>
                  </a:schemeClr>
                </a:solidFill>
              </a:rPr>
              <a:t>": </a:t>
            </a:r>
            <a:r>
              <a:rPr lang="en-US" sz="2500" dirty="0" err="1">
                <a:solidFill>
                  <a:schemeClr val="tx1">
                    <a:lumMod val="95000"/>
                    <a:lumOff val="5000"/>
                  </a:schemeClr>
                </a:solidFill>
                <a:latin typeface="Arial" pitchFamily="34" charset="0"/>
                <a:cs typeface="Arial" pitchFamily="34" charset="0"/>
              </a:rPr>
              <a:t>gây</a:t>
            </a:r>
            <a:r>
              <a:rPr lang="en-US" sz="2500" dirty="0">
                <a:solidFill>
                  <a:schemeClr val="tx1">
                    <a:lumMod val="95000"/>
                    <a:lumOff val="5000"/>
                  </a:schemeClr>
                </a:solidFill>
                <a:latin typeface="Arial" pitchFamily="34" charset="0"/>
                <a:cs typeface="Arial" pitchFamily="34" charset="0"/>
              </a:rPr>
              <a:t> ra </a:t>
            </a:r>
            <a:r>
              <a:rPr lang="en-US" sz="2500" dirty="0" err="1">
                <a:solidFill>
                  <a:schemeClr val="tx1">
                    <a:lumMod val="95000"/>
                    <a:lumOff val="5000"/>
                  </a:schemeClr>
                </a:solidFill>
                <a:latin typeface="Arial" pitchFamily="34" charset="0"/>
                <a:cs typeface="Arial" pitchFamily="34" charset="0"/>
              </a:rPr>
              <a:t>cái</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chết</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của</a:t>
            </a:r>
            <a:r>
              <a:rPr lang="en-US" sz="2500" dirty="0">
                <a:solidFill>
                  <a:schemeClr val="tx1">
                    <a:lumMod val="95000"/>
                    <a:lumOff val="5000"/>
                  </a:schemeClr>
                </a:solidFill>
                <a:latin typeface="Arial" pitchFamily="34" charset="0"/>
                <a:cs typeface="Arial" pitchFamily="34" charset="0"/>
              </a:rPr>
              <a:t> </a:t>
            </a:r>
            <a:r>
              <a:rPr lang="vi-VN" sz="2500" dirty="0">
                <a:solidFill>
                  <a:schemeClr val="tx1">
                    <a:lumMod val="95000"/>
                    <a:lumOff val="5000"/>
                  </a:schemeClr>
                </a:solidFill>
                <a:latin typeface="Arial" pitchFamily="34" charset="0"/>
                <a:cs typeface="Arial" pitchFamily="34" charset="0"/>
              </a:rPr>
              <a:t>4.000 người </a:t>
            </a:r>
            <a:r>
              <a:rPr lang="en-US" sz="2500" dirty="0" err="1">
                <a:solidFill>
                  <a:schemeClr val="tx1">
                    <a:lumMod val="95000"/>
                    <a:lumOff val="5000"/>
                  </a:schemeClr>
                </a:solidFill>
                <a:latin typeface="Arial" pitchFamily="34" charset="0"/>
                <a:cs typeface="Arial" pitchFamily="34" charset="0"/>
              </a:rPr>
              <a:t>tại</a:t>
            </a:r>
            <a:r>
              <a:rPr lang="en-US" sz="2500" dirty="0">
                <a:solidFill>
                  <a:schemeClr val="tx1">
                    <a:lumMod val="95000"/>
                    <a:lumOff val="5000"/>
                  </a:schemeClr>
                </a:solidFill>
                <a:latin typeface="Arial" pitchFamily="34" charset="0"/>
                <a:cs typeface="Arial" pitchFamily="34" charset="0"/>
              </a:rPr>
              <a:t> Luân </a:t>
            </a:r>
            <a:r>
              <a:rPr lang="en-US" sz="2500" dirty="0" err="1">
                <a:solidFill>
                  <a:schemeClr val="tx1">
                    <a:lumMod val="95000"/>
                    <a:lumOff val="5000"/>
                  </a:schemeClr>
                </a:solidFill>
                <a:latin typeface="Arial" pitchFamily="34" charset="0"/>
                <a:cs typeface="Arial" pitchFamily="34" charset="0"/>
              </a:rPr>
              <a:t>Đôn</a:t>
            </a:r>
            <a:endParaRPr lang="en-US" sz="2500" dirty="0">
              <a:solidFill>
                <a:schemeClr val="tx1">
                  <a:lumMod val="95000"/>
                  <a:lumOff val="5000"/>
                </a:schemeClr>
              </a:solidFill>
              <a:latin typeface="Arial" pitchFamily="34" charset="0"/>
              <a:cs typeface="Arial" pitchFamily="34" charset="0"/>
            </a:endParaRPr>
          </a:p>
          <a:p>
            <a:pPr marL="342900" indent="-342900" eaLnBrk="0" hangingPunct="0">
              <a:spcBef>
                <a:spcPct val="20000"/>
              </a:spcBef>
              <a:buFontTx/>
              <a:buChar char="•"/>
            </a:pPr>
            <a:r>
              <a:rPr lang="en-US" sz="2500" dirty="0" err="1">
                <a:solidFill>
                  <a:schemeClr val="tx1">
                    <a:lumMod val="95000"/>
                    <a:lumOff val="5000"/>
                  </a:schemeClr>
                </a:solidFill>
                <a:latin typeface="Arial" pitchFamily="34" charset="0"/>
                <a:cs typeface="Arial" pitchFamily="34" charset="0"/>
              </a:rPr>
              <a:t>Đóng</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góp</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vào</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phần</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bụi</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thứ</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cấp</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vô</a:t>
            </a:r>
            <a:r>
              <a:rPr lang="en-US" sz="2500" dirty="0">
                <a:solidFill>
                  <a:schemeClr val="tx1">
                    <a:lumMod val="95000"/>
                    <a:lumOff val="5000"/>
                  </a:schemeClr>
                </a:solidFill>
                <a:latin typeface="Arial" pitchFamily="34" charset="0"/>
                <a:cs typeface="Arial" pitchFamily="34" charset="0"/>
              </a:rPr>
              <a:t> </a:t>
            </a:r>
            <a:r>
              <a:rPr lang="en-US" sz="2500" dirty="0" err="1">
                <a:solidFill>
                  <a:schemeClr val="tx1">
                    <a:lumMod val="95000"/>
                    <a:lumOff val="5000"/>
                  </a:schemeClr>
                </a:solidFill>
                <a:latin typeface="Arial" pitchFamily="34" charset="0"/>
                <a:cs typeface="Arial" pitchFamily="34" charset="0"/>
              </a:rPr>
              <a:t>cơ</a:t>
            </a:r>
            <a:endParaRPr lang="en-US" sz="2500" dirty="0">
              <a:solidFill>
                <a:schemeClr val="tx1">
                  <a:lumMod val="95000"/>
                  <a:lumOff val="5000"/>
                </a:schemeClr>
              </a:solidFill>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BD85C24A-7A4C-92CB-C010-CFFBDD900477}"/>
              </a:ext>
            </a:extLst>
          </p:cNvPr>
          <p:cNvSpPr>
            <a:spLocks noGrp="1"/>
          </p:cNvSpPr>
          <p:nvPr>
            <p:ph type="sldNum" sz="quarter" idx="12"/>
          </p:nvPr>
        </p:nvSpPr>
        <p:spPr/>
        <p:txBody>
          <a:bodyPr/>
          <a:lstStyle/>
          <a:p>
            <a:fld id="{C03D611F-4E0C-40CB-9095-27B95F4BE683}" type="slidenum">
              <a:rPr lang="en-US" smtClean="0"/>
              <a:t>21</a:t>
            </a:fld>
            <a:endParaRPr lang="en-US"/>
          </a:p>
        </p:txBody>
      </p:sp>
      <p:grpSp>
        <p:nvGrpSpPr>
          <p:cNvPr id="3" name="Group 2">
            <a:extLst>
              <a:ext uri="{FF2B5EF4-FFF2-40B4-BE49-F238E27FC236}">
                <a16:creationId xmlns:a16="http://schemas.microsoft.com/office/drawing/2014/main" id="{59742A19-4B33-EC2B-69AD-06E037E3279B}"/>
              </a:ext>
            </a:extLst>
          </p:cNvPr>
          <p:cNvGrpSpPr/>
          <p:nvPr/>
        </p:nvGrpSpPr>
        <p:grpSpPr>
          <a:xfrm>
            <a:off x="-191167" y="405428"/>
            <a:ext cx="7407756" cy="895276"/>
            <a:chOff x="379423" y="277700"/>
            <a:chExt cx="4394548" cy="895276"/>
          </a:xfrm>
        </p:grpSpPr>
        <p:sp>
          <p:nvSpPr>
            <p:cNvPr id="4" name="Rectangle 3">
              <a:extLst>
                <a:ext uri="{FF2B5EF4-FFF2-40B4-BE49-F238E27FC236}">
                  <a16:creationId xmlns:a16="http://schemas.microsoft.com/office/drawing/2014/main" id="{18DD034A-EC10-D1C9-62ED-FEB1B6404349}"/>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9" name="TextBox 8">
              <a:extLst>
                <a:ext uri="{FF2B5EF4-FFF2-40B4-BE49-F238E27FC236}">
                  <a16:creationId xmlns:a16="http://schemas.microsoft.com/office/drawing/2014/main" id="{ADDA6304-12CF-9806-9638-357987BE080C}"/>
                </a:ext>
              </a:extLst>
            </p:cNvPr>
            <p:cNvSpPr txBox="1"/>
            <p:nvPr/>
          </p:nvSpPr>
          <p:spPr>
            <a:xfrm>
              <a:off x="379423" y="341979"/>
              <a:ext cx="4394548" cy="830997"/>
            </a:xfrm>
            <a:prstGeom prst="rect">
              <a:avLst/>
            </a:prstGeom>
            <a:noFill/>
          </p:spPr>
          <p:txBody>
            <a:bodyPr wrap="square">
              <a:spAutoFit/>
            </a:bodyPr>
            <a:lstStyle/>
            <a:p>
              <a:pPr marL="0" indent="0" algn="ctr">
                <a:buNone/>
              </a:pPr>
              <a:r>
                <a:rPr lang="en-US" sz="2400" b="1" dirty="0" err="1"/>
                <a:t>Đóng</a:t>
              </a:r>
              <a:r>
                <a:rPr lang="en-US" sz="2400" b="1" dirty="0"/>
                <a:t> </a:t>
              </a:r>
              <a:r>
                <a:rPr lang="en-US" sz="2400" b="1" dirty="0" err="1"/>
                <a:t>góp</a:t>
              </a:r>
              <a:r>
                <a:rPr lang="en-US" sz="2400" b="1" dirty="0"/>
                <a:t> </a:t>
              </a:r>
              <a:r>
                <a:rPr lang="en-US" sz="2400" b="1" dirty="0" err="1"/>
                <a:t>của</a:t>
              </a:r>
              <a:r>
                <a:rPr lang="en-US" sz="2400" b="1" dirty="0"/>
                <a:t> </a:t>
              </a:r>
              <a:r>
                <a:rPr lang="en-US" sz="2400" b="1" dirty="0" err="1"/>
                <a:t>các</a:t>
              </a:r>
              <a:r>
                <a:rPr lang="en-US" sz="2400" b="1" dirty="0"/>
                <a:t> </a:t>
              </a:r>
              <a:r>
                <a:rPr lang="en-US" sz="2400" b="1" dirty="0" err="1"/>
                <a:t>nguồn</a:t>
              </a:r>
              <a:r>
                <a:rPr lang="en-US" sz="2400" b="1" dirty="0"/>
                <a:t> </a:t>
              </a:r>
              <a:r>
                <a:rPr lang="en-US" sz="2400" b="1" dirty="0" err="1"/>
                <a:t>lên</a:t>
              </a:r>
              <a:r>
                <a:rPr lang="en-US" sz="2400" b="1" dirty="0"/>
                <a:t> </a:t>
              </a:r>
              <a:r>
                <a:rPr lang="en-US" sz="2400" b="1" dirty="0" err="1"/>
                <a:t>các</a:t>
              </a:r>
              <a:r>
                <a:rPr lang="en-US" sz="2400" b="1" dirty="0"/>
                <a:t> </a:t>
              </a:r>
              <a:r>
                <a:rPr lang="en-US" sz="2400" b="1" dirty="0" err="1"/>
                <a:t>chất</a:t>
              </a:r>
              <a:r>
                <a:rPr lang="en-US" sz="2400" b="1" dirty="0"/>
                <a:t> </a:t>
              </a:r>
              <a:r>
                <a:rPr lang="en-US" sz="2400" b="1" dirty="0" err="1"/>
                <a:t>ô</a:t>
              </a:r>
              <a:r>
                <a:rPr lang="en-US" sz="2400" b="1" dirty="0"/>
                <a:t> </a:t>
              </a:r>
              <a:r>
                <a:rPr lang="en-US" sz="2400" b="1" dirty="0" err="1"/>
                <a:t>nhiễm</a:t>
              </a:r>
              <a:r>
                <a:rPr lang="en-US" sz="2400" b="1" dirty="0"/>
                <a:t> </a:t>
              </a:r>
              <a:r>
                <a:rPr lang="en-US" sz="2400" b="1" dirty="0" err="1"/>
                <a:t>chính</a:t>
              </a:r>
              <a:endParaRPr lang="en-IE" sz="2400" b="1" dirty="0"/>
            </a:p>
          </p:txBody>
        </p:sp>
      </p:grpSp>
    </p:spTree>
    <p:extLst>
      <p:ext uri="{BB962C8B-B14F-4D97-AF65-F5344CB8AC3E}">
        <p14:creationId xmlns:p14="http://schemas.microsoft.com/office/powerpoint/2010/main" val="619997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776FB22-03BC-4D4D-8D43-4AC55D3C88BC}"/>
              </a:ext>
            </a:extLst>
          </p:cNvPr>
          <p:cNvSpPr/>
          <p:nvPr/>
        </p:nvSpPr>
        <p:spPr>
          <a:xfrm>
            <a:off x="317" y="542366"/>
            <a:ext cx="6543131" cy="5765966"/>
          </a:xfrm>
          <a:prstGeom prst="rect">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Rectangle 2">
            <a:extLst>
              <a:ext uri="{FF2B5EF4-FFF2-40B4-BE49-F238E27FC236}">
                <a16:creationId xmlns:a16="http://schemas.microsoft.com/office/drawing/2014/main" id="{2A731FAA-4D00-47E3-9B9E-394296D4313B}"/>
              </a:ext>
            </a:extLst>
          </p:cNvPr>
          <p:cNvSpPr txBox="1">
            <a:spLocks noChangeArrowheads="1"/>
          </p:cNvSpPr>
          <p:nvPr/>
        </p:nvSpPr>
        <p:spPr>
          <a:xfrm>
            <a:off x="344800" y="898476"/>
            <a:ext cx="5368935"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200" dirty="0">
                <a:solidFill>
                  <a:schemeClr val="bg1"/>
                </a:solidFill>
              </a:rPr>
            </a:br>
            <a:r>
              <a:rPr lang="en-US" sz="3500" dirty="0">
                <a:solidFill>
                  <a:srgbClr val="FFFF00"/>
                </a:solidFill>
              </a:rPr>
              <a:t>CO</a:t>
            </a:r>
            <a:br>
              <a:rPr lang="en-US" sz="3200" dirty="0">
                <a:solidFill>
                  <a:schemeClr val="bg1"/>
                </a:solidFill>
              </a:rPr>
            </a:br>
            <a:endParaRPr lang="en-US" sz="3200" dirty="0">
              <a:solidFill>
                <a:schemeClr val="bg1"/>
              </a:solidFill>
            </a:endParaRPr>
          </a:p>
        </p:txBody>
      </p:sp>
      <p:sp>
        <p:nvSpPr>
          <p:cNvPr id="5" name="Rectangle 3">
            <a:extLst>
              <a:ext uri="{FF2B5EF4-FFF2-40B4-BE49-F238E27FC236}">
                <a16:creationId xmlns:a16="http://schemas.microsoft.com/office/drawing/2014/main" id="{A63A2822-09D1-456C-BBE5-AA6587115523}"/>
              </a:ext>
            </a:extLst>
          </p:cNvPr>
          <p:cNvSpPr txBox="1">
            <a:spLocks noChangeArrowheads="1"/>
          </p:cNvSpPr>
          <p:nvPr/>
        </p:nvSpPr>
        <p:spPr>
          <a:xfrm>
            <a:off x="144625" y="1898019"/>
            <a:ext cx="5769284" cy="28543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500" dirty="0" err="1">
                <a:solidFill>
                  <a:schemeClr val="bg1"/>
                </a:solidFill>
                <a:latin typeface="Arial" pitchFamily="34" charset="0"/>
                <a:cs typeface="Arial" pitchFamily="34" charset="0"/>
              </a:rPr>
              <a:t>Sản</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phẩm</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của</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quá</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trình</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cháy</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không</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hoàn</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toàn</a:t>
            </a:r>
            <a:endParaRPr lang="en-US" sz="2500" dirty="0">
              <a:solidFill>
                <a:schemeClr val="bg1"/>
              </a:solidFill>
              <a:latin typeface="Arial" pitchFamily="34" charset="0"/>
              <a:cs typeface="Arial" pitchFamily="34" charset="0"/>
            </a:endParaRPr>
          </a:p>
          <a:p>
            <a:pPr>
              <a:lnSpc>
                <a:spcPct val="100000"/>
              </a:lnSpc>
            </a:pPr>
            <a:r>
              <a:rPr lang="vi-VN" sz="2500" dirty="0">
                <a:solidFill>
                  <a:schemeClr val="bg1"/>
                </a:solidFill>
                <a:latin typeface="Arial" pitchFamily="34" charset="0"/>
                <a:cs typeface="Arial" pitchFamily="34" charset="0"/>
              </a:rPr>
              <a:t>Độc hại </a:t>
            </a:r>
            <a:r>
              <a:rPr lang="en-US" sz="2500" dirty="0">
                <a:solidFill>
                  <a:schemeClr val="bg1"/>
                </a:solidFill>
                <a:latin typeface="Arial" pitchFamily="34" charset="0"/>
                <a:cs typeface="Arial" pitchFamily="34" charset="0"/>
              </a:rPr>
              <a:t>do </a:t>
            </a:r>
            <a:r>
              <a:rPr lang="vi-VN" sz="2500" dirty="0">
                <a:solidFill>
                  <a:schemeClr val="bg1"/>
                </a:solidFill>
                <a:latin typeface="Arial" pitchFamily="34" charset="0"/>
                <a:cs typeface="Arial" pitchFamily="34" charset="0"/>
              </a:rPr>
              <a:t>liên kết với hemoglobin, làm giảm ôxy trong máu</a:t>
            </a:r>
            <a:endParaRPr lang="en-US" sz="2500" dirty="0">
              <a:solidFill>
                <a:schemeClr val="bg1"/>
              </a:solidFill>
              <a:latin typeface="Arial" pitchFamily="34" charset="0"/>
              <a:cs typeface="Arial" pitchFamily="34" charset="0"/>
            </a:endParaRPr>
          </a:p>
          <a:p>
            <a:pPr>
              <a:lnSpc>
                <a:spcPct val="100000"/>
              </a:lnSpc>
            </a:pPr>
            <a:r>
              <a:rPr lang="en-US" sz="2500" dirty="0" err="1">
                <a:solidFill>
                  <a:schemeClr val="bg1"/>
                </a:solidFill>
                <a:latin typeface="Arial" pitchFamily="34" charset="0"/>
                <a:cs typeface="Arial" pitchFamily="34" charset="0"/>
              </a:rPr>
              <a:t>Không</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tồn</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tại</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lâu</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trong</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không</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khí</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nhanh</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chóng</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kết</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hợp</a:t>
            </a:r>
            <a:r>
              <a:rPr lang="en-US" sz="2500" dirty="0">
                <a:solidFill>
                  <a:schemeClr val="bg1"/>
                </a:solidFill>
                <a:latin typeface="Arial" pitchFamily="34" charset="0"/>
                <a:cs typeface="Arial" pitchFamily="34" charset="0"/>
              </a:rPr>
              <a:t> </a:t>
            </a:r>
            <a:r>
              <a:rPr lang="en-US" sz="2500" dirty="0" err="1">
                <a:solidFill>
                  <a:schemeClr val="bg1"/>
                </a:solidFill>
                <a:latin typeface="Arial" pitchFamily="34" charset="0"/>
                <a:cs typeface="Arial" pitchFamily="34" charset="0"/>
              </a:rPr>
              <a:t>với</a:t>
            </a:r>
            <a:r>
              <a:rPr lang="vi-VN" sz="2500" dirty="0">
                <a:solidFill>
                  <a:schemeClr val="bg1"/>
                </a:solidFill>
                <a:latin typeface="Arial" pitchFamily="34" charset="0"/>
                <a:cs typeface="Arial" pitchFamily="34" charset="0"/>
              </a:rPr>
              <a:t> oxy để tạo thành CO</a:t>
            </a:r>
            <a:r>
              <a:rPr lang="vi-VN" sz="2500" baseline="-25000" dirty="0">
                <a:solidFill>
                  <a:schemeClr val="bg1"/>
                </a:solidFill>
                <a:latin typeface="Arial" pitchFamily="34" charset="0"/>
                <a:cs typeface="Arial" pitchFamily="34" charset="0"/>
              </a:rPr>
              <a:t>2</a:t>
            </a:r>
            <a:br>
              <a:rPr lang="vi-VN" sz="2500" dirty="0">
                <a:solidFill>
                  <a:schemeClr val="bg1"/>
                </a:solidFill>
                <a:latin typeface="Arial" pitchFamily="34" charset="0"/>
                <a:cs typeface="Arial" pitchFamily="34" charset="0"/>
              </a:rPr>
            </a:br>
            <a:endParaRPr lang="en-US" sz="2500" dirty="0">
              <a:solidFill>
                <a:schemeClr val="bg1"/>
              </a:solidFill>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5FB704D1-9CC8-C564-113F-647D9F4B0793}"/>
              </a:ext>
            </a:extLst>
          </p:cNvPr>
          <p:cNvSpPr>
            <a:spLocks noGrp="1"/>
          </p:cNvSpPr>
          <p:nvPr>
            <p:ph type="sldNum" sz="quarter" idx="12"/>
          </p:nvPr>
        </p:nvSpPr>
        <p:spPr/>
        <p:txBody>
          <a:bodyPr/>
          <a:lstStyle/>
          <a:p>
            <a:fld id="{C03D611F-4E0C-40CB-9095-27B95F4BE683}" type="slidenum">
              <a:rPr lang="en-US" smtClean="0">
                <a:solidFill>
                  <a:schemeClr val="bg1"/>
                </a:solidFill>
              </a:rPr>
              <a:t>22</a:t>
            </a:fld>
            <a:endParaRPr lang="en-US" dirty="0">
              <a:solidFill>
                <a:schemeClr val="bg1"/>
              </a:solidFill>
            </a:endParaRPr>
          </a:p>
        </p:txBody>
      </p:sp>
      <p:grpSp>
        <p:nvGrpSpPr>
          <p:cNvPr id="3" name="Group 2">
            <a:extLst>
              <a:ext uri="{FF2B5EF4-FFF2-40B4-BE49-F238E27FC236}">
                <a16:creationId xmlns:a16="http://schemas.microsoft.com/office/drawing/2014/main" id="{C8F1FE33-E8BE-E5D1-ABE8-59638437368A}"/>
              </a:ext>
            </a:extLst>
          </p:cNvPr>
          <p:cNvGrpSpPr/>
          <p:nvPr/>
        </p:nvGrpSpPr>
        <p:grpSpPr>
          <a:xfrm>
            <a:off x="-162773" y="406471"/>
            <a:ext cx="6860677" cy="895276"/>
            <a:chOff x="379423" y="277700"/>
            <a:chExt cx="4394548" cy="895276"/>
          </a:xfrm>
        </p:grpSpPr>
        <p:sp>
          <p:nvSpPr>
            <p:cNvPr id="6" name="Rectangle 5">
              <a:extLst>
                <a:ext uri="{FF2B5EF4-FFF2-40B4-BE49-F238E27FC236}">
                  <a16:creationId xmlns:a16="http://schemas.microsoft.com/office/drawing/2014/main" id="{CE75BF18-CC99-7BE0-8005-60C314EED52B}"/>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9" name="TextBox 8">
              <a:extLst>
                <a:ext uri="{FF2B5EF4-FFF2-40B4-BE49-F238E27FC236}">
                  <a16:creationId xmlns:a16="http://schemas.microsoft.com/office/drawing/2014/main" id="{5579FA18-56FE-91D9-6BD1-AB264E0CD87D}"/>
                </a:ext>
              </a:extLst>
            </p:cNvPr>
            <p:cNvSpPr txBox="1"/>
            <p:nvPr/>
          </p:nvSpPr>
          <p:spPr>
            <a:xfrm>
              <a:off x="379423" y="341979"/>
              <a:ext cx="4394548" cy="830997"/>
            </a:xfrm>
            <a:prstGeom prst="rect">
              <a:avLst/>
            </a:prstGeom>
            <a:noFill/>
          </p:spPr>
          <p:txBody>
            <a:bodyPr wrap="square">
              <a:spAutoFit/>
            </a:bodyPr>
            <a:lstStyle/>
            <a:p>
              <a:pPr marL="0" indent="0" algn="ctr">
                <a:buNone/>
              </a:pPr>
              <a:r>
                <a:rPr lang="en-US" sz="2400" b="1" dirty="0" err="1"/>
                <a:t>Đóng</a:t>
              </a:r>
              <a:r>
                <a:rPr lang="en-US" sz="2400" b="1" dirty="0"/>
                <a:t> </a:t>
              </a:r>
              <a:r>
                <a:rPr lang="en-US" sz="2400" b="1" dirty="0" err="1"/>
                <a:t>góp</a:t>
              </a:r>
              <a:r>
                <a:rPr lang="en-US" sz="2400" b="1" dirty="0"/>
                <a:t> </a:t>
              </a:r>
              <a:r>
                <a:rPr lang="en-US" sz="2400" b="1" dirty="0" err="1"/>
                <a:t>của</a:t>
              </a:r>
              <a:r>
                <a:rPr lang="en-US" sz="2400" b="1" dirty="0"/>
                <a:t> </a:t>
              </a:r>
              <a:r>
                <a:rPr lang="en-US" sz="2400" b="1" dirty="0" err="1"/>
                <a:t>các</a:t>
              </a:r>
              <a:r>
                <a:rPr lang="en-US" sz="2400" b="1" dirty="0"/>
                <a:t> </a:t>
              </a:r>
              <a:r>
                <a:rPr lang="en-US" sz="2400" b="1" dirty="0" err="1"/>
                <a:t>nguồn</a:t>
              </a:r>
              <a:r>
                <a:rPr lang="en-US" sz="2400" b="1" dirty="0"/>
                <a:t> </a:t>
              </a:r>
              <a:r>
                <a:rPr lang="en-US" sz="2400" b="1" dirty="0" err="1"/>
                <a:t>lên</a:t>
              </a:r>
              <a:r>
                <a:rPr lang="en-US" sz="2400" b="1" dirty="0"/>
                <a:t> </a:t>
              </a:r>
              <a:r>
                <a:rPr lang="en-US" sz="2400" b="1" dirty="0" err="1"/>
                <a:t>các</a:t>
              </a:r>
              <a:r>
                <a:rPr lang="en-US" sz="2400" b="1" dirty="0"/>
                <a:t> </a:t>
              </a:r>
              <a:r>
                <a:rPr lang="en-US" sz="2400" b="1" dirty="0" err="1"/>
                <a:t>chất</a:t>
              </a:r>
              <a:r>
                <a:rPr lang="en-US" sz="2400" b="1" dirty="0"/>
                <a:t> </a:t>
              </a:r>
              <a:r>
                <a:rPr lang="en-US" sz="2400" b="1" dirty="0" err="1"/>
                <a:t>ô</a:t>
              </a:r>
              <a:r>
                <a:rPr lang="en-US" sz="2400" b="1" dirty="0"/>
                <a:t> </a:t>
              </a:r>
              <a:r>
                <a:rPr lang="en-US" sz="2400" b="1" dirty="0" err="1"/>
                <a:t>nhiễm</a:t>
              </a:r>
              <a:r>
                <a:rPr lang="en-US" sz="2400" b="1" dirty="0"/>
                <a:t> </a:t>
              </a:r>
              <a:r>
                <a:rPr lang="en-US" sz="2400" b="1" dirty="0" err="1"/>
                <a:t>chính</a:t>
              </a:r>
              <a:endParaRPr lang="en-IE" sz="2400" b="1" dirty="0"/>
            </a:p>
          </p:txBody>
        </p:sp>
      </p:grpSp>
    </p:spTree>
    <p:extLst>
      <p:ext uri="{BB962C8B-B14F-4D97-AF65-F5344CB8AC3E}">
        <p14:creationId xmlns:p14="http://schemas.microsoft.com/office/powerpoint/2010/main" val="2703131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A230931-CAF1-40D3-A509-5DFCF122CBD4}"/>
              </a:ext>
            </a:extLst>
          </p:cNvPr>
          <p:cNvSpPr txBox="1">
            <a:spLocks noChangeArrowheads="1"/>
          </p:cNvSpPr>
          <p:nvPr/>
        </p:nvSpPr>
        <p:spPr>
          <a:xfrm>
            <a:off x="24843" y="677987"/>
            <a:ext cx="7005369" cy="5229463"/>
          </a:xfrm>
          <a:prstGeom prst="rect">
            <a:avLst/>
          </a:prstGeom>
          <a:solidFill>
            <a:schemeClr val="accent1">
              <a:lumMod val="40000"/>
              <a:lumOff val="60000"/>
              <a:alpha val="78279"/>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vi-VN" sz="2500" dirty="0">
              <a:latin typeface="Arial (Body)"/>
            </a:endParaRPr>
          </a:p>
          <a:p>
            <a:endParaRPr lang="vi-VN" sz="2500" dirty="0">
              <a:latin typeface="Arial (Body)"/>
            </a:endParaRPr>
          </a:p>
          <a:p>
            <a:endParaRPr lang="vi-VN" sz="2500" dirty="0">
              <a:latin typeface="Arial (Body)"/>
            </a:endParaRPr>
          </a:p>
          <a:p>
            <a:r>
              <a:rPr lang="vi-VN" sz="2500" dirty="0">
                <a:latin typeface="Arial (Body)"/>
              </a:rPr>
              <a:t>Được </a:t>
            </a:r>
            <a:r>
              <a:rPr lang="en-US" sz="2500" dirty="0" err="1">
                <a:latin typeface="Arial (Body)"/>
              </a:rPr>
              <a:t>tạo</a:t>
            </a:r>
            <a:r>
              <a:rPr lang="en-US" sz="2500" dirty="0">
                <a:latin typeface="Arial (Body)"/>
              </a:rPr>
              <a:t> ra</a:t>
            </a:r>
            <a:r>
              <a:rPr lang="vi-VN" sz="2500" dirty="0">
                <a:latin typeface="Arial (Body)"/>
              </a:rPr>
              <a:t> </a:t>
            </a:r>
            <a:r>
              <a:rPr lang="en-US" sz="2500" dirty="0" err="1">
                <a:latin typeface="Arial (Body)"/>
              </a:rPr>
              <a:t>từ</a:t>
            </a:r>
            <a:r>
              <a:rPr lang="en-US" sz="2500" dirty="0">
                <a:latin typeface="Arial (Body)"/>
              </a:rPr>
              <a:t> </a:t>
            </a:r>
            <a:r>
              <a:rPr lang="en-US" sz="2500" dirty="0" err="1">
                <a:latin typeface="Arial (Body)"/>
              </a:rPr>
              <a:t>quá</a:t>
            </a:r>
            <a:r>
              <a:rPr lang="en-US" sz="2500" dirty="0">
                <a:latin typeface="Arial (Body)"/>
              </a:rPr>
              <a:t> </a:t>
            </a:r>
            <a:r>
              <a:rPr lang="en-US" sz="2500" dirty="0" err="1">
                <a:latin typeface="Arial (Body)"/>
              </a:rPr>
              <a:t>trình</a:t>
            </a:r>
            <a:r>
              <a:rPr lang="en-US" sz="2500" dirty="0">
                <a:latin typeface="Arial (Body)"/>
              </a:rPr>
              <a:t> </a:t>
            </a:r>
            <a:r>
              <a:rPr lang="vi-VN" sz="2500" dirty="0">
                <a:latin typeface="Arial (Body)"/>
              </a:rPr>
              <a:t>đốt</a:t>
            </a:r>
            <a:endParaRPr lang="en-US" sz="2500" dirty="0">
              <a:latin typeface="Arial (Body)"/>
            </a:endParaRPr>
          </a:p>
          <a:p>
            <a:r>
              <a:rPr lang="en-US" sz="2500" dirty="0" err="1">
                <a:latin typeface="Arial (Body)"/>
              </a:rPr>
              <a:t>Là</a:t>
            </a:r>
            <a:r>
              <a:rPr lang="en-US" sz="2500" dirty="0">
                <a:latin typeface="Arial (Body)"/>
              </a:rPr>
              <a:t> </a:t>
            </a:r>
            <a:r>
              <a:rPr lang="en-US" sz="2500" dirty="0" err="1">
                <a:latin typeface="Arial (Body)"/>
              </a:rPr>
              <a:t>một</a:t>
            </a:r>
            <a:r>
              <a:rPr lang="en-US" sz="2500" dirty="0">
                <a:latin typeface="Arial (Body)"/>
              </a:rPr>
              <a:t> </a:t>
            </a:r>
            <a:r>
              <a:rPr lang="en-US" sz="2500" dirty="0" err="1">
                <a:latin typeface="Arial (Body)"/>
              </a:rPr>
              <a:t>trong</a:t>
            </a:r>
            <a:r>
              <a:rPr lang="en-US" sz="2500" dirty="0">
                <a:latin typeface="Arial (Body)"/>
              </a:rPr>
              <a:t> </a:t>
            </a:r>
            <a:r>
              <a:rPr lang="en-US" sz="2500" dirty="0" err="1">
                <a:latin typeface="Arial (Body)"/>
              </a:rPr>
              <a:t>hai</a:t>
            </a:r>
            <a:r>
              <a:rPr lang="en-US" sz="2500" dirty="0">
                <a:latin typeface="Arial (Body)"/>
              </a:rPr>
              <a:t> </a:t>
            </a:r>
            <a:r>
              <a:rPr lang="en-US" sz="2500" dirty="0" err="1">
                <a:latin typeface="Arial (Body)"/>
              </a:rPr>
              <a:t>tác</a:t>
            </a:r>
            <a:r>
              <a:rPr lang="en-US" sz="2500" dirty="0">
                <a:latin typeface="Arial (Body)"/>
              </a:rPr>
              <a:t> </a:t>
            </a:r>
            <a:r>
              <a:rPr lang="en-US" sz="2500" dirty="0" err="1">
                <a:latin typeface="Arial (Body)"/>
              </a:rPr>
              <a:t>nhân</a:t>
            </a:r>
            <a:r>
              <a:rPr lang="en-US" sz="2500" dirty="0">
                <a:latin typeface="Arial (Body)"/>
              </a:rPr>
              <a:t> </a:t>
            </a:r>
            <a:r>
              <a:rPr lang="en-US" sz="2500" dirty="0" err="1">
                <a:latin typeface="Arial (Body)"/>
              </a:rPr>
              <a:t>của</a:t>
            </a:r>
            <a:r>
              <a:rPr lang="en-US" sz="2500" dirty="0">
                <a:latin typeface="Arial (Body)"/>
              </a:rPr>
              <a:t> </a:t>
            </a:r>
            <a:r>
              <a:rPr lang="en-US" sz="2500" dirty="0" err="1">
                <a:latin typeface="Arial (Body)"/>
              </a:rPr>
              <a:t>mưa</a:t>
            </a:r>
            <a:r>
              <a:rPr lang="en-US" sz="2500" dirty="0">
                <a:latin typeface="Arial (Body)"/>
              </a:rPr>
              <a:t> </a:t>
            </a:r>
            <a:r>
              <a:rPr lang="en-US" sz="2500" dirty="0" err="1">
                <a:latin typeface="Arial (Body)"/>
              </a:rPr>
              <a:t>axit</a:t>
            </a:r>
            <a:endParaRPr lang="en-US" sz="2500" dirty="0">
              <a:latin typeface="Arial (Body)"/>
            </a:endParaRPr>
          </a:p>
          <a:p>
            <a:r>
              <a:rPr lang="en-US" sz="2500" dirty="0">
                <a:latin typeface="Arial (Body)"/>
              </a:rPr>
              <a:t>Tham </a:t>
            </a:r>
            <a:r>
              <a:rPr lang="en-US" sz="2500" dirty="0" err="1">
                <a:latin typeface="Arial (Body)"/>
              </a:rPr>
              <a:t>gia</a:t>
            </a:r>
            <a:r>
              <a:rPr lang="en-US" sz="2500" dirty="0">
                <a:latin typeface="Arial (Body)"/>
              </a:rPr>
              <a:t> </a:t>
            </a:r>
            <a:r>
              <a:rPr lang="en-US" sz="2500" dirty="0" err="1">
                <a:latin typeface="Arial (Body)"/>
              </a:rPr>
              <a:t>vào</a:t>
            </a:r>
            <a:r>
              <a:rPr lang="en-US" sz="2500" dirty="0">
                <a:latin typeface="Arial (Body)"/>
              </a:rPr>
              <a:t> </a:t>
            </a:r>
            <a:r>
              <a:rPr lang="en-US" sz="2500" dirty="0" err="1">
                <a:latin typeface="Arial (Body)"/>
              </a:rPr>
              <a:t>các</a:t>
            </a:r>
            <a:r>
              <a:rPr lang="en-US" sz="2500" dirty="0">
                <a:latin typeface="Arial (Body)"/>
              </a:rPr>
              <a:t> </a:t>
            </a:r>
            <a:r>
              <a:rPr lang="en-US" sz="2500" dirty="0" err="1">
                <a:latin typeface="Arial (Body)"/>
              </a:rPr>
              <a:t>phản</a:t>
            </a:r>
            <a:r>
              <a:rPr lang="en-US" sz="2500" dirty="0">
                <a:latin typeface="Arial (Body)"/>
              </a:rPr>
              <a:t> </a:t>
            </a:r>
            <a:r>
              <a:rPr lang="en-US" sz="2500" dirty="0" err="1">
                <a:latin typeface="Arial (Body)"/>
              </a:rPr>
              <a:t>ứng</a:t>
            </a:r>
            <a:r>
              <a:rPr lang="en-US" sz="2500" dirty="0">
                <a:latin typeface="Arial (Body)"/>
              </a:rPr>
              <a:t> </a:t>
            </a:r>
            <a:r>
              <a:rPr lang="en-US" sz="2500" dirty="0" err="1">
                <a:latin typeface="Arial (Body)"/>
              </a:rPr>
              <a:t>quang</a:t>
            </a:r>
            <a:r>
              <a:rPr lang="en-US" sz="2500" dirty="0">
                <a:latin typeface="Arial (Body)"/>
              </a:rPr>
              <a:t> </a:t>
            </a:r>
            <a:r>
              <a:rPr lang="en-US" sz="2500" dirty="0" err="1">
                <a:latin typeface="Arial (Body)"/>
              </a:rPr>
              <a:t>hóa</a:t>
            </a:r>
            <a:r>
              <a:rPr lang="en-US" sz="2500" dirty="0">
                <a:latin typeface="Arial (Body)"/>
              </a:rPr>
              <a:t> </a:t>
            </a:r>
            <a:r>
              <a:rPr lang="en-US" sz="2500" dirty="0" err="1">
                <a:latin typeface="Arial (Body)"/>
              </a:rPr>
              <a:t>và</a:t>
            </a:r>
            <a:r>
              <a:rPr lang="en-US" sz="2500" dirty="0">
                <a:latin typeface="Arial (Body)"/>
              </a:rPr>
              <a:t> </a:t>
            </a:r>
            <a:r>
              <a:rPr lang="en-US" sz="2500" dirty="0" err="1">
                <a:latin typeface="Arial (Body)"/>
              </a:rPr>
              <a:t>tạo</a:t>
            </a:r>
            <a:r>
              <a:rPr lang="en-US" sz="2500" dirty="0">
                <a:latin typeface="Arial (Body)"/>
              </a:rPr>
              <a:t> </a:t>
            </a:r>
            <a:r>
              <a:rPr lang="en-US" sz="2500" dirty="0" err="1">
                <a:latin typeface="Arial (Body)"/>
              </a:rPr>
              <a:t>ozon</a:t>
            </a:r>
            <a:endParaRPr lang="en-US" sz="2500" dirty="0">
              <a:latin typeface="Arial (Body)"/>
            </a:endParaRPr>
          </a:p>
          <a:p>
            <a:r>
              <a:rPr lang="en-US" sz="2500" dirty="0" err="1">
                <a:latin typeface="Arial (Body)"/>
              </a:rPr>
              <a:t>Đóng</a:t>
            </a:r>
            <a:r>
              <a:rPr lang="en-US" sz="2500" dirty="0">
                <a:latin typeface="Arial (Body)"/>
              </a:rPr>
              <a:t> </a:t>
            </a:r>
            <a:r>
              <a:rPr lang="en-US" sz="2500" dirty="0" err="1">
                <a:latin typeface="Arial (Body)"/>
              </a:rPr>
              <a:t>góp</a:t>
            </a:r>
            <a:r>
              <a:rPr lang="en-US" sz="2500" dirty="0">
                <a:latin typeface="Arial (Body)"/>
              </a:rPr>
              <a:t> </a:t>
            </a:r>
            <a:r>
              <a:rPr lang="en-US" sz="2500" dirty="0" err="1">
                <a:latin typeface="Arial (Body)"/>
              </a:rPr>
              <a:t>vào</a:t>
            </a:r>
            <a:r>
              <a:rPr lang="en-US" sz="2500" dirty="0">
                <a:latin typeface="Arial (Body)"/>
              </a:rPr>
              <a:t> </a:t>
            </a:r>
            <a:r>
              <a:rPr lang="en-US" sz="2500" dirty="0" err="1">
                <a:latin typeface="Arial (Body)"/>
              </a:rPr>
              <a:t>phần</a:t>
            </a:r>
            <a:r>
              <a:rPr lang="en-US" sz="2500" dirty="0">
                <a:latin typeface="Arial (Body)"/>
              </a:rPr>
              <a:t> </a:t>
            </a:r>
            <a:r>
              <a:rPr lang="en-US" sz="2500" dirty="0" err="1">
                <a:latin typeface="Arial (Body)"/>
              </a:rPr>
              <a:t>bụi</a:t>
            </a:r>
            <a:r>
              <a:rPr lang="en-US" sz="2500" dirty="0">
                <a:latin typeface="Arial (Body)"/>
              </a:rPr>
              <a:t> </a:t>
            </a:r>
            <a:r>
              <a:rPr lang="en-US" sz="2500" dirty="0" err="1">
                <a:latin typeface="Arial (Body)"/>
              </a:rPr>
              <a:t>thứ</a:t>
            </a:r>
            <a:r>
              <a:rPr lang="en-US" sz="2500" dirty="0">
                <a:latin typeface="Arial (Body)"/>
              </a:rPr>
              <a:t> </a:t>
            </a:r>
            <a:r>
              <a:rPr lang="en-US" sz="2500" dirty="0" err="1">
                <a:latin typeface="Arial (Body)"/>
              </a:rPr>
              <a:t>cấp</a:t>
            </a:r>
            <a:r>
              <a:rPr lang="en-US" sz="2500" dirty="0">
                <a:latin typeface="Arial (Body)"/>
              </a:rPr>
              <a:t> </a:t>
            </a:r>
            <a:r>
              <a:rPr lang="en-US" sz="2500" dirty="0" err="1">
                <a:latin typeface="Arial (Body)"/>
              </a:rPr>
              <a:t>vô</a:t>
            </a:r>
            <a:r>
              <a:rPr lang="en-US" sz="2500" dirty="0">
                <a:latin typeface="Arial (Body)"/>
              </a:rPr>
              <a:t> </a:t>
            </a:r>
            <a:r>
              <a:rPr lang="en-US" sz="2500" dirty="0" err="1">
                <a:latin typeface="Arial (Body)"/>
              </a:rPr>
              <a:t>cơ</a:t>
            </a:r>
            <a:endParaRPr lang="en-US" sz="2500" dirty="0">
              <a:latin typeface="Arial (Body)"/>
            </a:endParaRPr>
          </a:p>
        </p:txBody>
      </p:sp>
      <p:sp>
        <p:nvSpPr>
          <p:cNvPr id="2" name="Slide Number Placeholder 1">
            <a:extLst>
              <a:ext uri="{FF2B5EF4-FFF2-40B4-BE49-F238E27FC236}">
                <a16:creationId xmlns:a16="http://schemas.microsoft.com/office/drawing/2014/main" id="{5A280D33-280B-0284-857B-6B32C98D6F65}"/>
              </a:ext>
            </a:extLst>
          </p:cNvPr>
          <p:cNvSpPr>
            <a:spLocks noGrp="1"/>
          </p:cNvSpPr>
          <p:nvPr>
            <p:ph type="sldNum" sz="quarter" idx="12"/>
          </p:nvPr>
        </p:nvSpPr>
        <p:spPr/>
        <p:txBody>
          <a:bodyPr/>
          <a:lstStyle/>
          <a:p>
            <a:fld id="{C03D611F-4E0C-40CB-9095-27B95F4BE683}" type="slidenum">
              <a:rPr lang="en-US" smtClean="0">
                <a:solidFill>
                  <a:schemeClr val="bg1"/>
                </a:solidFill>
              </a:rPr>
              <a:t>23</a:t>
            </a:fld>
            <a:endParaRPr lang="en-US">
              <a:solidFill>
                <a:schemeClr val="bg1"/>
              </a:solidFill>
            </a:endParaRPr>
          </a:p>
        </p:txBody>
      </p:sp>
      <p:grpSp>
        <p:nvGrpSpPr>
          <p:cNvPr id="3" name="Group 2">
            <a:extLst>
              <a:ext uri="{FF2B5EF4-FFF2-40B4-BE49-F238E27FC236}">
                <a16:creationId xmlns:a16="http://schemas.microsoft.com/office/drawing/2014/main" id="{42208CC9-544A-9D23-A781-D99DAA80C9C1}"/>
              </a:ext>
            </a:extLst>
          </p:cNvPr>
          <p:cNvGrpSpPr/>
          <p:nvPr/>
        </p:nvGrpSpPr>
        <p:grpSpPr>
          <a:xfrm>
            <a:off x="-191167" y="405428"/>
            <a:ext cx="7407756" cy="895276"/>
            <a:chOff x="379423" y="277700"/>
            <a:chExt cx="4394548" cy="895276"/>
          </a:xfrm>
        </p:grpSpPr>
        <p:sp>
          <p:nvSpPr>
            <p:cNvPr id="11" name="Rectangle 10">
              <a:extLst>
                <a:ext uri="{FF2B5EF4-FFF2-40B4-BE49-F238E27FC236}">
                  <a16:creationId xmlns:a16="http://schemas.microsoft.com/office/drawing/2014/main" id="{DAACE891-EB12-E457-7BA3-A80CCE3733E5}"/>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12" name="TextBox 11">
              <a:extLst>
                <a:ext uri="{FF2B5EF4-FFF2-40B4-BE49-F238E27FC236}">
                  <a16:creationId xmlns:a16="http://schemas.microsoft.com/office/drawing/2014/main" id="{0134BF28-C825-8F0C-9A7D-B0AEC824C767}"/>
                </a:ext>
              </a:extLst>
            </p:cNvPr>
            <p:cNvSpPr txBox="1"/>
            <p:nvPr/>
          </p:nvSpPr>
          <p:spPr>
            <a:xfrm>
              <a:off x="379423" y="341979"/>
              <a:ext cx="4394548" cy="830997"/>
            </a:xfrm>
            <a:prstGeom prst="rect">
              <a:avLst/>
            </a:prstGeom>
            <a:noFill/>
          </p:spPr>
          <p:txBody>
            <a:bodyPr wrap="square">
              <a:spAutoFit/>
            </a:bodyPr>
            <a:lstStyle/>
            <a:p>
              <a:pPr marL="0" indent="0" algn="ctr">
                <a:buNone/>
              </a:pPr>
              <a:r>
                <a:rPr lang="en-US" sz="2400" b="1" dirty="0" err="1"/>
                <a:t>Đóng</a:t>
              </a:r>
              <a:r>
                <a:rPr lang="en-US" sz="2400" b="1" dirty="0"/>
                <a:t> </a:t>
              </a:r>
              <a:r>
                <a:rPr lang="en-US" sz="2400" b="1" dirty="0" err="1"/>
                <a:t>góp</a:t>
              </a:r>
              <a:r>
                <a:rPr lang="en-US" sz="2400" b="1" dirty="0"/>
                <a:t> </a:t>
              </a:r>
              <a:r>
                <a:rPr lang="en-US" sz="2400" b="1" dirty="0" err="1"/>
                <a:t>của</a:t>
              </a:r>
              <a:r>
                <a:rPr lang="en-US" sz="2400" b="1" dirty="0"/>
                <a:t> </a:t>
              </a:r>
              <a:r>
                <a:rPr lang="en-US" sz="2400" b="1" dirty="0" err="1"/>
                <a:t>các</a:t>
              </a:r>
              <a:r>
                <a:rPr lang="en-US" sz="2400" b="1" dirty="0"/>
                <a:t> </a:t>
              </a:r>
              <a:r>
                <a:rPr lang="en-US" sz="2400" b="1" dirty="0" err="1"/>
                <a:t>nguồn</a:t>
              </a:r>
              <a:r>
                <a:rPr lang="en-US" sz="2400" b="1" dirty="0"/>
                <a:t> </a:t>
              </a:r>
              <a:r>
                <a:rPr lang="en-US" sz="2400" b="1" dirty="0" err="1"/>
                <a:t>lên</a:t>
              </a:r>
              <a:r>
                <a:rPr lang="en-US" sz="2400" b="1" dirty="0"/>
                <a:t> </a:t>
              </a:r>
              <a:r>
                <a:rPr lang="en-US" sz="2400" b="1" dirty="0" err="1"/>
                <a:t>các</a:t>
              </a:r>
              <a:r>
                <a:rPr lang="en-US" sz="2400" b="1" dirty="0"/>
                <a:t> </a:t>
              </a:r>
              <a:r>
                <a:rPr lang="en-US" sz="2400" b="1" dirty="0" err="1"/>
                <a:t>chất</a:t>
              </a:r>
              <a:r>
                <a:rPr lang="en-US" sz="2400" b="1" dirty="0"/>
                <a:t> </a:t>
              </a:r>
              <a:r>
                <a:rPr lang="en-US" sz="2400" b="1" dirty="0" err="1"/>
                <a:t>ô</a:t>
              </a:r>
              <a:r>
                <a:rPr lang="en-US" sz="2400" b="1" dirty="0"/>
                <a:t> </a:t>
              </a:r>
              <a:r>
                <a:rPr lang="en-US" sz="2400" b="1" dirty="0" err="1"/>
                <a:t>nhiễm</a:t>
              </a:r>
              <a:r>
                <a:rPr lang="en-US" sz="2400" b="1" dirty="0"/>
                <a:t> </a:t>
              </a:r>
              <a:r>
                <a:rPr lang="en-US" sz="2400" b="1" dirty="0" err="1"/>
                <a:t>chính</a:t>
              </a:r>
              <a:endParaRPr lang="en-IE" sz="2400" b="1" dirty="0"/>
            </a:p>
          </p:txBody>
        </p:sp>
      </p:grpSp>
      <p:sp>
        <p:nvSpPr>
          <p:cNvPr id="13" name="Rectangle 2">
            <a:extLst>
              <a:ext uri="{FF2B5EF4-FFF2-40B4-BE49-F238E27FC236}">
                <a16:creationId xmlns:a16="http://schemas.microsoft.com/office/drawing/2014/main" id="{B724EE00-5092-7A62-A456-A1F1B904D348}"/>
              </a:ext>
            </a:extLst>
          </p:cNvPr>
          <p:cNvSpPr txBox="1">
            <a:spLocks noChangeArrowheads="1"/>
          </p:cNvSpPr>
          <p:nvPr/>
        </p:nvSpPr>
        <p:spPr>
          <a:xfrm>
            <a:off x="249717" y="950549"/>
            <a:ext cx="584628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500" dirty="0">
                <a:solidFill>
                  <a:srgbClr val="0070C0"/>
                </a:solidFill>
              </a:rPr>
            </a:br>
            <a:r>
              <a:rPr lang="en-US" sz="3500" dirty="0">
                <a:solidFill>
                  <a:srgbClr val="FFFF00"/>
                </a:solidFill>
              </a:rPr>
              <a:t>NO</a:t>
            </a:r>
            <a:r>
              <a:rPr lang="en-US" sz="3500" baseline="-25000" dirty="0">
                <a:solidFill>
                  <a:srgbClr val="FFFF00"/>
                </a:solidFill>
              </a:rPr>
              <a:t>x</a:t>
            </a:r>
            <a:br>
              <a:rPr lang="en-US" sz="3500" dirty="0">
                <a:solidFill>
                  <a:srgbClr val="0070C0"/>
                </a:solidFill>
              </a:rPr>
            </a:br>
            <a:endParaRPr lang="en-US" sz="3500" dirty="0">
              <a:solidFill>
                <a:srgbClr val="0070C0"/>
              </a:solidFill>
            </a:endParaRPr>
          </a:p>
        </p:txBody>
      </p:sp>
    </p:spTree>
    <p:extLst>
      <p:ext uri="{BB962C8B-B14F-4D97-AF65-F5344CB8AC3E}">
        <p14:creationId xmlns:p14="http://schemas.microsoft.com/office/powerpoint/2010/main" val="3841798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0B6697-ACBE-42E8-A688-D11D538A476E}"/>
              </a:ext>
            </a:extLst>
          </p:cNvPr>
          <p:cNvSpPr/>
          <p:nvPr/>
        </p:nvSpPr>
        <p:spPr>
          <a:xfrm>
            <a:off x="-4790" y="551425"/>
            <a:ext cx="7035001" cy="5484665"/>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Rectangle 2">
            <a:extLst>
              <a:ext uri="{FF2B5EF4-FFF2-40B4-BE49-F238E27FC236}">
                <a16:creationId xmlns:a16="http://schemas.microsoft.com/office/drawing/2014/main" id="{44DB9786-3E96-4B21-AFA0-BB0CE9AB1952}"/>
              </a:ext>
            </a:extLst>
          </p:cNvPr>
          <p:cNvSpPr txBox="1">
            <a:spLocks noChangeArrowheads="1"/>
          </p:cNvSpPr>
          <p:nvPr/>
        </p:nvSpPr>
        <p:spPr>
          <a:xfrm>
            <a:off x="338966" y="551425"/>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500" dirty="0">
                <a:solidFill>
                  <a:srgbClr val="0070C0"/>
                </a:solidFill>
              </a:rPr>
            </a:br>
            <a:r>
              <a:rPr lang="en-US" sz="3500" dirty="0">
                <a:solidFill>
                  <a:srgbClr val="FFFF00"/>
                </a:solidFill>
              </a:rPr>
              <a:t>O</a:t>
            </a:r>
            <a:r>
              <a:rPr lang="en-US" sz="3500" baseline="-25000" dirty="0">
                <a:solidFill>
                  <a:srgbClr val="FFFF00"/>
                </a:solidFill>
              </a:rPr>
              <a:t>3</a:t>
            </a:r>
            <a:endParaRPr lang="en-US" sz="3500" dirty="0">
              <a:solidFill>
                <a:srgbClr val="FFFF00"/>
              </a:solidFill>
            </a:endParaRPr>
          </a:p>
        </p:txBody>
      </p:sp>
      <p:sp>
        <p:nvSpPr>
          <p:cNvPr id="5" name="Rectangle 3">
            <a:extLst>
              <a:ext uri="{FF2B5EF4-FFF2-40B4-BE49-F238E27FC236}">
                <a16:creationId xmlns:a16="http://schemas.microsoft.com/office/drawing/2014/main" id="{D90B60B7-6CE8-458F-8759-7C7FA44AD476}"/>
              </a:ext>
            </a:extLst>
          </p:cNvPr>
          <p:cNvSpPr txBox="1">
            <a:spLocks noChangeArrowheads="1"/>
          </p:cNvSpPr>
          <p:nvPr/>
        </p:nvSpPr>
        <p:spPr>
          <a:xfrm>
            <a:off x="210013" y="1830387"/>
            <a:ext cx="5622177" cy="452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latin typeface="Arial" pitchFamily="34" charset="0"/>
                <a:cs typeface="Arial" pitchFamily="34" charset="0"/>
                <a:hlinkClick r:id="rId3" action="ppaction://hlinkfile"/>
              </a:rPr>
              <a:t>Ozon</a:t>
            </a:r>
            <a:r>
              <a:rPr lang="en-US" sz="2000" dirty="0">
                <a:latin typeface="Arial" pitchFamily="34" charset="0"/>
                <a:cs typeface="Arial" pitchFamily="34" charset="0"/>
              </a:rPr>
              <a:t> </a:t>
            </a:r>
            <a:r>
              <a:rPr lang="en-US" sz="2000" dirty="0" err="1">
                <a:latin typeface="Arial" pitchFamily="34" charset="0"/>
                <a:cs typeface="Arial" pitchFamily="34" charset="0"/>
              </a:rPr>
              <a:t>tại</a:t>
            </a:r>
            <a:r>
              <a:rPr lang="en-US" sz="2000" dirty="0">
                <a:latin typeface="Arial" pitchFamily="34" charset="0"/>
                <a:cs typeface="Arial" pitchFamily="34" charset="0"/>
              </a:rPr>
              <a:t> </a:t>
            </a:r>
            <a:r>
              <a:rPr lang="en-US" sz="2000" dirty="0" err="1">
                <a:latin typeface="Arial" pitchFamily="34" charset="0"/>
                <a:cs typeface="Arial" pitchFamily="34" charset="0"/>
              </a:rPr>
              <a:t>tầng</a:t>
            </a:r>
            <a:r>
              <a:rPr lang="en-US" sz="2000" dirty="0">
                <a:latin typeface="Arial" pitchFamily="34" charset="0"/>
                <a:cs typeface="Arial" pitchFamily="34" charset="0"/>
              </a:rPr>
              <a:t> </a:t>
            </a:r>
            <a:r>
              <a:rPr lang="en-US" sz="2000" dirty="0" err="1">
                <a:latin typeface="Arial" pitchFamily="34" charset="0"/>
                <a:cs typeface="Arial" pitchFamily="34" charset="0"/>
              </a:rPr>
              <a:t>đối</a:t>
            </a:r>
            <a:r>
              <a:rPr lang="en-US" sz="2000" dirty="0">
                <a:latin typeface="Arial" pitchFamily="34" charset="0"/>
                <a:cs typeface="Arial" pitchFamily="34" charset="0"/>
              </a:rPr>
              <a:t> </a:t>
            </a:r>
            <a:r>
              <a:rPr lang="en-US" sz="2000" dirty="0" err="1">
                <a:latin typeface="Arial" pitchFamily="34" charset="0"/>
                <a:cs typeface="Arial" pitchFamily="34" charset="0"/>
              </a:rPr>
              <a:t>lưu</a:t>
            </a:r>
            <a:r>
              <a:rPr lang="en-US" sz="2000" dirty="0">
                <a:latin typeface="Arial" pitchFamily="34" charset="0"/>
                <a:cs typeface="Arial" pitchFamily="34" charset="0"/>
              </a:rPr>
              <a:t>: </a:t>
            </a:r>
            <a:r>
              <a:rPr lang="en-US" sz="2000" dirty="0" err="1">
                <a:latin typeface="Arial" pitchFamily="34" charset="0"/>
                <a:cs typeface="Arial" pitchFamily="34" charset="0"/>
              </a:rPr>
              <a:t>chủ</a:t>
            </a:r>
            <a:r>
              <a:rPr lang="en-US" sz="2000" dirty="0">
                <a:latin typeface="Arial" pitchFamily="34" charset="0"/>
                <a:cs typeface="Arial" pitchFamily="34" charset="0"/>
              </a:rPr>
              <a:t> </a:t>
            </a:r>
            <a:r>
              <a:rPr lang="en-US" sz="2000" dirty="0" err="1">
                <a:latin typeface="Arial" pitchFamily="34" charset="0"/>
                <a:cs typeface="Arial" pitchFamily="34" charset="0"/>
              </a:rPr>
              <a:t>yếu</a:t>
            </a:r>
            <a:r>
              <a:rPr lang="en-US" sz="2000" dirty="0">
                <a:latin typeface="Arial" pitchFamily="34" charset="0"/>
                <a:cs typeface="Arial" pitchFamily="34" charset="0"/>
              </a:rPr>
              <a:t> </a:t>
            </a:r>
            <a:r>
              <a:rPr lang="en-US" sz="2000" dirty="0" err="1">
                <a:latin typeface="Arial" pitchFamily="34" charset="0"/>
                <a:cs typeface="Arial" pitchFamily="34" charset="0"/>
              </a:rPr>
              <a:t>là</a:t>
            </a:r>
            <a:r>
              <a:rPr lang="en-US" sz="2000" dirty="0">
                <a:latin typeface="Arial" pitchFamily="34" charset="0"/>
                <a:cs typeface="Arial" pitchFamily="34" charset="0"/>
              </a:rPr>
              <a:t> </a:t>
            </a:r>
            <a:r>
              <a:rPr lang="en-US" sz="2000" dirty="0" err="1">
                <a:latin typeface="Arial" pitchFamily="34" charset="0"/>
                <a:cs typeface="Arial" pitchFamily="34" charset="0"/>
              </a:rPr>
              <a:t>sản</a:t>
            </a:r>
            <a:r>
              <a:rPr lang="en-US" sz="2000" dirty="0">
                <a:latin typeface="Arial" pitchFamily="34" charset="0"/>
                <a:cs typeface="Arial" pitchFamily="34" charset="0"/>
              </a:rPr>
              <a:t> </a:t>
            </a:r>
            <a:r>
              <a:rPr lang="en-US" sz="2000" dirty="0" err="1">
                <a:latin typeface="Arial" pitchFamily="34" charset="0"/>
                <a:cs typeface="Arial" pitchFamily="34" charset="0"/>
              </a:rPr>
              <a:t>phẩm</a:t>
            </a:r>
            <a:r>
              <a:rPr lang="en-US" sz="2000" dirty="0">
                <a:latin typeface="Arial" pitchFamily="34" charset="0"/>
                <a:cs typeface="Arial" pitchFamily="34" charset="0"/>
              </a:rPr>
              <a:t> </a:t>
            </a:r>
            <a:r>
              <a:rPr lang="en-US" sz="2000" dirty="0" err="1">
                <a:latin typeface="Arial" pitchFamily="34" charset="0"/>
                <a:cs typeface="Arial" pitchFamily="34" charset="0"/>
              </a:rPr>
              <a:t>của</a:t>
            </a:r>
            <a:r>
              <a:rPr lang="en-US" sz="2000" dirty="0">
                <a:latin typeface="Arial" pitchFamily="34" charset="0"/>
                <a:cs typeface="Arial" pitchFamily="34" charset="0"/>
              </a:rPr>
              <a:t> </a:t>
            </a:r>
            <a:r>
              <a:rPr lang="en-US" sz="2000" dirty="0" err="1">
                <a:latin typeface="Arial" pitchFamily="34" charset="0"/>
                <a:cs typeface="Arial" pitchFamily="34" charset="0"/>
              </a:rPr>
              <a:t>các</a:t>
            </a:r>
            <a:r>
              <a:rPr lang="en-US" sz="2000" dirty="0">
                <a:latin typeface="Arial" pitchFamily="34" charset="0"/>
                <a:cs typeface="Arial" pitchFamily="34" charset="0"/>
              </a:rPr>
              <a:t> </a:t>
            </a:r>
            <a:r>
              <a:rPr lang="en-US" sz="2000" dirty="0" err="1">
                <a:latin typeface="Arial" pitchFamily="34" charset="0"/>
                <a:cs typeface="Arial" pitchFamily="34" charset="0"/>
                <a:hlinkClick r:id="rId4" action="ppaction://hlinkfile"/>
              </a:rPr>
              <a:t>chất</a:t>
            </a:r>
            <a:r>
              <a:rPr lang="en-US" sz="2000" dirty="0">
                <a:latin typeface="Arial" pitchFamily="34" charset="0"/>
                <a:cs typeface="Arial" pitchFamily="34" charset="0"/>
                <a:hlinkClick r:id="rId4" action="ppaction://hlinkfile"/>
              </a:rPr>
              <a:t> </a:t>
            </a:r>
            <a:r>
              <a:rPr lang="en-US" sz="2000" dirty="0" err="1">
                <a:latin typeface="Arial" pitchFamily="34" charset="0"/>
                <a:cs typeface="Arial" pitchFamily="34" charset="0"/>
                <a:hlinkClick r:id="rId4" action="ppaction://hlinkfile"/>
              </a:rPr>
              <a:t>hữu</a:t>
            </a:r>
            <a:r>
              <a:rPr lang="en-US" sz="2000" dirty="0">
                <a:latin typeface="Arial" pitchFamily="34" charset="0"/>
                <a:cs typeface="Arial" pitchFamily="34" charset="0"/>
                <a:hlinkClick r:id="rId4" action="ppaction://hlinkfile"/>
              </a:rPr>
              <a:t> </a:t>
            </a:r>
            <a:r>
              <a:rPr lang="en-US" sz="2000" dirty="0" err="1">
                <a:latin typeface="Arial" pitchFamily="34" charset="0"/>
                <a:cs typeface="Arial" pitchFamily="34" charset="0"/>
                <a:hlinkClick r:id="rId4" action="ppaction://hlinkfile"/>
              </a:rPr>
              <a:t>cơ</a:t>
            </a:r>
            <a:r>
              <a:rPr lang="en-US" sz="2000" dirty="0">
                <a:latin typeface="Arial" pitchFamily="34" charset="0"/>
                <a:cs typeface="Arial" pitchFamily="34" charset="0"/>
                <a:hlinkClick r:id="rId4" action="ppaction://hlinkfile"/>
              </a:rPr>
              <a:t> </a:t>
            </a:r>
            <a:r>
              <a:rPr lang="en-US" sz="2000" dirty="0" err="1">
                <a:latin typeface="Arial" pitchFamily="34" charset="0"/>
                <a:cs typeface="Arial" pitchFamily="34" charset="0"/>
                <a:hlinkClick r:id="rId4" action="ppaction://hlinkfile"/>
              </a:rPr>
              <a:t>dễ</a:t>
            </a:r>
            <a:r>
              <a:rPr lang="en-US" sz="2000" dirty="0">
                <a:latin typeface="Arial" pitchFamily="34" charset="0"/>
                <a:cs typeface="Arial" pitchFamily="34" charset="0"/>
                <a:hlinkClick r:id="rId4" action="ppaction://hlinkfile"/>
              </a:rPr>
              <a:t> bay </a:t>
            </a:r>
            <a:r>
              <a:rPr lang="en-US" sz="2000" dirty="0" err="1">
                <a:latin typeface="Arial" pitchFamily="34" charset="0"/>
                <a:cs typeface="Arial" pitchFamily="34" charset="0"/>
                <a:hlinkClick r:id="rId4" action="ppaction://hlinkfile"/>
              </a:rPr>
              <a:t>hơi</a:t>
            </a:r>
            <a:r>
              <a:rPr lang="en-US" sz="2000" dirty="0">
                <a:latin typeface="Arial" pitchFamily="34" charset="0"/>
                <a:cs typeface="Arial" pitchFamily="34" charset="0"/>
                <a:hlinkClick r:id="rId4" action="ppaction://hlinkfile"/>
              </a:rPr>
              <a:t> (VOC) </a:t>
            </a:r>
            <a:r>
              <a:rPr lang="en-US" sz="2000" dirty="0" err="1">
                <a:latin typeface="Arial" pitchFamily="34" charset="0"/>
                <a:cs typeface="Arial" pitchFamily="34" charset="0"/>
              </a:rPr>
              <a:t>và</a:t>
            </a:r>
            <a:r>
              <a:rPr lang="en-US" sz="2000" dirty="0">
                <a:latin typeface="Arial" pitchFamily="34" charset="0"/>
                <a:cs typeface="Arial" pitchFamily="34" charset="0"/>
              </a:rPr>
              <a:t> NOx (</a:t>
            </a:r>
            <a:r>
              <a:rPr lang="en-US" sz="2000" dirty="0" err="1">
                <a:latin typeface="Arial" pitchFamily="34" charset="0"/>
                <a:cs typeface="Arial" pitchFamily="34" charset="0"/>
              </a:rPr>
              <a:t>ánh</a:t>
            </a:r>
            <a:r>
              <a:rPr lang="en-US" sz="2000" dirty="0">
                <a:latin typeface="Arial" pitchFamily="34" charset="0"/>
                <a:cs typeface="Arial" pitchFamily="34" charset="0"/>
              </a:rPr>
              <a:t> </a:t>
            </a:r>
            <a:r>
              <a:rPr lang="en-US" sz="2000" dirty="0" err="1">
                <a:latin typeface="Arial" pitchFamily="34" charset="0"/>
                <a:cs typeface="Arial" pitchFamily="34" charset="0"/>
              </a:rPr>
              <a:t>nắng</a:t>
            </a:r>
            <a:r>
              <a:rPr lang="en-US" sz="2000" dirty="0">
                <a:latin typeface="Arial" pitchFamily="34" charset="0"/>
                <a:cs typeface="Arial" pitchFamily="34" charset="0"/>
              </a:rPr>
              <a:t>, </a:t>
            </a:r>
            <a:r>
              <a:rPr lang="en-US" sz="2000" dirty="0" err="1">
                <a:latin typeface="Arial" pitchFamily="34" charset="0"/>
                <a:cs typeface="Arial" pitchFamily="34" charset="0"/>
              </a:rPr>
              <a:t>thời</a:t>
            </a:r>
            <a:r>
              <a:rPr lang="en-US" sz="2000" dirty="0">
                <a:latin typeface="Arial" pitchFamily="34" charset="0"/>
                <a:cs typeface="Arial" pitchFamily="34" charset="0"/>
              </a:rPr>
              <a:t> </a:t>
            </a:r>
            <a:r>
              <a:rPr lang="en-US" sz="2000" dirty="0" err="1">
                <a:latin typeface="Arial" pitchFamily="34" charset="0"/>
                <a:cs typeface="Arial" pitchFamily="34" charset="0"/>
              </a:rPr>
              <a:t>tiết</a:t>
            </a:r>
            <a:r>
              <a:rPr lang="en-US" sz="2000" dirty="0">
                <a:latin typeface="Arial" pitchFamily="34" charset="0"/>
                <a:cs typeface="Arial" pitchFamily="34" charset="0"/>
              </a:rPr>
              <a:t> </a:t>
            </a:r>
            <a:r>
              <a:rPr lang="en-US" sz="2000" dirty="0" err="1">
                <a:latin typeface="Arial" pitchFamily="34" charset="0"/>
                <a:cs typeface="Arial" pitchFamily="34" charset="0"/>
              </a:rPr>
              <a:t>nóng</a:t>
            </a:r>
            <a:r>
              <a:rPr lang="en-US" sz="2000" dirty="0">
                <a:latin typeface="Arial" pitchFamily="34" charset="0"/>
                <a:cs typeface="Arial" pitchFamily="34" charset="0"/>
              </a:rPr>
              <a:t>)</a:t>
            </a:r>
          </a:p>
          <a:p>
            <a:pPr>
              <a:lnSpc>
                <a:spcPct val="100000"/>
              </a:lnSpc>
              <a:buFontTx/>
              <a:buNone/>
            </a:pPr>
            <a:r>
              <a:rPr lang="en-US" sz="2000" dirty="0" err="1">
                <a:latin typeface="Arial" pitchFamily="34" charset="0"/>
                <a:cs typeface="Arial" pitchFamily="34" charset="0"/>
              </a:rPr>
              <a:t>Tác</a:t>
            </a:r>
            <a:r>
              <a:rPr lang="en-US" sz="2000" dirty="0">
                <a:latin typeface="Arial" pitchFamily="34" charset="0"/>
                <a:cs typeface="Arial" pitchFamily="34" charset="0"/>
              </a:rPr>
              <a:t> </a:t>
            </a:r>
            <a:r>
              <a:rPr lang="en-US" sz="2000" dirty="0" err="1">
                <a:latin typeface="Arial" pitchFamily="34" charset="0"/>
                <a:cs typeface="Arial" pitchFamily="34" charset="0"/>
              </a:rPr>
              <a:t>hại</a:t>
            </a:r>
            <a:r>
              <a:rPr lang="en-US" sz="2000" dirty="0">
                <a:latin typeface="Arial" pitchFamily="34" charset="0"/>
                <a:cs typeface="Arial" pitchFamily="34" charset="0"/>
              </a:rPr>
              <a:t>:</a:t>
            </a:r>
          </a:p>
          <a:p>
            <a:pPr>
              <a:lnSpc>
                <a:spcPct val="100000"/>
              </a:lnSpc>
            </a:pPr>
            <a:r>
              <a:rPr lang="en-US" sz="2000" dirty="0" err="1">
                <a:latin typeface="Arial" pitchFamily="34" charset="0"/>
                <a:cs typeface="Arial" pitchFamily="34" charset="0"/>
              </a:rPr>
              <a:t>Khói</a:t>
            </a:r>
            <a:r>
              <a:rPr lang="en-US" sz="2000" dirty="0">
                <a:latin typeface="Arial" pitchFamily="34" charset="0"/>
                <a:cs typeface="Arial" pitchFamily="34" charset="0"/>
              </a:rPr>
              <a:t> </a:t>
            </a:r>
            <a:r>
              <a:rPr lang="en-US" sz="2000" dirty="0" err="1">
                <a:latin typeface="Arial" pitchFamily="34" charset="0"/>
                <a:cs typeface="Arial" pitchFamily="34" charset="0"/>
              </a:rPr>
              <a:t>mù</a:t>
            </a:r>
            <a:r>
              <a:rPr lang="en-US" sz="2000" dirty="0">
                <a:latin typeface="Arial" pitchFamily="34" charset="0"/>
                <a:cs typeface="Arial" pitchFamily="34" charset="0"/>
              </a:rPr>
              <a:t> </a:t>
            </a:r>
            <a:r>
              <a:rPr lang="en-US" sz="2000" dirty="0" err="1">
                <a:latin typeface="Arial" pitchFamily="34" charset="0"/>
                <a:cs typeface="Arial" pitchFamily="34" charset="0"/>
              </a:rPr>
              <a:t>quang</a:t>
            </a:r>
            <a:r>
              <a:rPr lang="en-US" sz="2000" dirty="0">
                <a:latin typeface="Arial" pitchFamily="34" charset="0"/>
                <a:cs typeface="Arial" pitchFamily="34" charset="0"/>
              </a:rPr>
              <a:t> </a:t>
            </a:r>
            <a:r>
              <a:rPr lang="en-US" sz="2000" dirty="0" err="1">
                <a:latin typeface="Arial" pitchFamily="34" charset="0"/>
                <a:cs typeface="Arial" pitchFamily="34" charset="0"/>
              </a:rPr>
              <a:t>hóa</a:t>
            </a:r>
            <a:endParaRPr lang="en-US" sz="2000" dirty="0">
              <a:latin typeface="Arial" pitchFamily="34" charset="0"/>
              <a:cs typeface="Arial" pitchFamily="34" charset="0"/>
            </a:endParaRPr>
          </a:p>
          <a:p>
            <a:pPr>
              <a:lnSpc>
                <a:spcPct val="100000"/>
              </a:lnSpc>
            </a:pPr>
            <a:r>
              <a:rPr lang="en-US" sz="2000" dirty="0" err="1">
                <a:latin typeface="Arial" pitchFamily="34" charset="0"/>
                <a:cs typeface="Arial" pitchFamily="34" charset="0"/>
              </a:rPr>
              <a:t>Ảnh</a:t>
            </a:r>
            <a:r>
              <a:rPr lang="en-US" sz="2000" dirty="0">
                <a:latin typeface="Arial" pitchFamily="34" charset="0"/>
                <a:cs typeface="Arial" pitchFamily="34" charset="0"/>
              </a:rPr>
              <a:t> </a:t>
            </a:r>
            <a:r>
              <a:rPr lang="en-US" sz="2000" dirty="0" err="1">
                <a:latin typeface="Arial" pitchFamily="34" charset="0"/>
                <a:cs typeface="Arial" pitchFamily="34" charset="0"/>
              </a:rPr>
              <a:t>hưởng</a:t>
            </a:r>
            <a:r>
              <a:rPr lang="en-US" sz="2000" dirty="0">
                <a:latin typeface="Arial" pitchFamily="34" charset="0"/>
                <a:cs typeface="Arial" pitchFamily="34" charset="0"/>
              </a:rPr>
              <a:t> </a:t>
            </a:r>
            <a:r>
              <a:rPr lang="en-US" sz="2000" dirty="0" err="1">
                <a:latin typeface="Arial" pitchFamily="34" charset="0"/>
                <a:cs typeface="Arial" pitchFamily="34" charset="0"/>
              </a:rPr>
              <a:t>đến</a:t>
            </a:r>
            <a:r>
              <a:rPr lang="en-US" sz="2000" dirty="0">
                <a:latin typeface="Arial" pitchFamily="34" charset="0"/>
                <a:cs typeface="Arial" pitchFamily="34" charset="0"/>
              </a:rPr>
              <a:t> </a:t>
            </a:r>
            <a:r>
              <a:rPr lang="en-US" sz="2000" dirty="0" err="1">
                <a:latin typeface="Arial" pitchFamily="34" charset="0"/>
                <a:cs typeface="Arial" pitchFamily="34" charset="0"/>
              </a:rPr>
              <a:t>sức</a:t>
            </a:r>
            <a:r>
              <a:rPr lang="en-US" sz="2000" dirty="0">
                <a:latin typeface="Arial" pitchFamily="34" charset="0"/>
                <a:cs typeface="Arial" pitchFamily="34" charset="0"/>
              </a:rPr>
              <a:t> </a:t>
            </a:r>
            <a:r>
              <a:rPr lang="en-US" sz="2000" dirty="0" err="1">
                <a:latin typeface="Arial" pitchFamily="34" charset="0"/>
                <a:cs typeface="Arial" pitchFamily="34" charset="0"/>
              </a:rPr>
              <a:t>khỏe</a:t>
            </a:r>
            <a:endParaRPr lang="en-US" sz="2000" dirty="0">
              <a:latin typeface="Arial" pitchFamily="34" charset="0"/>
              <a:cs typeface="Arial" pitchFamily="34" charset="0"/>
            </a:endParaRPr>
          </a:p>
          <a:p>
            <a:pPr>
              <a:lnSpc>
                <a:spcPct val="100000"/>
              </a:lnSpc>
            </a:pPr>
            <a:r>
              <a:rPr lang="en-US" sz="2000" dirty="0" err="1">
                <a:latin typeface="Arial" pitchFamily="34" charset="0"/>
                <a:cs typeface="Arial" pitchFamily="34" charset="0"/>
              </a:rPr>
              <a:t>Gây</a:t>
            </a:r>
            <a:r>
              <a:rPr lang="en-US" sz="2000" dirty="0">
                <a:latin typeface="Arial" pitchFamily="34" charset="0"/>
                <a:cs typeface="Arial" pitchFamily="34" charset="0"/>
              </a:rPr>
              <a:t> </a:t>
            </a:r>
            <a:r>
              <a:rPr lang="en-US" sz="2000" dirty="0" err="1">
                <a:latin typeface="Arial" pitchFamily="34" charset="0"/>
                <a:cs typeface="Arial" pitchFamily="34" charset="0"/>
              </a:rPr>
              <a:t>lão</a:t>
            </a:r>
            <a:r>
              <a:rPr lang="en-US" sz="2000" dirty="0">
                <a:latin typeface="Arial" pitchFamily="34" charset="0"/>
                <a:cs typeface="Arial" pitchFamily="34" charset="0"/>
              </a:rPr>
              <a:t> </a:t>
            </a:r>
            <a:r>
              <a:rPr lang="en-US" sz="2000" dirty="0" err="1">
                <a:latin typeface="Arial" pitchFamily="34" charset="0"/>
                <a:cs typeface="Arial" pitchFamily="34" charset="0"/>
              </a:rPr>
              <a:t>hóa</a:t>
            </a:r>
            <a:r>
              <a:rPr lang="en-US" sz="2000" dirty="0">
                <a:latin typeface="Arial" pitchFamily="34" charset="0"/>
                <a:cs typeface="Arial" pitchFamily="34" charset="0"/>
              </a:rPr>
              <a:t> </a:t>
            </a:r>
            <a:r>
              <a:rPr lang="en-US" sz="2000" dirty="0" err="1">
                <a:latin typeface="Arial" pitchFamily="34" charset="0"/>
                <a:cs typeface="Arial" pitchFamily="34" charset="0"/>
              </a:rPr>
              <a:t>cao</a:t>
            </a:r>
            <a:r>
              <a:rPr lang="en-US" sz="2000" dirty="0">
                <a:latin typeface="Arial" pitchFamily="34" charset="0"/>
                <a:cs typeface="Arial" pitchFamily="34" charset="0"/>
              </a:rPr>
              <a:t> </a:t>
            </a:r>
            <a:r>
              <a:rPr lang="en-US" sz="2000" dirty="0" err="1">
                <a:latin typeface="Arial" pitchFamily="34" charset="0"/>
                <a:cs typeface="Arial" pitchFamily="34" charset="0"/>
              </a:rPr>
              <a:t>su</a:t>
            </a:r>
            <a:r>
              <a:rPr lang="en-US" sz="2000" dirty="0">
                <a:latin typeface="Arial" pitchFamily="34" charset="0"/>
                <a:cs typeface="Arial" pitchFamily="34" charset="0"/>
              </a:rPr>
              <a:t>, </a:t>
            </a:r>
            <a:r>
              <a:rPr lang="en-US" sz="2000" dirty="0" err="1">
                <a:latin typeface="Arial" pitchFamily="34" charset="0"/>
                <a:cs typeface="Arial" pitchFamily="34" charset="0"/>
              </a:rPr>
              <a:t>vải</a:t>
            </a:r>
            <a:r>
              <a:rPr lang="en-US" sz="2000" dirty="0">
                <a:latin typeface="Arial" pitchFamily="34" charset="0"/>
                <a:cs typeface="Arial" pitchFamily="34" charset="0"/>
              </a:rPr>
              <a:t>, </a:t>
            </a:r>
            <a:r>
              <a:rPr lang="en-US" sz="2000" dirty="0" err="1">
                <a:latin typeface="Arial" pitchFamily="34" charset="0"/>
                <a:cs typeface="Arial" pitchFamily="34" charset="0"/>
              </a:rPr>
              <a:t>sơn</a:t>
            </a:r>
            <a:r>
              <a:rPr lang="en-US" sz="2000" dirty="0">
                <a:latin typeface="Arial" pitchFamily="34" charset="0"/>
                <a:cs typeface="Arial" pitchFamily="34" charset="0"/>
              </a:rPr>
              <a:t>…</a:t>
            </a:r>
          </a:p>
          <a:p>
            <a:pPr>
              <a:lnSpc>
                <a:spcPct val="100000"/>
              </a:lnSpc>
            </a:pPr>
            <a:r>
              <a:rPr lang="en-US" sz="2000" dirty="0" err="1">
                <a:latin typeface="Arial" pitchFamily="34" charset="0"/>
                <a:cs typeface="Arial" pitchFamily="34" charset="0"/>
              </a:rPr>
              <a:t>Tàn</a:t>
            </a:r>
            <a:r>
              <a:rPr lang="en-US" sz="2000" dirty="0">
                <a:latin typeface="Arial" pitchFamily="34" charset="0"/>
                <a:cs typeface="Arial" pitchFamily="34" charset="0"/>
              </a:rPr>
              <a:t> </a:t>
            </a:r>
            <a:r>
              <a:rPr lang="en-US" sz="2000" dirty="0" err="1">
                <a:latin typeface="Arial" pitchFamily="34" charset="0"/>
                <a:cs typeface="Arial" pitchFamily="34" charset="0"/>
              </a:rPr>
              <a:t>phá</a:t>
            </a:r>
            <a:r>
              <a:rPr lang="en-US" sz="2000" dirty="0">
                <a:latin typeface="Arial" pitchFamily="34" charset="0"/>
                <a:cs typeface="Arial" pitchFamily="34" charset="0"/>
              </a:rPr>
              <a:t> </a:t>
            </a:r>
            <a:r>
              <a:rPr lang="en-US" sz="2000" dirty="0" err="1">
                <a:latin typeface="Arial" pitchFamily="34" charset="0"/>
                <a:cs typeface="Arial" pitchFamily="34" charset="0"/>
              </a:rPr>
              <a:t>lá</a:t>
            </a:r>
            <a:r>
              <a:rPr lang="en-US" sz="2000" dirty="0">
                <a:latin typeface="Arial" pitchFamily="34" charset="0"/>
                <a:cs typeface="Arial" pitchFamily="34" charset="0"/>
              </a:rPr>
              <a:t> </a:t>
            </a:r>
            <a:r>
              <a:rPr lang="en-US" sz="2000" dirty="0" err="1">
                <a:latin typeface="Arial" pitchFamily="34" charset="0"/>
                <a:cs typeface="Arial" pitchFamily="34" charset="0"/>
              </a:rPr>
              <a:t>cây</a:t>
            </a:r>
            <a:endParaRPr lang="en-US" sz="2000" dirty="0">
              <a:latin typeface="Arial" pitchFamily="34" charset="0"/>
              <a:cs typeface="Arial" pitchFamily="34" charset="0"/>
            </a:endParaRPr>
          </a:p>
          <a:p>
            <a:pPr>
              <a:lnSpc>
                <a:spcPct val="100000"/>
              </a:lnSpc>
            </a:pPr>
            <a:r>
              <a:rPr lang="en-US" sz="2000" dirty="0" err="1">
                <a:latin typeface="Arial" pitchFamily="34" charset="0"/>
                <a:cs typeface="Arial" pitchFamily="34" charset="0"/>
              </a:rPr>
              <a:t>Phá</a:t>
            </a:r>
            <a:r>
              <a:rPr lang="en-US" sz="2000" dirty="0">
                <a:latin typeface="Arial" pitchFamily="34" charset="0"/>
                <a:cs typeface="Arial" pitchFamily="34" charset="0"/>
              </a:rPr>
              <a:t> </a:t>
            </a:r>
            <a:r>
              <a:rPr lang="en-US" sz="2000" dirty="0" err="1">
                <a:latin typeface="Arial" pitchFamily="34" charset="0"/>
                <a:cs typeface="Arial" pitchFamily="34" charset="0"/>
              </a:rPr>
              <a:t>hủy</a:t>
            </a:r>
            <a:r>
              <a:rPr lang="en-US" sz="2000" dirty="0">
                <a:latin typeface="Arial" pitchFamily="34" charset="0"/>
                <a:cs typeface="Arial" pitchFamily="34" charset="0"/>
              </a:rPr>
              <a:t> </a:t>
            </a:r>
            <a:r>
              <a:rPr lang="en-US" sz="2000" dirty="0" err="1">
                <a:latin typeface="Arial" pitchFamily="34" charset="0"/>
                <a:cs typeface="Arial" pitchFamily="34" charset="0"/>
              </a:rPr>
              <a:t>mùa</a:t>
            </a:r>
            <a:r>
              <a:rPr lang="en-US" sz="2000" dirty="0">
                <a:latin typeface="Arial" pitchFamily="34" charset="0"/>
                <a:cs typeface="Arial" pitchFamily="34" charset="0"/>
              </a:rPr>
              <a:t> </a:t>
            </a:r>
            <a:r>
              <a:rPr lang="en-US" sz="2000" dirty="0" err="1">
                <a:latin typeface="Arial" pitchFamily="34" charset="0"/>
                <a:cs typeface="Arial" pitchFamily="34" charset="0"/>
              </a:rPr>
              <a:t>màng</a:t>
            </a:r>
            <a:endParaRPr lang="en-US" sz="2000" dirty="0">
              <a:latin typeface="Arial" pitchFamily="34" charset="0"/>
              <a:cs typeface="Arial" pitchFamily="34" charset="0"/>
            </a:endParaRPr>
          </a:p>
        </p:txBody>
      </p:sp>
      <p:sp>
        <p:nvSpPr>
          <p:cNvPr id="6" name="TextBox 12">
            <a:extLst>
              <a:ext uri="{FF2B5EF4-FFF2-40B4-BE49-F238E27FC236}">
                <a16:creationId xmlns:a16="http://schemas.microsoft.com/office/drawing/2014/main" id="{E3BA5DCF-BBEE-4EEA-AE30-D1CBAD668530}"/>
              </a:ext>
            </a:extLst>
          </p:cNvPr>
          <p:cNvSpPr txBox="1">
            <a:spLocks noChangeArrowheads="1"/>
          </p:cNvSpPr>
          <p:nvPr/>
        </p:nvSpPr>
        <p:spPr bwMode="auto">
          <a:xfrm>
            <a:off x="8016115" y="5900185"/>
            <a:ext cx="4175885" cy="369332"/>
          </a:xfrm>
          <a:prstGeom prst="rect">
            <a:avLst/>
          </a:prstGeom>
          <a:noFill/>
          <a:ln w="9525">
            <a:noFill/>
            <a:miter lim="800000"/>
            <a:headEnd/>
            <a:tailEnd/>
          </a:ln>
        </p:spPr>
        <p:txBody>
          <a:bodyPr wrap="square">
            <a:spAutoFit/>
          </a:bodyPr>
          <a:lstStyle/>
          <a:p>
            <a:r>
              <a:rPr lang="en-US" b="1" i="1" dirty="0" err="1">
                <a:solidFill>
                  <a:schemeClr val="bg1"/>
                </a:solidFill>
              </a:rPr>
              <a:t>Nguồn</a:t>
            </a:r>
            <a:r>
              <a:rPr lang="en-US" b="1" i="1" dirty="0">
                <a:solidFill>
                  <a:schemeClr val="bg1"/>
                </a:solidFill>
              </a:rPr>
              <a:t>: CLIMATE &amp; CLEAN AIR COALITION</a:t>
            </a:r>
          </a:p>
        </p:txBody>
      </p:sp>
      <p:pic>
        <p:nvPicPr>
          <p:cNvPr id="4098" name="Picture 2" descr="https://www.ccacoalition.org/sites/default/files/styles/full_content_width/public/ozone_large_0.jpg?itok=lO68ciSz">
            <a:extLst>
              <a:ext uri="{FF2B5EF4-FFF2-40B4-BE49-F238E27FC236}">
                <a16:creationId xmlns:a16="http://schemas.microsoft.com/office/drawing/2014/main" id="{996581D6-3B78-415D-BCB5-9C5FE0FBF34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59811" y="1646434"/>
            <a:ext cx="5451612" cy="416691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1CA22C9-2077-A429-5CE0-C8E350599DC7}"/>
              </a:ext>
            </a:extLst>
          </p:cNvPr>
          <p:cNvSpPr>
            <a:spLocks noGrp="1"/>
          </p:cNvSpPr>
          <p:nvPr>
            <p:ph type="sldNum" sz="quarter" idx="12"/>
          </p:nvPr>
        </p:nvSpPr>
        <p:spPr/>
        <p:txBody>
          <a:bodyPr/>
          <a:lstStyle/>
          <a:p>
            <a:fld id="{C03D611F-4E0C-40CB-9095-27B95F4BE683}" type="slidenum">
              <a:rPr lang="en-US" smtClean="0"/>
              <a:t>24</a:t>
            </a:fld>
            <a:endParaRPr lang="en-US"/>
          </a:p>
        </p:txBody>
      </p:sp>
      <p:grpSp>
        <p:nvGrpSpPr>
          <p:cNvPr id="8" name="Group 7">
            <a:extLst>
              <a:ext uri="{FF2B5EF4-FFF2-40B4-BE49-F238E27FC236}">
                <a16:creationId xmlns:a16="http://schemas.microsoft.com/office/drawing/2014/main" id="{86AA507C-1055-960C-C3E0-CEE858FFDC0C}"/>
              </a:ext>
            </a:extLst>
          </p:cNvPr>
          <p:cNvGrpSpPr/>
          <p:nvPr/>
        </p:nvGrpSpPr>
        <p:grpSpPr>
          <a:xfrm>
            <a:off x="-191167" y="405428"/>
            <a:ext cx="7407756" cy="895276"/>
            <a:chOff x="379423" y="277700"/>
            <a:chExt cx="4394548" cy="895276"/>
          </a:xfrm>
        </p:grpSpPr>
        <p:sp>
          <p:nvSpPr>
            <p:cNvPr id="9" name="Rectangle 8">
              <a:extLst>
                <a:ext uri="{FF2B5EF4-FFF2-40B4-BE49-F238E27FC236}">
                  <a16:creationId xmlns:a16="http://schemas.microsoft.com/office/drawing/2014/main" id="{0089E98F-25E2-C68E-1EBF-F46898865C11}"/>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10" name="TextBox 9">
              <a:extLst>
                <a:ext uri="{FF2B5EF4-FFF2-40B4-BE49-F238E27FC236}">
                  <a16:creationId xmlns:a16="http://schemas.microsoft.com/office/drawing/2014/main" id="{657E5465-CE23-FE7D-9A7B-37A9599E1123}"/>
                </a:ext>
              </a:extLst>
            </p:cNvPr>
            <p:cNvSpPr txBox="1"/>
            <p:nvPr/>
          </p:nvSpPr>
          <p:spPr>
            <a:xfrm>
              <a:off x="379423" y="341979"/>
              <a:ext cx="4394548" cy="830997"/>
            </a:xfrm>
            <a:prstGeom prst="rect">
              <a:avLst/>
            </a:prstGeom>
            <a:noFill/>
          </p:spPr>
          <p:txBody>
            <a:bodyPr wrap="square">
              <a:spAutoFit/>
            </a:bodyPr>
            <a:lstStyle/>
            <a:p>
              <a:pPr marL="0" indent="0" algn="ctr">
                <a:buNone/>
              </a:pPr>
              <a:r>
                <a:rPr lang="en-US" sz="2400" b="1" dirty="0" err="1"/>
                <a:t>Đóng</a:t>
              </a:r>
              <a:r>
                <a:rPr lang="en-US" sz="2400" b="1" dirty="0"/>
                <a:t> </a:t>
              </a:r>
              <a:r>
                <a:rPr lang="en-US" sz="2400" b="1" dirty="0" err="1"/>
                <a:t>góp</a:t>
              </a:r>
              <a:r>
                <a:rPr lang="en-US" sz="2400" b="1" dirty="0"/>
                <a:t> </a:t>
              </a:r>
              <a:r>
                <a:rPr lang="en-US" sz="2400" b="1" dirty="0" err="1"/>
                <a:t>của</a:t>
              </a:r>
              <a:r>
                <a:rPr lang="en-US" sz="2400" b="1" dirty="0"/>
                <a:t> </a:t>
              </a:r>
              <a:r>
                <a:rPr lang="en-US" sz="2400" b="1" dirty="0" err="1"/>
                <a:t>các</a:t>
              </a:r>
              <a:r>
                <a:rPr lang="en-US" sz="2400" b="1" dirty="0"/>
                <a:t> </a:t>
              </a:r>
              <a:r>
                <a:rPr lang="en-US" sz="2400" b="1" dirty="0" err="1"/>
                <a:t>nguồn</a:t>
              </a:r>
              <a:r>
                <a:rPr lang="en-US" sz="2400" b="1" dirty="0"/>
                <a:t> </a:t>
              </a:r>
              <a:r>
                <a:rPr lang="en-US" sz="2400" b="1" dirty="0" err="1"/>
                <a:t>lên</a:t>
              </a:r>
              <a:r>
                <a:rPr lang="en-US" sz="2400" b="1" dirty="0"/>
                <a:t> </a:t>
              </a:r>
              <a:r>
                <a:rPr lang="en-US" sz="2400" b="1" dirty="0" err="1"/>
                <a:t>các</a:t>
              </a:r>
              <a:r>
                <a:rPr lang="en-US" sz="2400" b="1" dirty="0"/>
                <a:t> </a:t>
              </a:r>
              <a:r>
                <a:rPr lang="en-US" sz="2400" b="1" dirty="0" err="1"/>
                <a:t>chất</a:t>
              </a:r>
              <a:r>
                <a:rPr lang="en-US" sz="2400" b="1" dirty="0"/>
                <a:t> </a:t>
              </a:r>
              <a:r>
                <a:rPr lang="en-US" sz="2400" b="1" dirty="0" err="1"/>
                <a:t>ô</a:t>
              </a:r>
              <a:r>
                <a:rPr lang="en-US" sz="2400" b="1" dirty="0"/>
                <a:t> </a:t>
              </a:r>
              <a:r>
                <a:rPr lang="en-US" sz="2400" b="1" dirty="0" err="1"/>
                <a:t>nhiễm</a:t>
              </a:r>
              <a:r>
                <a:rPr lang="en-US" sz="2400" b="1" dirty="0"/>
                <a:t> </a:t>
              </a:r>
              <a:r>
                <a:rPr lang="en-US" sz="2400" b="1" dirty="0" err="1"/>
                <a:t>chính</a:t>
              </a:r>
              <a:endParaRPr lang="en-IE" sz="2400" b="1" dirty="0"/>
            </a:p>
          </p:txBody>
        </p:sp>
      </p:grpSp>
    </p:spTree>
    <p:extLst>
      <p:ext uri="{BB962C8B-B14F-4D97-AF65-F5344CB8AC3E}">
        <p14:creationId xmlns:p14="http://schemas.microsoft.com/office/powerpoint/2010/main" val="2696124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284282B-87EE-4094-84F2-4800469DE415}"/>
              </a:ext>
            </a:extLst>
          </p:cNvPr>
          <p:cNvSpPr txBox="1">
            <a:spLocks noChangeArrowheads="1"/>
          </p:cNvSpPr>
          <p:nvPr/>
        </p:nvSpPr>
        <p:spPr>
          <a:xfrm>
            <a:off x="381000" y="947512"/>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500" dirty="0">
                <a:solidFill>
                  <a:srgbClr val="0070C0"/>
                </a:solidFill>
              </a:rPr>
            </a:br>
            <a:r>
              <a:rPr lang="en-US" sz="3500" b="1" dirty="0">
                <a:solidFill>
                  <a:srgbClr val="002060"/>
                </a:solidFill>
              </a:rPr>
              <a:t>Các </a:t>
            </a:r>
            <a:r>
              <a:rPr lang="en-US" sz="3500" b="1" dirty="0" err="1">
                <a:solidFill>
                  <a:srgbClr val="002060"/>
                </a:solidFill>
              </a:rPr>
              <a:t>chất</a:t>
            </a:r>
            <a:r>
              <a:rPr lang="en-US" sz="3500" b="1" dirty="0">
                <a:solidFill>
                  <a:srgbClr val="002060"/>
                </a:solidFill>
              </a:rPr>
              <a:t> </a:t>
            </a:r>
            <a:r>
              <a:rPr lang="en-US" sz="3500" b="1" dirty="0" err="1">
                <a:solidFill>
                  <a:srgbClr val="002060"/>
                </a:solidFill>
              </a:rPr>
              <a:t>hydrocacbon</a:t>
            </a:r>
            <a:r>
              <a:rPr lang="en-US" sz="3500" b="1" dirty="0">
                <a:solidFill>
                  <a:srgbClr val="002060"/>
                </a:solidFill>
              </a:rPr>
              <a:t> (HC)</a:t>
            </a:r>
          </a:p>
        </p:txBody>
      </p:sp>
      <p:sp>
        <p:nvSpPr>
          <p:cNvPr id="5" name="Rectangle 3">
            <a:extLst>
              <a:ext uri="{FF2B5EF4-FFF2-40B4-BE49-F238E27FC236}">
                <a16:creationId xmlns:a16="http://schemas.microsoft.com/office/drawing/2014/main" id="{0BBE1D4D-384E-4DA6-BE81-4B0CBD5AA1A7}"/>
              </a:ext>
            </a:extLst>
          </p:cNvPr>
          <p:cNvSpPr txBox="1">
            <a:spLocks noChangeArrowheads="1"/>
          </p:cNvSpPr>
          <p:nvPr/>
        </p:nvSpPr>
        <p:spPr>
          <a:xfrm>
            <a:off x="287914" y="2218685"/>
            <a:ext cx="8925534"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US" sz="2500" dirty="0" err="1">
                <a:latin typeface="Arial" pitchFamily="34" charset="0"/>
                <a:cs typeface="Arial" pitchFamily="34" charset="0"/>
              </a:rPr>
              <a:t>Là</a:t>
            </a:r>
            <a:r>
              <a:rPr lang="en-US" sz="2500" dirty="0">
                <a:latin typeface="Arial" pitchFamily="34" charset="0"/>
                <a:cs typeface="Arial" pitchFamily="34" charset="0"/>
              </a:rPr>
              <a:t> </a:t>
            </a:r>
            <a:r>
              <a:rPr lang="en-US" sz="2500" dirty="0" err="1">
                <a:latin typeface="Arial" pitchFamily="34" charset="0"/>
                <a:cs typeface="Arial" pitchFamily="34" charset="0"/>
              </a:rPr>
              <a:t>sản</a:t>
            </a:r>
            <a:r>
              <a:rPr lang="en-US" sz="2500" dirty="0">
                <a:latin typeface="Arial" pitchFamily="34" charset="0"/>
                <a:cs typeface="Arial" pitchFamily="34" charset="0"/>
              </a:rPr>
              <a:t> </a:t>
            </a:r>
            <a:r>
              <a:rPr lang="en-US" sz="2500" dirty="0" err="1">
                <a:latin typeface="Arial" pitchFamily="34" charset="0"/>
                <a:cs typeface="Arial" pitchFamily="34" charset="0"/>
              </a:rPr>
              <a:t>phẩm</a:t>
            </a:r>
            <a:r>
              <a:rPr lang="en-US" sz="2500" dirty="0">
                <a:latin typeface="Arial" pitchFamily="34" charset="0"/>
                <a:cs typeface="Arial" pitchFamily="34" charset="0"/>
              </a:rPr>
              <a:t> </a:t>
            </a:r>
            <a:r>
              <a:rPr lang="en-US" sz="2500" dirty="0" err="1">
                <a:latin typeface="Arial" pitchFamily="34" charset="0"/>
                <a:cs typeface="Arial" pitchFamily="34" charset="0"/>
              </a:rPr>
              <a:t>của</a:t>
            </a:r>
            <a:r>
              <a:rPr lang="en-US" sz="2500" dirty="0">
                <a:latin typeface="Arial" pitchFamily="34" charset="0"/>
                <a:cs typeface="Arial" pitchFamily="34" charset="0"/>
              </a:rPr>
              <a:t> </a:t>
            </a:r>
            <a:r>
              <a:rPr lang="en-US" sz="2500" dirty="0" err="1">
                <a:latin typeface="Arial" pitchFamily="34" charset="0"/>
                <a:cs typeface="Arial" pitchFamily="34" charset="0"/>
              </a:rPr>
              <a:t>quá</a:t>
            </a:r>
            <a:r>
              <a:rPr lang="en-US" sz="2500" dirty="0">
                <a:latin typeface="Arial" pitchFamily="34" charset="0"/>
                <a:cs typeface="Arial" pitchFamily="34" charset="0"/>
              </a:rPr>
              <a:t> </a:t>
            </a:r>
            <a:r>
              <a:rPr lang="en-US" sz="2500" dirty="0" err="1">
                <a:latin typeface="Arial" pitchFamily="34" charset="0"/>
                <a:cs typeface="Arial" pitchFamily="34" charset="0"/>
              </a:rPr>
              <a:t>trình</a:t>
            </a:r>
            <a:r>
              <a:rPr lang="en-US" sz="2500" dirty="0">
                <a:latin typeface="Arial" pitchFamily="34" charset="0"/>
                <a:cs typeface="Arial" pitchFamily="34" charset="0"/>
              </a:rPr>
              <a:t> </a:t>
            </a:r>
            <a:r>
              <a:rPr lang="en-US" sz="2500" dirty="0" err="1">
                <a:latin typeface="Arial" pitchFamily="34" charset="0"/>
                <a:cs typeface="Arial" pitchFamily="34" charset="0"/>
              </a:rPr>
              <a:t>cháy</a:t>
            </a:r>
            <a:r>
              <a:rPr lang="en-US" sz="2500" dirty="0">
                <a:latin typeface="Arial" pitchFamily="34" charset="0"/>
                <a:cs typeface="Arial" pitchFamily="34" charset="0"/>
              </a:rPr>
              <a:t> </a:t>
            </a:r>
            <a:r>
              <a:rPr lang="en-US" sz="2500" dirty="0" err="1">
                <a:latin typeface="Arial" pitchFamily="34" charset="0"/>
                <a:cs typeface="Arial" pitchFamily="34" charset="0"/>
              </a:rPr>
              <a:t>không</a:t>
            </a:r>
            <a:r>
              <a:rPr lang="en-US" sz="2500" dirty="0">
                <a:latin typeface="Arial" pitchFamily="34" charset="0"/>
                <a:cs typeface="Arial" pitchFamily="34" charset="0"/>
              </a:rPr>
              <a:t> </a:t>
            </a:r>
            <a:r>
              <a:rPr lang="en-US" sz="2500" dirty="0" err="1">
                <a:latin typeface="Arial" pitchFamily="34" charset="0"/>
                <a:cs typeface="Arial" pitchFamily="34" charset="0"/>
              </a:rPr>
              <a:t>hoàn</a:t>
            </a:r>
            <a:r>
              <a:rPr lang="en-US" sz="2500" dirty="0">
                <a:latin typeface="Arial" pitchFamily="34" charset="0"/>
                <a:cs typeface="Arial" pitchFamily="34" charset="0"/>
              </a:rPr>
              <a:t> </a:t>
            </a:r>
            <a:r>
              <a:rPr lang="en-US" sz="2500" dirty="0" err="1">
                <a:latin typeface="Arial" pitchFamily="34" charset="0"/>
                <a:cs typeface="Arial" pitchFamily="34" charset="0"/>
              </a:rPr>
              <a:t>toàn</a:t>
            </a:r>
            <a:endParaRPr lang="en-US" sz="2500" dirty="0">
              <a:latin typeface="Arial" pitchFamily="34" charset="0"/>
              <a:cs typeface="Arial" pitchFamily="34" charset="0"/>
            </a:endParaRPr>
          </a:p>
          <a:p>
            <a:pPr algn="just">
              <a:lnSpc>
                <a:spcPct val="100000"/>
              </a:lnSpc>
            </a:pPr>
            <a:r>
              <a:rPr lang="en-US" sz="2500" dirty="0" err="1">
                <a:latin typeface="Arial" pitchFamily="34" charset="0"/>
                <a:cs typeface="Arial" pitchFamily="34" charset="0"/>
              </a:rPr>
              <a:t>Nguồn</a:t>
            </a:r>
            <a:r>
              <a:rPr lang="en-US" sz="2500" dirty="0">
                <a:latin typeface="Arial" pitchFamily="34" charset="0"/>
                <a:cs typeface="Arial" pitchFamily="34" charset="0"/>
              </a:rPr>
              <a:t> </a:t>
            </a:r>
            <a:r>
              <a:rPr lang="en-US" sz="2500" dirty="0" err="1">
                <a:latin typeface="Arial" pitchFamily="34" charset="0"/>
                <a:cs typeface="Arial" pitchFamily="34" charset="0"/>
              </a:rPr>
              <a:t>chủ</a:t>
            </a:r>
            <a:r>
              <a:rPr lang="en-US" sz="2500" dirty="0">
                <a:latin typeface="Arial" pitchFamily="34" charset="0"/>
                <a:cs typeface="Arial" pitchFamily="34" charset="0"/>
              </a:rPr>
              <a:t> </a:t>
            </a:r>
            <a:r>
              <a:rPr lang="en-US" sz="2500" dirty="0" err="1">
                <a:latin typeface="Arial" pitchFamily="34" charset="0"/>
                <a:cs typeface="Arial" pitchFamily="34" charset="0"/>
              </a:rPr>
              <a:t>yếu</a:t>
            </a:r>
            <a:r>
              <a:rPr lang="en-US" sz="2500" dirty="0">
                <a:latin typeface="Arial" pitchFamily="34" charset="0"/>
                <a:cs typeface="Arial" pitchFamily="34" charset="0"/>
              </a:rPr>
              <a:t> </a:t>
            </a:r>
            <a:r>
              <a:rPr lang="en-US" sz="2500" dirty="0" err="1">
                <a:latin typeface="Arial" pitchFamily="34" charset="0"/>
                <a:cs typeface="Arial" pitchFamily="34" charset="0"/>
              </a:rPr>
              <a:t>là</a:t>
            </a:r>
            <a:r>
              <a:rPr lang="en-US" sz="2500" dirty="0">
                <a:latin typeface="Arial" pitchFamily="34" charset="0"/>
                <a:cs typeface="Arial" pitchFamily="34" charset="0"/>
              </a:rPr>
              <a:t> </a:t>
            </a:r>
            <a:r>
              <a:rPr lang="en-US" sz="2500" dirty="0" err="1">
                <a:latin typeface="Arial" pitchFamily="34" charset="0"/>
                <a:cs typeface="Arial" pitchFamily="34" charset="0"/>
              </a:rPr>
              <a:t>từ</a:t>
            </a:r>
            <a:r>
              <a:rPr lang="en-US" sz="2500" dirty="0">
                <a:latin typeface="Arial" pitchFamily="34" charset="0"/>
                <a:cs typeface="Arial" pitchFamily="34" charset="0"/>
              </a:rPr>
              <a:t> </a:t>
            </a:r>
            <a:r>
              <a:rPr lang="en-US" sz="2500" dirty="0" err="1">
                <a:latin typeface="Arial" pitchFamily="34" charset="0"/>
                <a:cs typeface="Arial" pitchFamily="34" charset="0"/>
              </a:rPr>
              <a:t>giao</a:t>
            </a:r>
            <a:r>
              <a:rPr lang="en-US" sz="2500" dirty="0">
                <a:latin typeface="Arial" pitchFamily="34" charset="0"/>
                <a:cs typeface="Arial" pitchFamily="34" charset="0"/>
              </a:rPr>
              <a:t> </a:t>
            </a:r>
            <a:r>
              <a:rPr lang="en-US" sz="2500" dirty="0" err="1">
                <a:latin typeface="Arial" pitchFamily="34" charset="0"/>
                <a:cs typeface="Arial" pitchFamily="34" charset="0"/>
              </a:rPr>
              <a:t>thông</a:t>
            </a:r>
            <a:r>
              <a:rPr lang="en-US" sz="2500" dirty="0">
                <a:latin typeface="Arial" pitchFamily="34" charset="0"/>
                <a:cs typeface="Arial" pitchFamily="34" charset="0"/>
              </a:rPr>
              <a:t>, </a:t>
            </a:r>
            <a:r>
              <a:rPr lang="en-US" sz="2500" dirty="0" err="1">
                <a:latin typeface="Arial" pitchFamily="34" charset="0"/>
                <a:cs typeface="Arial" pitchFamily="34" charset="0"/>
              </a:rPr>
              <a:t>một</a:t>
            </a:r>
            <a:r>
              <a:rPr lang="en-US" sz="2500" dirty="0">
                <a:latin typeface="Arial" pitchFamily="34" charset="0"/>
                <a:cs typeface="Arial" pitchFamily="34" charset="0"/>
              </a:rPr>
              <a:t> </a:t>
            </a:r>
            <a:r>
              <a:rPr lang="en-US" sz="2500" dirty="0" err="1">
                <a:latin typeface="Arial" pitchFamily="34" charset="0"/>
                <a:cs typeface="Arial" pitchFamily="34" charset="0"/>
              </a:rPr>
              <a:t>số</a:t>
            </a:r>
            <a:r>
              <a:rPr lang="en-US" sz="2500" dirty="0">
                <a:latin typeface="Arial" pitchFamily="34" charset="0"/>
                <a:cs typeface="Arial" pitchFamily="34" charset="0"/>
              </a:rPr>
              <a:t> </a:t>
            </a:r>
            <a:r>
              <a:rPr lang="en-US" sz="2500" dirty="0" err="1">
                <a:latin typeface="Arial" pitchFamily="34" charset="0"/>
                <a:cs typeface="Arial" pitchFamily="34" charset="0"/>
              </a:rPr>
              <a:t>là</a:t>
            </a:r>
            <a:r>
              <a:rPr lang="en-US" sz="2500" dirty="0">
                <a:latin typeface="Arial" pitchFamily="34" charset="0"/>
                <a:cs typeface="Arial" pitchFamily="34" charset="0"/>
              </a:rPr>
              <a:t> </a:t>
            </a:r>
            <a:r>
              <a:rPr lang="en-US" sz="2500" dirty="0" err="1">
                <a:latin typeface="Arial" pitchFamily="34" charset="0"/>
                <a:cs typeface="Arial" pitchFamily="34" charset="0"/>
              </a:rPr>
              <a:t>từ</a:t>
            </a:r>
            <a:r>
              <a:rPr lang="en-US" sz="2500" dirty="0">
                <a:latin typeface="Arial" pitchFamily="34" charset="0"/>
                <a:cs typeface="Arial" pitchFamily="34" charset="0"/>
              </a:rPr>
              <a:t> </a:t>
            </a:r>
            <a:r>
              <a:rPr lang="en-US" sz="2500" dirty="0" err="1">
                <a:latin typeface="Arial" pitchFamily="34" charset="0"/>
                <a:cs typeface="Arial" pitchFamily="34" charset="0"/>
              </a:rPr>
              <a:t>công</a:t>
            </a:r>
            <a:r>
              <a:rPr lang="en-US" sz="2500" dirty="0">
                <a:latin typeface="Arial" pitchFamily="34" charset="0"/>
                <a:cs typeface="Arial" pitchFamily="34" charset="0"/>
              </a:rPr>
              <a:t> </a:t>
            </a:r>
            <a:r>
              <a:rPr lang="en-US" sz="2500" dirty="0" err="1">
                <a:latin typeface="Arial" pitchFamily="34" charset="0"/>
                <a:cs typeface="Arial" pitchFamily="34" charset="0"/>
              </a:rPr>
              <a:t>nghiệp</a:t>
            </a:r>
            <a:r>
              <a:rPr lang="en-US" sz="2500" dirty="0">
                <a:latin typeface="Arial" pitchFamily="34" charset="0"/>
                <a:cs typeface="Arial" pitchFamily="34" charset="0"/>
              </a:rPr>
              <a:t>  </a:t>
            </a:r>
          </a:p>
          <a:p>
            <a:pPr algn="just">
              <a:lnSpc>
                <a:spcPct val="100000"/>
              </a:lnSpc>
            </a:pPr>
            <a:r>
              <a:rPr lang="en-US" sz="2500" dirty="0" err="1">
                <a:latin typeface="Arial" pitchFamily="34" charset="0"/>
                <a:cs typeface="Arial" pitchFamily="34" charset="0"/>
              </a:rPr>
              <a:t>Là</a:t>
            </a:r>
            <a:r>
              <a:rPr lang="en-US" sz="2500" dirty="0">
                <a:latin typeface="Arial" pitchFamily="34" charset="0"/>
                <a:cs typeface="Arial" pitchFamily="34" charset="0"/>
              </a:rPr>
              <a:t> </a:t>
            </a:r>
            <a:r>
              <a:rPr lang="en-US" sz="2500" dirty="0" err="1">
                <a:latin typeface="Arial" pitchFamily="34" charset="0"/>
                <a:cs typeface="Arial" pitchFamily="34" charset="0"/>
              </a:rPr>
              <a:t>tác</a:t>
            </a:r>
            <a:r>
              <a:rPr lang="en-US" sz="2500" dirty="0">
                <a:latin typeface="Arial" pitchFamily="34" charset="0"/>
                <a:cs typeface="Arial" pitchFamily="34" charset="0"/>
              </a:rPr>
              <a:t> </a:t>
            </a:r>
            <a:r>
              <a:rPr lang="en-US" sz="2500" dirty="0" err="1">
                <a:latin typeface="Arial" pitchFamily="34" charset="0"/>
                <a:cs typeface="Arial" pitchFamily="34" charset="0"/>
              </a:rPr>
              <a:t>nhân</a:t>
            </a:r>
            <a:r>
              <a:rPr lang="en-US" sz="2500" dirty="0">
                <a:latin typeface="Arial" pitchFamily="34" charset="0"/>
                <a:cs typeface="Arial" pitchFamily="34" charset="0"/>
              </a:rPr>
              <a:t> </a:t>
            </a:r>
            <a:r>
              <a:rPr lang="en-US" sz="2500" dirty="0" err="1">
                <a:latin typeface="Arial" pitchFamily="34" charset="0"/>
                <a:cs typeface="Arial" pitchFamily="34" charset="0"/>
              </a:rPr>
              <a:t>gây</a:t>
            </a:r>
            <a:r>
              <a:rPr lang="en-US" sz="2500" dirty="0">
                <a:latin typeface="Arial" pitchFamily="34" charset="0"/>
                <a:cs typeface="Arial" pitchFamily="34" charset="0"/>
              </a:rPr>
              <a:t> ra </a:t>
            </a:r>
            <a:r>
              <a:rPr lang="en-US" sz="2500" dirty="0" err="1">
                <a:latin typeface="Arial" pitchFamily="34" charset="0"/>
                <a:cs typeface="Arial" pitchFamily="34" charset="0"/>
              </a:rPr>
              <a:t>khói</a:t>
            </a:r>
            <a:r>
              <a:rPr lang="en-US" sz="2500" dirty="0">
                <a:latin typeface="Arial" pitchFamily="34" charset="0"/>
                <a:cs typeface="Arial" pitchFamily="34" charset="0"/>
              </a:rPr>
              <a:t> </a:t>
            </a:r>
            <a:r>
              <a:rPr lang="en-US" sz="2500" dirty="0" err="1">
                <a:latin typeface="Arial" pitchFamily="34" charset="0"/>
                <a:cs typeface="Arial" pitchFamily="34" charset="0"/>
              </a:rPr>
              <a:t>mù</a:t>
            </a:r>
            <a:r>
              <a:rPr lang="en-US" sz="2500" dirty="0">
                <a:latin typeface="Arial" pitchFamily="34" charset="0"/>
                <a:cs typeface="Arial" pitchFamily="34" charset="0"/>
              </a:rPr>
              <a:t> </a:t>
            </a:r>
            <a:r>
              <a:rPr lang="en-US" sz="2500" dirty="0" err="1">
                <a:latin typeface="Arial" pitchFamily="34" charset="0"/>
                <a:cs typeface="Arial" pitchFamily="34" charset="0"/>
              </a:rPr>
              <a:t>quang</a:t>
            </a:r>
            <a:r>
              <a:rPr lang="en-US" sz="2500" dirty="0">
                <a:latin typeface="Arial" pitchFamily="34" charset="0"/>
                <a:cs typeface="Arial" pitchFamily="34" charset="0"/>
              </a:rPr>
              <a:t> </a:t>
            </a:r>
            <a:r>
              <a:rPr lang="en-US" sz="2500" dirty="0" err="1">
                <a:latin typeface="Arial" pitchFamily="34" charset="0"/>
                <a:cs typeface="Arial" pitchFamily="34" charset="0"/>
              </a:rPr>
              <a:t>hóa</a:t>
            </a:r>
            <a:endParaRPr lang="en-US" sz="2500" dirty="0">
              <a:latin typeface="Arial" pitchFamily="34" charset="0"/>
              <a:cs typeface="Arial" pitchFamily="34" charset="0"/>
            </a:endParaRPr>
          </a:p>
          <a:p>
            <a:pPr algn="just">
              <a:lnSpc>
                <a:spcPct val="100000"/>
              </a:lnSpc>
            </a:pPr>
            <a:r>
              <a:rPr lang="en-US" sz="2500" dirty="0" err="1">
                <a:latin typeface="Arial" pitchFamily="34" charset="0"/>
                <a:cs typeface="Arial" pitchFamily="34" charset="0"/>
              </a:rPr>
              <a:t>Đóng</a:t>
            </a:r>
            <a:r>
              <a:rPr lang="en-US" sz="2500" dirty="0">
                <a:latin typeface="Arial" pitchFamily="34" charset="0"/>
                <a:cs typeface="Arial" pitchFamily="34" charset="0"/>
              </a:rPr>
              <a:t> </a:t>
            </a:r>
            <a:r>
              <a:rPr lang="en-US" sz="2500" dirty="0" err="1">
                <a:latin typeface="Arial" pitchFamily="34" charset="0"/>
                <a:cs typeface="Arial" pitchFamily="34" charset="0"/>
              </a:rPr>
              <a:t>góp</a:t>
            </a:r>
            <a:r>
              <a:rPr lang="en-US" sz="2500" dirty="0">
                <a:latin typeface="Arial" pitchFamily="34" charset="0"/>
                <a:cs typeface="Arial" pitchFamily="34" charset="0"/>
              </a:rPr>
              <a:t> </a:t>
            </a:r>
            <a:r>
              <a:rPr lang="en-US" sz="2500" dirty="0" err="1">
                <a:latin typeface="Arial" pitchFamily="34" charset="0"/>
                <a:cs typeface="Arial" pitchFamily="34" charset="0"/>
              </a:rPr>
              <a:t>vào</a:t>
            </a:r>
            <a:r>
              <a:rPr lang="en-US" sz="2500" dirty="0">
                <a:latin typeface="Arial" pitchFamily="34" charset="0"/>
                <a:cs typeface="Arial" pitchFamily="34" charset="0"/>
              </a:rPr>
              <a:t> </a:t>
            </a:r>
            <a:r>
              <a:rPr lang="en-US" sz="2500" dirty="0" err="1">
                <a:latin typeface="Arial" pitchFamily="34" charset="0"/>
                <a:cs typeface="Arial" pitchFamily="34" charset="0"/>
              </a:rPr>
              <a:t>phần</a:t>
            </a:r>
            <a:r>
              <a:rPr lang="en-US" sz="2500" dirty="0">
                <a:latin typeface="Arial" pitchFamily="34" charset="0"/>
                <a:cs typeface="Arial" pitchFamily="34" charset="0"/>
              </a:rPr>
              <a:t> </a:t>
            </a:r>
            <a:r>
              <a:rPr lang="en-US" sz="2500" dirty="0" err="1">
                <a:latin typeface="Arial" pitchFamily="34" charset="0"/>
                <a:cs typeface="Arial" pitchFamily="34" charset="0"/>
              </a:rPr>
              <a:t>bụi</a:t>
            </a:r>
            <a:r>
              <a:rPr lang="en-US" sz="2500" dirty="0">
                <a:latin typeface="Arial" pitchFamily="34" charset="0"/>
                <a:cs typeface="Arial" pitchFamily="34" charset="0"/>
              </a:rPr>
              <a:t> </a:t>
            </a:r>
            <a:r>
              <a:rPr lang="en-US" sz="2500" dirty="0" err="1">
                <a:latin typeface="Arial" pitchFamily="34" charset="0"/>
                <a:cs typeface="Arial" pitchFamily="34" charset="0"/>
              </a:rPr>
              <a:t>thứ</a:t>
            </a:r>
            <a:r>
              <a:rPr lang="en-US" sz="2500" dirty="0">
                <a:latin typeface="Arial" pitchFamily="34" charset="0"/>
                <a:cs typeface="Arial" pitchFamily="34" charset="0"/>
              </a:rPr>
              <a:t> </a:t>
            </a:r>
            <a:r>
              <a:rPr lang="en-US" sz="2500" dirty="0" err="1">
                <a:latin typeface="Arial" pitchFamily="34" charset="0"/>
                <a:cs typeface="Arial" pitchFamily="34" charset="0"/>
              </a:rPr>
              <a:t>cấp</a:t>
            </a:r>
            <a:r>
              <a:rPr lang="en-US" sz="2500" dirty="0">
                <a:latin typeface="Arial" pitchFamily="34" charset="0"/>
                <a:cs typeface="Arial" pitchFamily="34" charset="0"/>
              </a:rPr>
              <a:t> </a:t>
            </a:r>
            <a:r>
              <a:rPr lang="en-US" sz="2500" dirty="0" err="1">
                <a:latin typeface="Arial" pitchFamily="34" charset="0"/>
                <a:cs typeface="Arial" pitchFamily="34" charset="0"/>
              </a:rPr>
              <a:t>hữu</a:t>
            </a:r>
            <a:r>
              <a:rPr lang="en-US" sz="2500" dirty="0">
                <a:latin typeface="Arial" pitchFamily="34" charset="0"/>
                <a:cs typeface="Arial" pitchFamily="34" charset="0"/>
              </a:rPr>
              <a:t> </a:t>
            </a:r>
            <a:r>
              <a:rPr lang="en-US" sz="2500" dirty="0" err="1">
                <a:latin typeface="Arial" pitchFamily="34" charset="0"/>
                <a:cs typeface="Arial" pitchFamily="34" charset="0"/>
              </a:rPr>
              <a:t>cơ</a:t>
            </a:r>
            <a:endParaRPr lang="en-US" sz="2500" dirty="0">
              <a:latin typeface="Arial" pitchFamily="34" charset="0"/>
              <a:cs typeface="Arial" pitchFamily="34" charset="0"/>
            </a:endParaRPr>
          </a:p>
        </p:txBody>
      </p:sp>
      <p:sp>
        <p:nvSpPr>
          <p:cNvPr id="2" name="Slide Number Placeholder 1">
            <a:extLst>
              <a:ext uri="{FF2B5EF4-FFF2-40B4-BE49-F238E27FC236}">
                <a16:creationId xmlns:a16="http://schemas.microsoft.com/office/drawing/2014/main" id="{D045B00E-7607-38EA-39AE-E9A735FCB697}"/>
              </a:ext>
            </a:extLst>
          </p:cNvPr>
          <p:cNvSpPr>
            <a:spLocks noGrp="1"/>
          </p:cNvSpPr>
          <p:nvPr>
            <p:ph type="sldNum" sz="quarter" idx="12"/>
          </p:nvPr>
        </p:nvSpPr>
        <p:spPr/>
        <p:txBody>
          <a:bodyPr/>
          <a:lstStyle/>
          <a:p>
            <a:fld id="{C03D611F-4E0C-40CB-9095-27B95F4BE683}" type="slidenum">
              <a:rPr lang="en-US" smtClean="0">
                <a:solidFill>
                  <a:schemeClr val="tx1"/>
                </a:solidFill>
              </a:rPr>
              <a:t>25</a:t>
            </a:fld>
            <a:endParaRPr lang="en-US" dirty="0">
              <a:solidFill>
                <a:schemeClr val="tx1"/>
              </a:solidFill>
            </a:endParaRPr>
          </a:p>
        </p:txBody>
      </p:sp>
      <p:grpSp>
        <p:nvGrpSpPr>
          <p:cNvPr id="9" name="Group 8">
            <a:extLst>
              <a:ext uri="{FF2B5EF4-FFF2-40B4-BE49-F238E27FC236}">
                <a16:creationId xmlns:a16="http://schemas.microsoft.com/office/drawing/2014/main" id="{1EBF1F63-3E49-DC71-D244-8FEC664CA12B}"/>
              </a:ext>
            </a:extLst>
          </p:cNvPr>
          <p:cNvGrpSpPr/>
          <p:nvPr/>
        </p:nvGrpSpPr>
        <p:grpSpPr>
          <a:xfrm>
            <a:off x="-191167" y="405428"/>
            <a:ext cx="7407756" cy="895276"/>
            <a:chOff x="379423" y="277700"/>
            <a:chExt cx="4394548" cy="895276"/>
          </a:xfrm>
        </p:grpSpPr>
        <p:sp>
          <p:nvSpPr>
            <p:cNvPr id="10" name="Rectangle 9">
              <a:extLst>
                <a:ext uri="{FF2B5EF4-FFF2-40B4-BE49-F238E27FC236}">
                  <a16:creationId xmlns:a16="http://schemas.microsoft.com/office/drawing/2014/main" id="{8FF7A9A4-06FB-866F-C7CC-C0A172766831}"/>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11" name="TextBox 10">
              <a:extLst>
                <a:ext uri="{FF2B5EF4-FFF2-40B4-BE49-F238E27FC236}">
                  <a16:creationId xmlns:a16="http://schemas.microsoft.com/office/drawing/2014/main" id="{AF546B49-C2F7-0F21-E49E-ECFA5B307302}"/>
                </a:ext>
              </a:extLst>
            </p:cNvPr>
            <p:cNvSpPr txBox="1"/>
            <p:nvPr/>
          </p:nvSpPr>
          <p:spPr>
            <a:xfrm>
              <a:off x="379423" y="341979"/>
              <a:ext cx="4394548" cy="830997"/>
            </a:xfrm>
            <a:prstGeom prst="rect">
              <a:avLst/>
            </a:prstGeom>
            <a:noFill/>
          </p:spPr>
          <p:txBody>
            <a:bodyPr wrap="square">
              <a:spAutoFit/>
            </a:bodyPr>
            <a:lstStyle/>
            <a:p>
              <a:pPr marL="0" indent="0" algn="ctr">
                <a:buNone/>
              </a:pPr>
              <a:r>
                <a:rPr lang="en-US" sz="2400" b="1" dirty="0" err="1"/>
                <a:t>Đóng</a:t>
              </a:r>
              <a:r>
                <a:rPr lang="en-US" sz="2400" b="1" dirty="0"/>
                <a:t> </a:t>
              </a:r>
              <a:r>
                <a:rPr lang="en-US" sz="2400" b="1" dirty="0" err="1"/>
                <a:t>góp</a:t>
              </a:r>
              <a:r>
                <a:rPr lang="en-US" sz="2400" b="1" dirty="0"/>
                <a:t> </a:t>
              </a:r>
              <a:r>
                <a:rPr lang="en-US" sz="2400" b="1" dirty="0" err="1"/>
                <a:t>của</a:t>
              </a:r>
              <a:r>
                <a:rPr lang="en-US" sz="2400" b="1" dirty="0"/>
                <a:t> </a:t>
              </a:r>
              <a:r>
                <a:rPr lang="en-US" sz="2400" b="1" dirty="0" err="1"/>
                <a:t>các</a:t>
              </a:r>
              <a:r>
                <a:rPr lang="en-US" sz="2400" b="1" dirty="0"/>
                <a:t> </a:t>
              </a:r>
              <a:r>
                <a:rPr lang="en-US" sz="2400" b="1" dirty="0" err="1"/>
                <a:t>nguồn</a:t>
              </a:r>
              <a:r>
                <a:rPr lang="en-US" sz="2400" b="1" dirty="0"/>
                <a:t> </a:t>
              </a:r>
              <a:r>
                <a:rPr lang="en-US" sz="2400" b="1" dirty="0" err="1"/>
                <a:t>lên</a:t>
              </a:r>
              <a:r>
                <a:rPr lang="en-US" sz="2400" b="1" dirty="0"/>
                <a:t> </a:t>
              </a:r>
              <a:r>
                <a:rPr lang="en-US" sz="2400" b="1" dirty="0" err="1"/>
                <a:t>các</a:t>
              </a:r>
              <a:r>
                <a:rPr lang="en-US" sz="2400" b="1" dirty="0"/>
                <a:t> </a:t>
              </a:r>
              <a:r>
                <a:rPr lang="en-US" sz="2400" b="1" dirty="0" err="1"/>
                <a:t>chất</a:t>
              </a:r>
              <a:r>
                <a:rPr lang="en-US" sz="2400" b="1" dirty="0"/>
                <a:t> </a:t>
              </a:r>
              <a:r>
                <a:rPr lang="en-US" sz="2400" b="1" dirty="0" err="1"/>
                <a:t>ô</a:t>
              </a:r>
              <a:r>
                <a:rPr lang="en-US" sz="2400" b="1" dirty="0"/>
                <a:t> </a:t>
              </a:r>
              <a:r>
                <a:rPr lang="en-US" sz="2400" b="1" dirty="0" err="1"/>
                <a:t>nhiễm</a:t>
              </a:r>
              <a:r>
                <a:rPr lang="en-US" sz="2400" b="1" dirty="0"/>
                <a:t> </a:t>
              </a:r>
              <a:r>
                <a:rPr lang="en-US" sz="2400" b="1" dirty="0" err="1"/>
                <a:t>chính</a:t>
              </a:r>
              <a:endParaRPr lang="en-IE" sz="2400" b="1" dirty="0"/>
            </a:p>
          </p:txBody>
        </p:sp>
      </p:grpSp>
    </p:spTree>
    <p:extLst>
      <p:ext uri="{BB962C8B-B14F-4D97-AF65-F5344CB8AC3E}">
        <p14:creationId xmlns:p14="http://schemas.microsoft.com/office/powerpoint/2010/main" val="1146196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819072-913D-7936-2C8B-E9D878DF3F9E}"/>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3000"/>
                    </a14:imgEffect>
                    <a14:imgEffect>
                      <a14:brightnessContrast contrast="-50000"/>
                    </a14:imgEffect>
                  </a14:imgLayer>
                </a14:imgProps>
              </a:ext>
              <a:ext uri="{28A0092B-C50C-407E-A947-70E740481C1C}">
                <a14:useLocalDpi xmlns:a14="http://schemas.microsoft.com/office/drawing/2010/main"/>
              </a:ext>
            </a:extLst>
          </a:blip>
          <a:srcRect/>
          <a:stretch>
            <a:fillRect/>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5F9A1E0-18A5-4E37-8412-14496862C02C}"/>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solidFill>
                  <a:schemeClr val="bg1"/>
                </a:solidFill>
                <a:latin typeface="Aptos" panose="020B0004020202020204" pitchFamily="34" charset="0"/>
                <a:ea typeface="+mj-ea"/>
                <a:cs typeface="+mj-cs"/>
              </a:rPr>
              <a:t>Khung </a:t>
            </a:r>
            <a:r>
              <a:rPr lang="en-US" sz="5400" b="1" dirty="0" err="1">
                <a:solidFill>
                  <a:schemeClr val="bg1"/>
                </a:solidFill>
                <a:latin typeface="Aptos" panose="020B0004020202020204" pitchFamily="34" charset="0"/>
                <a:ea typeface="+mj-ea"/>
                <a:cs typeface="+mj-cs"/>
              </a:rPr>
              <a:t>pháp</a:t>
            </a:r>
            <a:r>
              <a:rPr lang="en-US" sz="5400" b="1" dirty="0">
                <a:solidFill>
                  <a:schemeClr val="bg1"/>
                </a:solidFill>
                <a:latin typeface="Aptos" panose="020B0004020202020204" pitchFamily="34" charset="0"/>
                <a:ea typeface="+mj-ea"/>
                <a:cs typeface="+mj-cs"/>
              </a:rPr>
              <a:t> </a:t>
            </a:r>
            <a:r>
              <a:rPr lang="en-US" sz="5400" b="1" dirty="0" err="1">
                <a:solidFill>
                  <a:schemeClr val="bg1"/>
                </a:solidFill>
                <a:latin typeface="Aptos" panose="020B0004020202020204" pitchFamily="34" charset="0"/>
                <a:ea typeface="+mj-ea"/>
                <a:cs typeface="+mj-cs"/>
              </a:rPr>
              <a:t>lý</a:t>
            </a:r>
            <a:r>
              <a:rPr lang="en-US" sz="5400" b="1" dirty="0">
                <a:solidFill>
                  <a:schemeClr val="bg1"/>
                </a:solidFill>
                <a:latin typeface="Aptos" panose="020B0004020202020204" pitchFamily="34" charset="0"/>
                <a:ea typeface="+mj-ea"/>
                <a:cs typeface="+mj-cs"/>
              </a:rPr>
              <a:t> </a:t>
            </a:r>
            <a:r>
              <a:rPr lang="en-US" sz="5400" b="1" dirty="0" err="1">
                <a:solidFill>
                  <a:schemeClr val="bg1"/>
                </a:solidFill>
                <a:latin typeface="Aptos" panose="020B0004020202020204" pitchFamily="34" charset="0"/>
                <a:ea typeface="+mj-ea"/>
                <a:cs typeface="+mj-cs"/>
              </a:rPr>
              <a:t>về</a:t>
            </a:r>
            <a:r>
              <a:rPr lang="en-US" sz="5400" b="1" dirty="0">
                <a:solidFill>
                  <a:schemeClr val="bg1"/>
                </a:solidFill>
                <a:latin typeface="Aptos" panose="020B0004020202020204" pitchFamily="34" charset="0"/>
                <a:ea typeface="+mj-ea"/>
                <a:cs typeface="+mj-cs"/>
              </a:rPr>
              <a:t> </a:t>
            </a:r>
          </a:p>
          <a:p>
            <a:pPr>
              <a:lnSpc>
                <a:spcPct val="90000"/>
              </a:lnSpc>
              <a:spcBef>
                <a:spcPct val="0"/>
              </a:spcBef>
              <a:spcAft>
                <a:spcPts val="600"/>
              </a:spcAft>
            </a:pPr>
            <a:r>
              <a:rPr lang="en-US" sz="5400" b="1" dirty="0" err="1">
                <a:solidFill>
                  <a:schemeClr val="bg1"/>
                </a:solidFill>
                <a:latin typeface="Aptos" panose="020B0004020202020204" pitchFamily="34" charset="0"/>
                <a:ea typeface="+mj-ea"/>
                <a:cs typeface="+mj-cs"/>
              </a:rPr>
              <a:t>bảo</a:t>
            </a:r>
            <a:r>
              <a:rPr lang="en-US" sz="5400" b="1" dirty="0">
                <a:solidFill>
                  <a:schemeClr val="bg1"/>
                </a:solidFill>
                <a:latin typeface="Aptos" panose="020B0004020202020204" pitchFamily="34" charset="0"/>
                <a:ea typeface="+mj-ea"/>
                <a:cs typeface="+mj-cs"/>
              </a:rPr>
              <a:t> </a:t>
            </a:r>
            <a:r>
              <a:rPr lang="en-US" sz="5400" b="1" dirty="0" err="1">
                <a:solidFill>
                  <a:schemeClr val="bg1"/>
                </a:solidFill>
                <a:latin typeface="Aptos" panose="020B0004020202020204" pitchFamily="34" charset="0"/>
                <a:ea typeface="+mj-ea"/>
                <a:cs typeface="+mj-cs"/>
              </a:rPr>
              <a:t>vệ</a:t>
            </a:r>
            <a:r>
              <a:rPr lang="en-US" sz="5400" b="1" dirty="0">
                <a:solidFill>
                  <a:schemeClr val="bg1"/>
                </a:solidFill>
                <a:latin typeface="Aptos" panose="020B0004020202020204" pitchFamily="34" charset="0"/>
                <a:ea typeface="+mj-ea"/>
                <a:cs typeface="+mj-cs"/>
              </a:rPr>
              <a:t> </a:t>
            </a:r>
            <a:r>
              <a:rPr lang="en-US" sz="5400" b="1" dirty="0" err="1">
                <a:solidFill>
                  <a:schemeClr val="bg1"/>
                </a:solidFill>
                <a:latin typeface="Aptos" panose="020B0004020202020204" pitchFamily="34" charset="0"/>
                <a:ea typeface="+mj-ea"/>
                <a:cs typeface="+mj-cs"/>
              </a:rPr>
              <a:t>môi</a:t>
            </a:r>
            <a:r>
              <a:rPr lang="en-US" sz="5400" b="1" dirty="0">
                <a:solidFill>
                  <a:schemeClr val="bg1"/>
                </a:solidFill>
                <a:latin typeface="Aptos" panose="020B0004020202020204" pitchFamily="34" charset="0"/>
                <a:ea typeface="+mj-ea"/>
                <a:cs typeface="+mj-cs"/>
              </a:rPr>
              <a:t> </a:t>
            </a:r>
            <a:r>
              <a:rPr lang="en-US" sz="5400" b="1" dirty="0" err="1">
                <a:solidFill>
                  <a:schemeClr val="bg1"/>
                </a:solidFill>
                <a:latin typeface="Aptos" panose="020B0004020202020204" pitchFamily="34" charset="0"/>
                <a:ea typeface="+mj-ea"/>
                <a:cs typeface="+mj-cs"/>
              </a:rPr>
              <a:t>trường</a:t>
            </a:r>
            <a:r>
              <a:rPr lang="en-US" sz="5400" b="1" dirty="0">
                <a:solidFill>
                  <a:schemeClr val="bg1"/>
                </a:solidFill>
                <a:latin typeface="Aptos" panose="020B0004020202020204" pitchFamily="34" charset="0"/>
                <a:ea typeface="+mj-ea"/>
                <a:cs typeface="+mj-cs"/>
              </a:rPr>
              <a:t> </a:t>
            </a:r>
            <a:r>
              <a:rPr lang="en-US" sz="5400" b="1" dirty="0" err="1">
                <a:solidFill>
                  <a:schemeClr val="bg1"/>
                </a:solidFill>
                <a:latin typeface="Aptos" panose="020B0004020202020204" pitchFamily="34" charset="0"/>
                <a:ea typeface="+mj-ea"/>
                <a:cs typeface="+mj-cs"/>
              </a:rPr>
              <a:t>không</a:t>
            </a:r>
            <a:r>
              <a:rPr lang="en-US" sz="5400" b="1" dirty="0">
                <a:solidFill>
                  <a:schemeClr val="bg1"/>
                </a:solidFill>
                <a:latin typeface="Aptos" panose="020B0004020202020204" pitchFamily="34" charset="0"/>
                <a:ea typeface="+mj-ea"/>
                <a:cs typeface="+mj-cs"/>
              </a:rPr>
              <a:t> </a:t>
            </a:r>
            <a:r>
              <a:rPr lang="en-US" sz="5400" b="1" dirty="0" err="1">
                <a:solidFill>
                  <a:schemeClr val="bg1"/>
                </a:solidFill>
                <a:latin typeface="Aptos" panose="020B0004020202020204" pitchFamily="34" charset="0"/>
                <a:ea typeface="+mj-ea"/>
                <a:cs typeface="+mj-cs"/>
              </a:rPr>
              <a:t>khí</a:t>
            </a:r>
            <a:endParaRPr lang="en-US" sz="5400" b="1" dirty="0">
              <a:solidFill>
                <a:schemeClr val="bg1"/>
              </a:solidFill>
              <a:latin typeface="Aptos" panose="020B0004020202020204" pitchFamily="34" charset="0"/>
              <a:ea typeface="+mj-ea"/>
              <a:cs typeface="+mj-cs"/>
            </a:endParaRP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9A15B1B-D097-8A32-AC80-11B7B124FF6C}"/>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C03D611F-4E0C-40CB-9095-27B95F4BE683}" type="slidenum">
              <a:rPr lang="en-US">
                <a:solidFill>
                  <a:schemeClr val="bg1"/>
                </a:solidFill>
                <a:latin typeface="Calibri" panose="020F0502020204030204"/>
              </a:rPr>
              <a:pPr>
                <a:spcAft>
                  <a:spcPts val="600"/>
                </a:spcAft>
                <a:defRPr/>
              </a:pPr>
              <a:t>26</a:t>
            </a:fld>
            <a:endParaRPr lang="en-US">
              <a:solidFill>
                <a:schemeClr val="bg1"/>
              </a:solidFill>
              <a:latin typeface="Calibri" panose="020F0502020204030204"/>
            </a:endParaRPr>
          </a:p>
        </p:txBody>
      </p:sp>
    </p:spTree>
    <p:extLst>
      <p:ext uri="{BB962C8B-B14F-4D97-AF65-F5344CB8AC3E}">
        <p14:creationId xmlns:p14="http://schemas.microsoft.com/office/powerpoint/2010/main" val="1106158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6CBE8-2651-AEF0-35A6-9980D06E3C5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4CA8B2E-71A9-0964-B41A-53189767391F}"/>
              </a:ext>
            </a:extLst>
          </p:cNvPr>
          <p:cNvGrpSpPr/>
          <p:nvPr/>
        </p:nvGrpSpPr>
        <p:grpSpPr>
          <a:xfrm>
            <a:off x="-110303" y="424997"/>
            <a:ext cx="5022271" cy="545121"/>
            <a:chOff x="379423" y="277700"/>
            <a:chExt cx="4394548" cy="545121"/>
          </a:xfrm>
        </p:grpSpPr>
        <p:sp>
          <p:nvSpPr>
            <p:cNvPr id="5" name="Rectangle 4">
              <a:extLst>
                <a:ext uri="{FF2B5EF4-FFF2-40B4-BE49-F238E27FC236}">
                  <a16:creationId xmlns:a16="http://schemas.microsoft.com/office/drawing/2014/main" id="{47277F18-32CB-5854-753D-668D22930A1A}"/>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7" name="TextBox 6">
              <a:extLst>
                <a:ext uri="{FF2B5EF4-FFF2-40B4-BE49-F238E27FC236}">
                  <a16:creationId xmlns:a16="http://schemas.microsoft.com/office/drawing/2014/main" id="{0D3BBFC3-C9A5-AED3-B057-EF53A17910D5}"/>
                </a:ext>
              </a:extLst>
            </p:cNvPr>
            <p:cNvSpPr txBox="1"/>
            <p:nvPr/>
          </p:nvSpPr>
          <p:spPr>
            <a:xfrm>
              <a:off x="379423" y="341979"/>
              <a:ext cx="4394548" cy="461665"/>
            </a:xfrm>
            <a:prstGeom prst="rect">
              <a:avLst/>
            </a:prstGeom>
            <a:noFill/>
          </p:spPr>
          <p:txBody>
            <a:bodyPr wrap="square">
              <a:spAutoFit/>
            </a:bodyPr>
            <a:lstStyle/>
            <a:p>
              <a:pPr marL="0" indent="0" algn="ctr">
                <a:buNone/>
              </a:pPr>
              <a:r>
                <a:rPr lang="en-US" sz="2400" b="1" dirty="0"/>
                <a:t>Khung </a:t>
              </a:r>
              <a:r>
                <a:rPr lang="en-US" sz="2400" b="1" dirty="0" err="1"/>
                <a:t>pháp</a:t>
              </a:r>
              <a:r>
                <a:rPr lang="en-US" sz="2400" b="1" dirty="0"/>
                <a:t> </a:t>
              </a:r>
              <a:r>
                <a:rPr lang="en-US" sz="2400" b="1" dirty="0" err="1"/>
                <a:t>lý</a:t>
              </a:r>
              <a:endParaRPr lang="en-IE" sz="2400" b="1" dirty="0"/>
            </a:p>
          </p:txBody>
        </p:sp>
      </p:grpSp>
      <p:sp>
        <p:nvSpPr>
          <p:cNvPr id="14" name="Slide Number Placeholder 13">
            <a:extLst>
              <a:ext uri="{FF2B5EF4-FFF2-40B4-BE49-F238E27FC236}">
                <a16:creationId xmlns:a16="http://schemas.microsoft.com/office/drawing/2014/main" id="{26236C95-BBAB-C30D-881A-D0F2518D7310}"/>
              </a:ext>
            </a:extLst>
          </p:cNvPr>
          <p:cNvSpPr>
            <a:spLocks noGrp="1"/>
          </p:cNvSpPr>
          <p:nvPr>
            <p:ph type="sldNum" sz="quarter" idx="12"/>
          </p:nvPr>
        </p:nvSpPr>
        <p:spPr>
          <a:xfrm>
            <a:off x="9330047" y="6475620"/>
            <a:ext cx="2743200" cy="365125"/>
          </a:xfrm>
        </p:spPr>
        <p:txBody>
          <a:bodyPr/>
          <a:lstStyle/>
          <a:p>
            <a:fld id="{C03D611F-4E0C-40CB-9095-27B95F4BE683}" type="slidenum">
              <a:rPr lang="en-US" smtClean="0">
                <a:solidFill>
                  <a:schemeClr val="tx1"/>
                </a:solidFill>
              </a:rPr>
              <a:t>27</a:t>
            </a:fld>
            <a:endParaRPr lang="en-US" dirty="0">
              <a:solidFill>
                <a:schemeClr val="tx1"/>
              </a:solidFill>
            </a:endParaRPr>
          </a:p>
        </p:txBody>
      </p:sp>
      <p:pic>
        <p:nvPicPr>
          <p:cNvPr id="3" name="Picture 2">
            <a:extLst>
              <a:ext uri="{FF2B5EF4-FFF2-40B4-BE49-F238E27FC236}">
                <a16:creationId xmlns:a16="http://schemas.microsoft.com/office/drawing/2014/main" id="{BF214B93-F807-0189-ECC3-3F1AFF7FED3F}"/>
              </a:ext>
            </a:extLst>
          </p:cNvPr>
          <p:cNvPicPr>
            <a:picLocks noChangeAspect="1"/>
          </p:cNvPicPr>
          <p:nvPr/>
        </p:nvPicPr>
        <p:blipFill>
          <a:blip r:embed="rId2"/>
          <a:stretch>
            <a:fillRect/>
          </a:stretch>
        </p:blipFill>
        <p:spPr>
          <a:xfrm>
            <a:off x="4984874" y="271874"/>
            <a:ext cx="7088375" cy="5930144"/>
          </a:xfrm>
          <a:prstGeom prst="rect">
            <a:avLst/>
          </a:prstGeom>
        </p:spPr>
      </p:pic>
      <p:sp>
        <p:nvSpPr>
          <p:cNvPr id="6" name="TextBox 5">
            <a:extLst>
              <a:ext uri="{FF2B5EF4-FFF2-40B4-BE49-F238E27FC236}">
                <a16:creationId xmlns:a16="http://schemas.microsoft.com/office/drawing/2014/main" id="{CE800E03-2698-22B8-102C-0A82D881F9D0}"/>
              </a:ext>
            </a:extLst>
          </p:cNvPr>
          <p:cNvSpPr txBox="1"/>
          <p:nvPr/>
        </p:nvSpPr>
        <p:spPr>
          <a:xfrm>
            <a:off x="5222354" y="6290954"/>
            <a:ext cx="6613414" cy="369332"/>
          </a:xfrm>
          <a:prstGeom prst="rect">
            <a:avLst/>
          </a:prstGeom>
        </p:spPr>
        <p:txBody>
          <a:bodyPr vert="horz" wrap="none" lIns="91440" tIns="45720" rIns="91440" bIns="45720" rtlCol="0">
            <a:spAutoFit/>
          </a:bodyPr>
          <a:lstStyle/>
          <a:p>
            <a:pPr marL="0" indent="0" algn="ctr">
              <a:buNone/>
            </a:pPr>
            <a:r>
              <a:rPr lang="en-US" b="1" dirty="0"/>
              <a:t>Các </a:t>
            </a:r>
            <a:r>
              <a:rPr lang="en-US" b="1" dirty="0" err="1"/>
              <a:t>chính</a:t>
            </a:r>
            <a:r>
              <a:rPr lang="en-US" b="1" dirty="0"/>
              <a:t> </a:t>
            </a:r>
            <a:r>
              <a:rPr lang="en-US" b="1" dirty="0" err="1"/>
              <a:t>sách</a:t>
            </a:r>
            <a:r>
              <a:rPr lang="en-US" b="1" dirty="0"/>
              <a:t> </a:t>
            </a:r>
            <a:r>
              <a:rPr lang="en-US" b="1" dirty="0" err="1"/>
              <a:t>quốc</a:t>
            </a:r>
            <a:r>
              <a:rPr lang="en-US" b="1" dirty="0"/>
              <a:t> </a:t>
            </a:r>
            <a:r>
              <a:rPr lang="en-US" b="1" dirty="0" err="1"/>
              <a:t>gia</a:t>
            </a:r>
            <a:r>
              <a:rPr lang="en-US" b="1" dirty="0"/>
              <a:t> </a:t>
            </a:r>
            <a:r>
              <a:rPr lang="en-US" b="1" dirty="0" err="1"/>
              <a:t>liên</a:t>
            </a:r>
            <a:r>
              <a:rPr lang="en-US" b="1" dirty="0"/>
              <a:t> </a:t>
            </a:r>
            <a:r>
              <a:rPr lang="en-US" b="1" dirty="0" err="1"/>
              <a:t>quan</a:t>
            </a:r>
            <a:r>
              <a:rPr lang="en-US" b="1" dirty="0"/>
              <a:t> </a:t>
            </a:r>
            <a:r>
              <a:rPr lang="en-US" b="1" dirty="0" err="1"/>
              <a:t>tới</a:t>
            </a:r>
            <a:r>
              <a:rPr lang="en-US" b="1" dirty="0"/>
              <a:t> </a:t>
            </a:r>
            <a:r>
              <a:rPr lang="en-US" b="1" dirty="0" err="1"/>
              <a:t>bảo</a:t>
            </a:r>
            <a:r>
              <a:rPr lang="en-US" b="1" dirty="0"/>
              <a:t> </a:t>
            </a:r>
            <a:r>
              <a:rPr lang="en-US" b="1" dirty="0" err="1"/>
              <a:t>vệ</a:t>
            </a:r>
            <a:r>
              <a:rPr lang="en-US" b="1" dirty="0"/>
              <a:t> </a:t>
            </a:r>
            <a:r>
              <a:rPr lang="en-US" b="1" dirty="0" err="1"/>
              <a:t>môi</a:t>
            </a:r>
            <a:r>
              <a:rPr lang="en-US" b="1" dirty="0"/>
              <a:t> </a:t>
            </a:r>
            <a:r>
              <a:rPr lang="en-US" b="1" dirty="0" err="1"/>
              <a:t>trường</a:t>
            </a:r>
            <a:r>
              <a:rPr lang="en-US" b="1" dirty="0"/>
              <a:t> </a:t>
            </a:r>
            <a:r>
              <a:rPr lang="en-US" b="1" dirty="0" err="1"/>
              <a:t>không</a:t>
            </a:r>
            <a:r>
              <a:rPr lang="en-US" b="1" dirty="0"/>
              <a:t> </a:t>
            </a:r>
            <a:r>
              <a:rPr lang="en-US" b="1" dirty="0" err="1"/>
              <a:t>khí</a:t>
            </a:r>
            <a:r>
              <a:rPr lang="en-US" b="1" dirty="0"/>
              <a:t> </a:t>
            </a:r>
          </a:p>
        </p:txBody>
      </p:sp>
      <p:pic>
        <p:nvPicPr>
          <p:cNvPr id="8" name="Picture 7">
            <a:extLst>
              <a:ext uri="{FF2B5EF4-FFF2-40B4-BE49-F238E27FC236}">
                <a16:creationId xmlns:a16="http://schemas.microsoft.com/office/drawing/2014/main" id="{24A1EB52-51ED-D6BD-FD48-FD3BE639F91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7267" y="1773534"/>
            <a:ext cx="4541154" cy="3310932"/>
          </a:xfrm>
          <a:prstGeom prst="rect">
            <a:avLst/>
          </a:prstGeom>
        </p:spPr>
      </p:pic>
      <p:sp>
        <p:nvSpPr>
          <p:cNvPr id="9" name="TextBox 8">
            <a:extLst>
              <a:ext uri="{FF2B5EF4-FFF2-40B4-BE49-F238E27FC236}">
                <a16:creationId xmlns:a16="http://schemas.microsoft.com/office/drawing/2014/main" id="{A72F5574-1F22-F710-D417-58556A04E7B1}"/>
              </a:ext>
            </a:extLst>
          </p:cNvPr>
          <p:cNvSpPr txBox="1"/>
          <p:nvPr/>
        </p:nvSpPr>
        <p:spPr>
          <a:xfrm>
            <a:off x="864598" y="5084466"/>
            <a:ext cx="3985386" cy="369332"/>
          </a:xfrm>
          <a:prstGeom prst="rect">
            <a:avLst/>
          </a:prstGeom>
          <a:noFill/>
        </p:spPr>
        <p:txBody>
          <a:bodyPr wrap="none" rtlCol="0">
            <a:spAutoFit/>
          </a:bodyPr>
          <a:lstStyle/>
          <a:p>
            <a:r>
              <a:rPr lang="en-VN" b="1" dirty="0"/>
              <a:t>Điều kiện kinh tế – xã hội từ 2015 -2023</a:t>
            </a:r>
          </a:p>
        </p:txBody>
      </p:sp>
      <p:pic>
        <p:nvPicPr>
          <p:cNvPr id="13" name="Picture 12">
            <a:extLst>
              <a:ext uri="{FF2B5EF4-FFF2-40B4-BE49-F238E27FC236}">
                <a16:creationId xmlns:a16="http://schemas.microsoft.com/office/drawing/2014/main" id="{A5603246-A04F-5E7D-EFAB-E3AC529E87D8}"/>
              </a:ext>
            </a:extLst>
          </p:cNvPr>
          <p:cNvPicPr>
            <a:picLocks noChangeAspect="1"/>
          </p:cNvPicPr>
          <p:nvPr/>
        </p:nvPicPr>
        <p:blipFill>
          <a:blip r:embed="rId4" cstate="screen">
            <a:alphaModFix amt="62000"/>
            <a:extLst>
              <a:ext uri="{28A0092B-C50C-407E-A947-70E740481C1C}">
                <a14:useLocalDpi xmlns:a14="http://schemas.microsoft.com/office/drawing/2010/main"/>
              </a:ext>
            </a:extLst>
          </a:blip>
          <a:srcRect/>
          <a:stretch/>
        </p:blipFill>
        <p:spPr>
          <a:xfrm>
            <a:off x="2955728" y="2086674"/>
            <a:ext cx="2127583" cy="2684651"/>
          </a:xfrm>
          <a:prstGeom prst="rect">
            <a:avLst/>
          </a:prstGeom>
        </p:spPr>
      </p:pic>
    </p:spTree>
    <p:extLst>
      <p:ext uri="{BB962C8B-B14F-4D97-AF65-F5344CB8AC3E}">
        <p14:creationId xmlns:p14="http://schemas.microsoft.com/office/powerpoint/2010/main" val="2196956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923DF-1A73-19E6-39AA-19F43B69E078}"/>
            </a:ext>
          </a:extLst>
        </p:cNvPr>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28B9A117-AF0E-3CAC-41DD-0C3B5B050E4C}"/>
              </a:ext>
            </a:extLst>
          </p:cNvPr>
          <p:cNvGraphicFramePr>
            <a:graphicFrameLocks noGrp="1"/>
          </p:cNvGraphicFramePr>
          <p:nvPr>
            <p:ph idx="1"/>
          </p:nvPr>
        </p:nvGraphicFramePr>
        <p:xfrm>
          <a:off x="394417" y="1218607"/>
          <a:ext cx="11403166" cy="5425440"/>
        </p:xfrm>
        <a:graphic>
          <a:graphicData uri="http://schemas.openxmlformats.org/drawingml/2006/table">
            <a:tbl>
              <a:tblPr firstRow="1" bandRow="1">
                <a:tableStyleId>{5C22544A-7EE6-4342-B048-85BDC9FD1C3A}</a:tableStyleId>
              </a:tblPr>
              <a:tblGrid>
                <a:gridCol w="5701583">
                  <a:extLst>
                    <a:ext uri="{9D8B030D-6E8A-4147-A177-3AD203B41FA5}">
                      <a16:colId xmlns:a16="http://schemas.microsoft.com/office/drawing/2014/main" val="3816972672"/>
                    </a:ext>
                  </a:extLst>
                </a:gridCol>
                <a:gridCol w="5701583">
                  <a:extLst>
                    <a:ext uri="{9D8B030D-6E8A-4147-A177-3AD203B41FA5}">
                      <a16:colId xmlns:a16="http://schemas.microsoft.com/office/drawing/2014/main" val="24847680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1" dirty="0"/>
                        <a:t>Kế Hoạch Quốc Gia</a:t>
                      </a:r>
                      <a:r>
                        <a:rPr lang="en-US" b="1" dirty="0"/>
                        <a:t> – </a:t>
                      </a:r>
                      <a:r>
                        <a:rPr lang="en-US" sz="2000" b="1" dirty="0" err="1">
                          <a:solidFill>
                            <a:srgbClr val="FFFF00"/>
                          </a:solidFill>
                        </a:rPr>
                        <a:t>thời</a:t>
                      </a:r>
                      <a:r>
                        <a:rPr lang="en-US" sz="2000" b="1" dirty="0">
                          <a:solidFill>
                            <a:srgbClr val="FFFF00"/>
                          </a:solidFill>
                        </a:rPr>
                        <a:t> </a:t>
                      </a:r>
                      <a:r>
                        <a:rPr lang="en-US" sz="2000" b="1" dirty="0" err="1">
                          <a:solidFill>
                            <a:srgbClr val="FFFF00"/>
                          </a:solidFill>
                        </a:rPr>
                        <a:t>hạn</a:t>
                      </a:r>
                      <a:r>
                        <a:rPr lang="en-US" sz="2000" b="1" dirty="0">
                          <a:solidFill>
                            <a:srgbClr val="FFFF00"/>
                          </a:solidFill>
                        </a:rPr>
                        <a:t> 5 </a:t>
                      </a:r>
                      <a:r>
                        <a:rPr lang="en-US" sz="2000" b="1" dirty="0" err="1">
                          <a:solidFill>
                            <a:srgbClr val="FFFF00"/>
                          </a:solidFill>
                        </a:rPr>
                        <a:t>năm</a:t>
                      </a:r>
                      <a:endParaRPr lang="vi-VN" sz="2000" b="1" dirty="0">
                        <a:solidFill>
                          <a:srgbClr val="FFFF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1" dirty="0"/>
                        <a:t>Kế Hoạch Cấp Tỉnh</a:t>
                      </a:r>
                      <a:r>
                        <a:rPr lang="en-US" b="1" dirty="0"/>
                        <a:t> </a:t>
                      </a:r>
                      <a:r>
                        <a:rPr lang="en-US" sz="2000" b="1" dirty="0">
                          <a:solidFill>
                            <a:srgbClr val="FFFF00"/>
                          </a:solidFill>
                        </a:rPr>
                        <a:t>– </a:t>
                      </a:r>
                      <a:r>
                        <a:rPr lang="en-US" sz="2000" b="1" dirty="0" err="1">
                          <a:solidFill>
                            <a:srgbClr val="FFFF00"/>
                          </a:solidFill>
                        </a:rPr>
                        <a:t>không</a:t>
                      </a:r>
                      <a:r>
                        <a:rPr lang="en-US" sz="2000" b="1" dirty="0">
                          <a:solidFill>
                            <a:srgbClr val="FFFF00"/>
                          </a:solidFill>
                        </a:rPr>
                        <a:t> </a:t>
                      </a:r>
                      <a:r>
                        <a:rPr lang="en-US" sz="2000" b="1" dirty="0" err="1">
                          <a:solidFill>
                            <a:srgbClr val="FFFF00"/>
                          </a:solidFill>
                        </a:rPr>
                        <a:t>quy</a:t>
                      </a:r>
                      <a:r>
                        <a:rPr lang="en-US" sz="2000" b="1" dirty="0">
                          <a:solidFill>
                            <a:srgbClr val="FFFF00"/>
                          </a:solidFill>
                        </a:rPr>
                        <a:t> </a:t>
                      </a:r>
                      <a:r>
                        <a:rPr lang="en-US" sz="2000" b="1" dirty="0" err="1">
                          <a:solidFill>
                            <a:srgbClr val="FFFF00"/>
                          </a:solidFill>
                        </a:rPr>
                        <a:t>định</a:t>
                      </a:r>
                      <a:r>
                        <a:rPr lang="en-US" sz="2000" b="1" dirty="0">
                          <a:solidFill>
                            <a:srgbClr val="FFFF00"/>
                          </a:solidFill>
                        </a:rPr>
                        <a:t> </a:t>
                      </a:r>
                      <a:r>
                        <a:rPr lang="en-US" sz="2000" b="1" dirty="0" err="1">
                          <a:solidFill>
                            <a:srgbClr val="FFFF00"/>
                          </a:solidFill>
                        </a:rPr>
                        <a:t>thời</a:t>
                      </a:r>
                      <a:r>
                        <a:rPr lang="en-US" sz="2000" b="1" dirty="0">
                          <a:solidFill>
                            <a:srgbClr val="FFFF00"/>
                          </a:solidFill>
                        </a:rPr>
                        <a:t> </a:t>
                      </a:r>
                      <a:r>
                        <a:rPr lang="en-US" sz="2000" b="1" dirty="0" err="1">
                          <a:solidFill>
                            <a:srgbClr val="FFFF00"/>
                          </a:solidFill>
                        </a:rPr>
                        <a:t>hạn</a:t>
                      </a:r>
                      <a:endParaRPr lang="vi-VN" sz="2000" b="1" dirty="0">
                        <a:solidFill>
                          <a:srgbClr val="FFFF00"/>
                        </a:solidFill>
                      </a:endParaRPr>
                    </a:p>
                  </a:txBody>
                  <a:tcPr/>
                </a:tc>
                <a:extLst>
                  <a:ext uri="{0D108BD9-81ED-4DB2-BD59-A6C34878D82A}">
                    <a16:rowId xmlns:a16="http://schemas.microsoft.com/office/drawing/2014/main" val="631149217"/>
                  </a:ext>
                </a:extLst>
              </a:tr>
              <a:tr h="370840">
                <a:tc>
                  <a:txBody>
                    <a:bodyPr/>
                    <a:lstStyle/>
                    <a:p>
                      <a:pPr marL="285750" indent="-285750">
                        <a:buFont typeface="Courier New" panose="02070309020205020404" pitchFamily="49" charset="0"/>
                        <a:buChar char="o"/>
                      </a:pPr>
                      <a:r>
                        <a:rPr lang="en-US" sz="1800" i="1"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Đánh</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giá</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công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tác</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quản</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lý</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kiểm</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soát</a:t>
                      </a:r>
                      <a:r>
                        <a:rPr lang="en-US" sz="1800" i="0" kern="1200" dirty="0">
                          <a:solidFill>
                            <a:schemeClr val="dk1"/>
                          </a:solidFill>
                          <a:effectLst/>
                          <a:latin typeface="+mn-lt"/>
                          <a:ea typeface="+mn-ea"/>
                          <a:cs typeface="+mn-cs"/>
                        </a:rPr>
                        <a:t> ô </a:t>
                      </a:r>
                      <a:r>
                        <a:rPr lang="en-US" sz="1800" i="0" kern="1200" dirty="0" err="1">
                          <a:solidFill>
                            <a:schemeClr val="dk1"/>
                          </a:solidFill>
                          <a:effectLst/>
                          <a:latin typeface="+mn-lt"/>
                          <a:ea typeface="+mn-ea"/>
                          <a:cs typeface="+mn-cs"/>
                        </a:rPr>
                        <a:t>nhiễm</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không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khí</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quốc</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gia</a:t>
                      </a:r>
                      <a:endParaRPr lang="en-US" sz="1800" i="0" kern="1200" dirty="0">
                        <a:solidFill>
                          <a:schemeClr val="dk1"/>
                        </a:solidFill>
                        <a:effectLst/>
                        <a:latin typeface="+mn-lt"/>
                        <a:ea typeface="+mn-ea"/>
                        <a:cs typeface="+mn-cs"/>
                      </a:endParaRPr>
                    </a:p>
                    <a:p>
                      <a:pPr marL="742950" lvl="1" indent="-285750">
                        <a:buFont typeface="Arial" panose="020B0604020202020204" pitchFamily="34" charset="0"/>
                        <a:buChar char="•"/>
                      </a:pPr>
                      <a:r>
                        <a:rPr lang="en-US" sz="1800" i="0" kern="1200" dirty="0" err="1">
                          <a:solidFill>
                            <a:schemeClr val="dk1"/>
                          </a:solidFill>
                          <a:effectLst/>
                          <a:latin typeface="+mn-lt"/>
                          <a:ea typeface="+mn-ea"/>
                          <a:cs typeface="+mn-cs"/>
                        </a:rPr>
                        <a:t>Nhận</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định</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các</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nguyên</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nhân</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chính</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gây</a:t>
                      </a:r>
                      <a:r>
                        <a:rPr lang="en-US" sz="1800" i="0" kern="1200" dirty="0">
                          <a:solidFill>
                            <a:schemeClr val="dk1"/>
                          </a:solidFill>
                          <a:effectLst/>
                          <a:latin typeface="+mn-lt"/>
                          <a:ea typeface="+mn-ea"/>
                          <a:cs typeface="+mn-cs"/>
                        </a:rPr>
                        <a:t> ô </a:t>
                      </a:r>
                      <a:r>
                        <a:rPr lang="en-US" sz="1800" i="0" kern="1200" dirty="0" err="1">
                          <a:solidFill>
                            <a:schemeClr val="dk1"/>
                          </a:solidFill>
                          <a:effectLst/>
                          <a:latin typeface="+mn-lt"/>
                          <a:ea typeface="+mn-ea"/>
                          <a:cs typeface="+mn-cs"/>
                        </a:rPr>
                        <a:t>nhiễm</a:t>
                      </a:r>
                      <a:endParaRPr lang="en-US" sz="1800" i="0" kern="1200" dirty="0">
                        <a:solidFill>
                          <a:schemeClr val="dk1"/>
                        </a:solidFill>
                        <a:effectLst/>
                        <a:latin typeface="+mn-lt"/>
                        <a:ea typeface="+mn-ea"/>
                        <a:cs typeface="+mn-cs"/>
                      </a:endParaRPr>
                    </a:p>
                    <a:p>
                      <a:pPr marL="742950" lvl="1" indent="-285750">
                        <a:buFont typeface="Arial" panose="020B0604020202020204" pitchFamily="34" charset="0"/>
                        <a:buChar char="•"/>
                      </a:pPr>
                      <a:endParaRPr lang="en-US" sz="1800" i="0" kern="1200" dirty="0">
                        <a:solidFill>
                          <a:schemeClr val="dk1"/>
                        </a:solidFill>
                        <a:effectLst/>
                        <a:highlight>
                          <a:srgbClr val="00FFFF"/>
                        </a:highlight>
                        <a:latin typeface="+mn-lt"/>
                        <a:ea typeface="+mn-ea"/>
                        <a:cs typeface="+mn-cs"/>
                      </a:endParaRPr>
                    </a:p>
                    <a:p>
                      <a:pPr marL="285750" indent="-285750">
                        <a:buFont typeface="Courier New" panose="02070309020205020404" pitchFamily="49" charset="0"/>
                        <a:buChar char="o"/>
                      </a:pPr>
                      <a:r>
                        <a:rPr lang="en-US" sz="1800" i="0" kern="1200" dirty="0" err="1">
                          <a:solidFill>
                            <a:srgbClr val="00B050"/>
                          </a:solidFill>
                          <a:effectLst/>
                          <a:latin typeface="+mn-lt"/>
                          <a:ea typeface="+mn-ea"/>
                          <a:cs typeface="+mn-cs"/>
                        </a:rPr>
                        <a:t>Mục</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tiêu</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tổng</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thể</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và</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mục</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tiêu</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cụ</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thể</a:t>
                      </a:r>
                      <a:endParaRPr lang="en-US" sz="1800" i="0" kern="1200" dirty="0">
                        <a:solidFill>
                          <a:srgbClr val="00B050"/>
                        </a:solidFill>
                        <a:effectLst/>
                        <a:latin typeface="+mn-lt"/>
                        <a:ea typeface="+mn-ea"/>
                        <a:cs typeface="+mn-cs"/>
                      </a:endParaRPr>
                    </a:p>
                    <a:p>
                      <a:pPr marL="285750" indent="-285750">
                        <a:buFont typeface="Courier New" panose="02070309020205020404" pitchFamily="49" charset="0"/>
                        <a:buChar char="o"/>
                      </a:pPr>
                      <a:endParaRPr lang="en-US" sz="1800" i="0" kern="1200" dirty="0">
                        <a:solidFill>
                          <a:srgbClr val="00B050"/>
                        </a:solidFill>
                        <a:effectLst/>
                        <a:latin typeface="+mn-lt"/>
                        <a:ea typeface="+mn-ea"/>
                        <a:cs typeface="+mn-cs"/>
                      </a:endParaRPr>
                    </a:p>
                    <a:p>
                      <a:pPr marL="285750" indent="-285750">
                        <a:buFont typeface="Courier New" panose="02070309020205020404" pitchFamily="49" charset="0"/>
                        <a:buChar char="o"/>
                      </a:pPr>
                      <a:r>
                        <a:rPr lang="en-US" sz="1800" i="0" kern="1200" dirty="0" err="1">
                          <a:solidFill>
                            <a:schemeClr val="accent2">
                              <a:lumMod val="75000"/>
                            </a:schemeClr>
                          </a:solidFill>
                          <a:effectLst/>
                          <a:latin typeface="+mn-lt"/>
                          <a:ea typeface="+mn-ea"/>
                          <a:cs typeface="+mn-cs"/>
                        </a:rPr>
                        <a:t>Nhiệm</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vụ</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và</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giải</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pháp</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quản</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lý</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chất</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lượng</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môi</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trường</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không</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khí</a:t>
                      </a:r>
                      <a:endParaRPr lang="en-US" sz="1800" i="0" kern="1200" dirty="0">
                        <a:solidFill>
                          <a:schemeClr val="accent2">
                            <a:lumMod val="75000"/>
                          </a:schemeClr>
                        </a:solidFill>
                        <a:effectLst/>
                        <a:latin typeface="+mn-lt"/>
                        <a:ea typeface="+mn-ea"/>
                        <a:cs typeface="+mn-cs"/>
                      </a:endParaRPr>
                    </a:p>
                    <a:p>
                      <a:pPr marL="285750" indent="-285750">
                        <a:buFont typeface="Courier New" panose="02070309020205020404" pitchFamily="49" charset="0"/>
                        <a:buChar char="o"/>
                      </a:pPr>
                      <a:endParaRPr lang="en-US" sz="1800" i="0" kern="1200" dirty="0">
                        <a:solidFill>
                          <a:schemeClr val="accent2">
                            <a:lumMod val="75000"/>
                          </a:schemeClr>
                        </a:solidFill>
                        <a:effectLst/>
                        <a:latin typeface="+mn-lt"/>
                        <a:ea typeface="+mn-ea"/>
                        <a:cs typeface="+mn-cs"/>
                      </a:endParaRPr>
                    </a:p>
                    <a:p>
                      <a:pPr marL="285750" indent="-285750">
                        <a:buFont typeface="Courier New" panose="02070309020205020404" pitchFamily="49" charset="0"/>
                        <a:buChar char="o"/>
                      </a:pPr>
                      <a:r>
                        <a:rPr lang="en-US" sz="1800" i="0" kern="1200" dirty="0" err="1">
                          <a:solidFill>
                            <a:schemeClr val="accent4">
                              <a:lumMod val="50000"/>
                            </a:schemeClr>
                          </a:solidFill>
                          <a:effectLst/>
                          <a:latin typeface="+mn-lt"/>
                          <a:ea typeface="+mn-ea"/>
                          <a:cs typeface="+mn-cs"/>
                        </a:rPr>
                        <a:t>Chương</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trình</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dự</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án</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ưu</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tiên</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để</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thực</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hiện</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nhiệm</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vụ</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và</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giải</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pháp</a:t>
                      </a:r>
                      <a:r>
                        <a:rPr lang="en-US" sz="1800" i="0" kern="1200" dirty="0">
                          <a:solidFill>
                            <a:schemeClr val="accent4">
                              <a:lumMod val="50000"/>
                            </a:schemeClr>
                          </a:solidFill>
                          <a:effectLst/>
                          <a:latin typeface="+mn-lt"/>
                          <a:ea typeface="+mn-ea"/>
                          <a:cs typeface="+mn-cs"/>
                        </a:rPr>
                        <a:t>; </a:t>
                      </a:r>
                    </a:p>
                    <a:p>
                      <a:pPr marL="742950" lvl="1" indent="-285750">
                        <a:buFont typeface="Arial" panose="020B0604020202020204" pitchFamily="34" charset="0"/>
                        <a:buChar char="•"/>
                      </a:pPr>
                      <a:r>
                        <a:rPr lang="en-US" sz="1800" i="0" kern="1200" dirty="0" err="1">
                          <a:solidFill>
                            <a:schemeClr val="accent4">
                              <a:lumMod val="50000"/>
                            </a:schemeClr>
                          </a:solidFill>
                          <a:effectLst/>
                          <a:latin typeface="+mn-lt"/>
                          <a:ea typeface="+mn-ea"/>
                          <a:cs typeface="+mn-cs"/>
                        </a:rPr>
                        <a:t>Xây</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dựng</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quy</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chế</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phối</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hợp</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biện</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pháp</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quản</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lý</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chất</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lượng</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môi</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trường</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không</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khí</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liên</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vùng</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liên</a:t>
                      </a:r>
                      <a:r>
                        <a:rPr lang="en-US" sz="1800" i="0" kern="1200" dirty="0">
                          <a:solidFill>
                            <a:schemeClr val="accent4">
                              <a:lumMod val="50000"/>
                            </a:schemeClr>
                          </a:solidFill>
                          <a:effectLst/>
                          <a:latin typeface="+mn-lt"/>
                          <a:ea typeface="+mn-ea"/>
                          <a:cs typeface="+mn-cs"/>
                        </a:rPr>
                        <a:t> </a:t>
                      </a:r>
                      <a:r>
                        <a:rPr lang="en-US" sz="1800" i="0" kern="1200" dirty="0" err="1">
                          <a:solidFill>
                            <a:schemeClr val="accent4">
                              <a:lumMod val="50000"/>
                            </a:schemeClr>
                          </a:solidFill>
                          <a:effectLst/>
                          <a:latin typeface="+mn-lt"/>
                          <a:ea typeface="+mn-ea"/>
                          <a:cs typeface="+mn-cs"/>
                        </a:rPr>
                        <a:t>tỉnh</a:t>
                      </a:r>
                      <a:endParaRPr lang="en-US" sz="1800" i="0" kern="1200" dirty="0">
                        <a:solidFill>
                          <a:schemeClr val="accent4">
                            <a:lumMod val="50000"/>
                          </a:schemeClr>
                        </a:solidFill>
                        <a:effectLst/>
                        <a:latin typeface="+mn-lt"/>
                        <a:ea typeface="+mn-ea"/>
                        <a:cs typeface="+mn-cs"/>
                      </a:endParaRPr>
                    </a:p>
                    <a:p>
                      <a:pPr marL="742950" lvl="1" indent="-285750">
                        <a:buFont typeface="Arial" panose="020B0604020202020204" pitchFamily="34" charset="0"/>
                        <a:buChar char="•"/>
                      </a:pPr>
                      <a:endParaRPr lang="en-US" sz="1800" i="0" kern="1200" dirty="0">
                        <a:solidFill>
                          <a:schemeClr val="accent4">
                            <a:lumMod val="50000"/>
                          </a:schemeClr>
                        </a:solidFill>
                        <a:effectLst/>
                        <a:latin typeface="+mn-lt"/>
                        <a:ea typeface="+mn-ea"/>
                        <a:cs typeface="+mn-cs"/>
                      </a:endParaRPr>
                    </a:p>
                    <a:p>
                      <a:pPr marL="285750" indent="-285750">
                        <a:buFont typeface="Courier New" panose="02070309020205020404" pitchFamily="49" charset="0"/>
                        <a:buChar char="o"/>
                      </a:pPr>
                      <a:r>
                        <a:rPr lang="en-US" sz="1800" i="0" kern="1200" dirty="0" err="1">
                          <a:solidFill>
                            <a:srgbClr val="0000FF"/>
                          </a:solidFill>
                          <a:effectLst/>
                          <a:latin typeface="+mn-lt"/>
                          <a:ea typeface="+mn-ea"/>
                          <a:cs typeface="+mn-cs"/>
                        </a:rPr>
                        <a:t>Tổ</a:t>
                      </a:r>
                      <a:r>
                        <a:rPr lang="en-US" sz="1800" i="0" kern="1200" dirty="0">
                          <a:solidFill>
                            <a:srgbClr val="0000FF"/>
                          </a:solidFill>
                          <a:effectLst/>
                          <a:latin typeface="+mn-lt"/>
                          <a:ea typeface="+mn-ea"/>
                          <a:cs typeface="+mn-cs"/>
                        </a:rPr>
                        <a:t> </a:t>
                      </a:r>
                      <a:r>
                        <a:rPr lang="en-US" sz="1800" i="0" kern="1200" dirty="0" err="1">
                          <a:solidFill>
                            <a:srgbClr val="0000FF"/>
                          </a:solidFill>
                          <a:effectLst/>
                          <a:latin typeface="+mn-lt"/>
                          <a:ea typeface="+mn-ea"/>
                          <a:cs typeface="+mn-cs"/>
                        </a:rPr>
                        <a:t>chức</a:t>
                      </a:r>
                      <a:r>
                        <a:rPr lang="en-US" sz="1800" i="0" kern="1200" dirty="0">
                          <a:solidFill>
                            <a:srgbClr val="0000FF"/>
                          </a:solidFill>
                          <a:effectLst/>
                          <a:latin typeface="+mn-lt"/>
                          <a:ea typeface="+mn-ea"/>
                          <a:cs typeface="+mn-cs"/>
                        </a:rPr>
                        <a:t> </a:t>
                      </a:r>
                      <a:r>
                        <a:rPr lang="en-US" sz="1800" i="0" kern="1200" dirty="0" err="1">
                          <a:solidFill>
                            <a:srgbClr val="0000FF"/>
                          </a:solidFill>
                          <a:effectLst/>
                          <a:latin typeface="+mn-lt"/>
                          <a:ea typeface="+mn-ea"/>
                          <a:cs typeface="+mn-cs"/>
                        </a:rPr>
                        <a:t>thực</a:t>
                      </a:r>
                      <a:r>
                        <a:rPr lang="en-US" sz="1800" i="0" kern="1200" dirty="0">
                          <a:solidFill>
                            <a:srgbClr val="0000FF"/>
                          </a:solidFill>
                          <a:effectLst/>
                          <a:latin typeface="+mn-lt"/>
                          <a:ea typeface="+mn-ea"/>
                          <a:cs typeface="+mn-cs"/>
                        </a:rPr>
                        <a:t> </a:t>
                      </a:r>
                      <a:r>
                        <a:rPr lang="en-US" sz="1800" i="0" kern="1200" dirty="0" err="1">
                          <a:solidFill>
                            <a:srgbClr val="0000FF"/>
                          </a:solidFill>
                          <a:effectLst/>
                          <a:latin typeface="+mn-lt"/>
                          <a:ea typeface="+mn-ea"/>
                          <a:cs typeface="+mn-cs"/>
                        </a:rPr>
                        <a:t>hiện</a:t>
                      </a:r>
                      <a:r>
                        <a:rPr lang="en-US" sz="1800" i="0" kern="1200" dirty="0">
                          <a:solidFill>
                            <a:srgbClr val="0000FF"/>
                          </a:solidFill>
                          <a:effectLst/>
                          <a:latin typeface="+mn-lt"/>
                          <a:ea typeface="+mn-ea"/>
                          <a:cs typeface="+mn-cs"/>
                        </a:rPr>
                        <a:t>.</a:t>
                      </a:r>
                    </a:p>
                  </a:txBody>
                  <a:tcPr>
                    <a:solidFill>
                      <a:srgbClr val="D1F0F1"/>
                    </a:solidFill>
                  </a:tcPr>
                </a:tc>
                <a:tc>
                  <a:txBody>
                    <a:bodyPr/>
                    <a:lstStyle/>
                    <a:p>
                      <a:pPr marL="285750" indent="-285750">
                        <a:buFont typeface="Courier New" panose="02070309020205020404" pitchFamily="49" charset="0"/>
                        <a:buChar char="o"/>
                      </a:pPr>
                      <a:r>
                        <a:rPr lang="en-US" sz="1800" i="0" kern="1200" dirty="0" err="1">
                          <a:solidFill>
                            <a:schemeClr val="dk1"/>
                          </a:solidFill>
                          <a:effectLst/>
                          <a:latin typeface="+mn-lt"/>
                          <a:ea typeface="+mn-ea"/>
                          <a:cs typeface="+mn-cs"/>
                        </a:rPr>
                        <a:t>Đánh</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giá</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chất</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lượng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môi</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trường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không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khí</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địa</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phương</a:t>
                      </a:r>
                      <a:endParaRPr lang="en-US" sz="1800" i="0" kern="1200" dirty="0">
                        <a:solidFill>
                          <a:schemeClr val="dk1"/>
                        </a:solidFill>
                        <a:effectLst/>
                        <a:latin typeface="+mn-lt"/>
                        <a:ea typeface="+mn-ea"/>
                        <a:cs typeface="+mn-cs"/>
                      </a:endParaRPr>
                    </a:p>
                    <a:p>
                      <a:pPr marL="285750" indent="-285750">
                        <a:buFont typeface="Courier New" panose="02070309020205020404" pitchFamily="49" charset="0"/>
                        <a:buChar char="o"/>
                      </a:pPr>
                      <a:r>
                        <a:rPr lang="en-US" sz="1800" i="0" kern="1200" dirty="0" err="1">
                          <a:solidFill>
                            <a:schemeClr val="dk1"/>
                          </a:solidFill>
                          <a:effectLst/>
                          <a:latin typeface="+mn-lt"/>
                          <a:ea typeface="+mn-ea"/>
                          <a:cs typeface="+mn-cs"/>
                        </a:rPr>
                        <a:t>Đánh</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giá</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công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tác</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quản</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lý</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chất</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lượng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môi</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trường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không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khí</a:t>
                      </a:r>
                      <a:endParaRPr lang="en-US" sz="1800" i="0" kern="1200" dirty="0">
                        <a:solidFill>
                          <a:schemeClr val="dk1"/>
                        </a:solidFill>
                        <a:effectLst/>
                        <a:latin typeface="+mn-lt"/>
                        <a:ea typeface="+mn-ea"/>
                        <a:cs typeface="+mn-cs"/>
                      </a:endParaRPr>
                    </a:p>
                    <a:p>
                      <a:pPr marL="742950" lvl="1" indent="-285750">
                        <a:buFont typeface="Arial" panose="020B0604020202020204" pitchFamily="34" charset="0"/>
                        <a:buChar char="•"/>
                      </a:pPr>
                      <a:r>
                        <a:rPr lang="en-US" sz="1800" i="0" kern="1200" dirty="0" err="1">
                          <a:solidFill>
                            <a:schemeClr val="dk1"/>
                          </a:solidFill>
                          <a:effectLst/>
                          <a:latin typeface="+mn-lt"/>
                          <a:ea typeface="+mn-ea"/>
                          <a:cs typeface="+mn-cs"/>
                        </a:rPr>
                        <a:t>quan</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trắc</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môi</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trường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không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khí</a:t>
                      </a:r>
                      <a:endParaRPr lang="en-US" sz="1800" i="0" kern="1200" dirty="0">
                        <a:solidFill>
                          <a:schemeClr val="dk1"/>
                        </a:solidFill>
                        <a:effectLst/>
                        <a:latin typeface="+mn-lt"/>
                        <a:ea typeface="+mn-ea"/>
                        <a:cs typeface="+mn-cs"/>
                      </a:endParaRPr>
                    </a:p>
                    <a:p>
                      <a:pPr marL="742950" lvl="1" indent="-285750">
                        <a:buFont typeface="Arial" panose="020B0604020202020204" pitchFamily="34" charset="0"/>
                        <a:buChar char="•"/>
                      </a:pPr>
                      <a:r>
                        <a:rPr lang="en-US" sz="1800" i="0" kern="1200" dirty="0" err="1">
                          <a:solidFill>
                            <a:schemeClr val="dk1"/>
                          </a:solidFill>
                          <a:effectLst/>
                          <a:latin typeface="+mn-lt"/>
                          <a:ea typeface="+mn-ea"/>
                          <a:cs typeface="+mn-cs"/>
                        </a:rPr>
                        <a:t>xác</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định</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và</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đánh</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giá</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các</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nguồn</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phát</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thải</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khí</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thải</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chính</a:t>
                      </a:r>
                      <a:endParaRPr lang="en-US" sz="1800" i="0" kern="1200" dirty="0">
                        <a:solidFill>
                          <a:schemeClr val="dk1"/>
                        </a:solidFill>
                        <a:effectLst/>
                        <a:latin typeface="+mn-lt"/>
                        <a:ea typeface="+mn-ea"/>
                        <a:cs typeface="+mn-cs"/>
                      </a:endParaRPr>
                    </a:p>
                    <a:p>
                      <a:pPr marL="742950" lvl="1" indent="-285750">
                        <a:buFont typeface="Arial" panose="020B0604020202020204" pitchFamily="34" charset="0"/>
                        <a:buChar char="•"/>
                      </a:pPr>
                      <a:r>
                        <a:rPr lang="en-US" sz="1800" i="0" kern="1200" dirty="0" err="1">
                          <a:solidFill>
                            <a:schemeClr val="dk1"/>
                          </a:solidFill>
                          <a:effectLst/>
                          <a:latin typeface="+mn-lt"/>
                          <a:ea typeface="+mn-ea"/>
                          <a:cs typeface="+mn-cs"/>
                        </a:rPr>
                        <a:t>kiểm</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kê</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phát</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thải</a:t>
                      </a:r>
                      <a:endParaRPr lang="en-US" sz="1800" i="0" kern="1200" dirty="0">
                        <a:solidFill>
                          <a:schemeClr val="dk1"/>
                        </a:solidFill>
                        <a:effectLst/>
                        <a:latin typeface="+mn-lt"/>
                        <a:ea typeface="+mn-ea"/>
                        <a:cs typeface="+mn-cs"/>
                      </a:endParaRPr>
                    </a:p>
                    <a:p>
                      <a:pPr marL="742950" lvl="1" indent="-285750">
                        <a:buFont typeface="Arial" panose="020B0604020202020204" pitchFamily="34" charset="0"/>
                        <a:buChar char="•"/>
                      </a:pPr>
                      <a:r>
                        <a:rPr lang="en-US" sz="1800" i="0" kern="1200" dirty="0" err="1">
                          <a:solidFill>
                            <a:schemeClr val="dk1"/>
                          </a:solidFill>
                          <a:effectLst/>
                          <a:latin typeface="+mn-lt"/>
                          <a:ea typeface="+mn-ea"/>
                          <a:cs typeface="+mn-cs"/>
                        </a:rPr>
                        <a:t>mô</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hình</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hóa</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chất</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lượng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môi</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trường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không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khí</a:t>
                      </a:r>
                      <a:endParaRPr lang="en-US" sz="1800" i="0" kern="1200" dirty="0">
                        <a:solidFill>
                          <a:schemeClr val="dk1"/>
                        </a:solidFill>
                        <a:effectLst/>
                        <a:latin typeface="+mn-lt"/>
                        <a:ea typeface="+mn-ea"/>
                        <a:cs typeface="+mn-cs"/>
                      </a:endParaRPr>
                    </a:p>
                    <a:p>
                      <a:pPr marL="285750" indent="-285750">
                        <a:buFont typeface="Courier New" panose="02070309020205020404" pitchFamily="49" charset="0"/>
                        <a:buChar char="o"/>
                      </a:pPr>
                      <a:r>
                        <a:rPr lang="en-US" sz="1800" i="0" kern="1200" dirty="0" err="1">
                          <a:solidFill>
                            <a:schemeClr val="dk1"/>
                          </a:solidFill>
                          <a:effectLst/>
                          <a:latin typeface="+mn-lt"/>
                          <a:ea typeface="+mn-ea"/>
                          <a:cs typeface="+mn-cs"/>
                        </a:rPr>
                        <a:t>Phân</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tích</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nhận</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định</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nguyên</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nhân</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gây</a:t>
                      </a:r>
                      <a:r>
                        <a:rPr lang="en-US" sz="1800" i="0" kern="1200" dirty="0">
                          <a:solidFill>
                            <a:schemeClr val="dk1"/>
                          </a:solidFill>
                          <a:effectLst/>
                          <a:latin typeface="+mn-lt"/>
                          <a:ea typeface="+mn-ea"/>
                          <a:cs typeface="+mn-cs"/>
                        </a:rPr>
                        <a:t> ô </a:t>
                      </a:r>
                      <a:r>
                        <a:rPr lang="en-US" sz="1800" i="0" kern="1200" dirty="0" err="1">
                          <a:solidFill>
                            <a:schemeClr val="dk1"/>
                          </a:solidFill>
                          <a:effectLst/>
                          <a:latin typeface="+mn-lt"/>
                          <a:ea typeface="+mn-ea"/>
                          <a:cs typeface="+mn-cs"/>
                        </a:rPr>
                        <a:t>nhiễm</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môi</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trường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không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khí</a:t>
                      </a:r>
                      <a:r>
                        <a:rPr lang="en-US" sz="1800" i="0" kern="1200" dirty="0">
                          <a:solidFill>
                            <a:schemeClr val="dk1"/>
                          </a:solidFill>
                          <a:effectLst/>
                          <a:latin typeface="+mn-lt"/>
                          <a:ea typeface="+mn-ea"/>
                          <a:cs typeface="+mn-cs"/>
                        </a:rPr>
                        <a:t>;</a:t>
                      </a:r>
                    </a:p>
                    <a:p>
                      <a:pPr marL="285750" indent="-285750">
                        <a:buFont typeface="Courier New" panose="02070309020205020404" pitchFamily="49" charset="0"/>
                        <a:buChar char="o"/>
                      </a:pPr>
                      <a:r>
                        <a:rPr lang="en-US" sz="1800" i="0" kern="1200" dirty="0" err="1">
                          <a:solidFill>
                            <a:schemeClr val="dk1"/>
                          </a:solidFill>
                          <a:effectLst/>
                          <a:latin typeface="+mn-lt"/>
                          <a:ea typeface="+mn-ea"/>
                          <a:cs typeface="+mn-cs"/>
                        </a:rPr>
                        <a:t>Đánh</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giá</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ảnh</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hưởng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của</a:t>
                      </a:r>
                      <a:r>
                        <a:rPr lang="en-US" sz="1800" i="0" kern="1200" dirty="0">
                          <a:solidFill>
                            <a:schemeClr val="dk1"/>
                          </a:solidFill>
                          <a:effectLst/>
                          <a:latin typeface="+mn-lt"/>
                          <a:ea typeface="+mn-ea"/>
                          <a:cs typeface="+mn-cs"/>
                        </a:rPr>
                        <a:t> ô </a:t>
                      </a:r>
                      <a:r>
                        <a:rPr lang="en-US" sz="1800" i="0" kern="1200" dirty="0" err="1">
                          <a:solidFill>
                            <a:schemeClr val="dk1"/>
                          </a:solidFill>
                          <a:effectLst/>
                          <a:latin typeface="+mn-lt"/>
                          <a:ea typeface="+mn-ea"/>
                          <a:cs typeface="+mn-cs"/>
                        </a:rPr>
                        <a:t>nhiễm</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không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khí</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đến</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sức</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khỏe</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cộng</a:t>
                      </a:r>
                      <a:r>
                        <a:rPr lang="en-US" sz="1800" i="0" kern="1200" dirty="0">
                          <a:solidFill>
                            <a:schemeClr val="dk1"/>
                          </a:solidFill>
                          <a:effectLst/>
                          <a:latin typeface="+mn-lt"/>
                          <a:ea typeface="+mn-ea"/>
                          <a:cs typeface="+mn-cs"/>
                        </a:rPr>
                        <a:t> </a:t>
                      </a:r>
                      <a:r>
                        <a:rPr lang="en-US" sz="1800" i="0" kern="1200" dirty="0" err="1">
                          <a:solidFill>
                            <a:schemeClr val="dk1"/>
                          </a:solidFill>
                          <a:effectLst/>
                          <a:latin typeface="+mn-lt"/>
                          <a:ea typeface="+mn-ea"/>
                          <a:cs typeface="+mn-cs"/>
                        </a:rPr>
                        <a:t>đồng</a:t>
                      </a:r>
                      <a:endParaRPr lang="en-US" sz="1800" i="0" kern="1200" dirty="0">
                        <a:solidFill>
                          <a:schemeClr val="dk1"/>
                        </a:solidFill>
                        <a:effectLst/>
                        <a:latin typeface="+mn-lt"/>
                        <a:ea typeface="+mn-ea"/>
                        <a:cs typeface="+mn-cs"/>
                      </a:endParaRPr>
                    </a:p>
                    <a:p>
                      <a:pPr marL="742950" lvl="1" indent="-285750">
                        <a:buFont typeface="Arial" panose="020B0604020202020204" pitchFamily="34" charset="0"/>
                        <a:buChar char="•"/>
                      </a:pPr>
                      <a:r>
                        <a:rPr lang="en-US" sz="1800" i="0" kern="1200" dirty="0" err="1">
                          <a:solidFill>
                            <a:srgbClr val="00B050"/>
                          </a:solidFill>
                          <a:effectLst/>
                          <a:latin typeface="+mn-lt"/>
                          <a:ea typeface="+mn-ea"/>
                          <a:cs typeface="+mn-cs"/>
                        </a:rPr>
                        <a:t>Mục</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tiêu</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và</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phạm</a:t>
                      </a:r>
                      <a:r>
                        <a:rPr lang="en-US" sz="1800" i="0" kern="1200" dirty="0">
                          <a:solidFill>
                            <a:srgbClr val="00B050"/>
                          </a:solidFill>
                          <a:effectLst/>
                          <a:latin typeface="+mn-lt"/>
                          <a:ea typeface="+mn-ea"/>
                          <a:cs typeface="+mn-cs"/>
                        </a:rPr>
                        <a:t> vi </a:t>
                      </a:r>
                      <a:r>
                        <a:rPr lang="en-US" sz="1800" i="0" kern="1200" dirty="0" err="1">
                          <a:solidFill>
                            <a:srgbClr val="00B050"/>
                          </a:solidFill>
                          <a:effectLst/>
                          <a:latin typeface="+mn-lt"/>
                          <a:ea typeface="+mn-ea"/>
                          <a:cs typeface="+mn-cs"/>
                        </a:rPr>
                        <a:t>quản</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lý</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chất</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lượng</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môi</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trường</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không</a:t>
                      </a:r>
                      <a:r>
                        <a:rPr lang="en-US" sz="1800" i="0" kern="1200" dirty="0">
                          <a:solidFill>
                            <a:srgbClr val="00B050"/>
                          </a:solidFill>
                          <a:effectLst/>
                          <a:latin typeface="+mn-lt"/>
                          <a:ea typeface="+mn-ea"/>
                          <a:cs typeface="+mn-cs"/>
                        </a:rPr>
                        <a:t> </a:t>
                      </a:r>
                      <a:r>
                        <a:rPr lang="en-US" sz="1800" i="0" kern="1200" dirty="0" err="1">
                          <a:solidFill>
                            <a:srgbClr val="00B050"/>
                          </a:solidFill>
                          <a:effectLst/>
                          <a:latin typeface="+mn-lt"/>
                          <a:ea typeface="+mn-ea"/>
                          <a:cs typeface="+mn-cs"/>
                        </a:rPr>
                        <a:t>khí</a:t>
                      </a:r>
                      <a:r>
                        <a:rPr lang="en-US" sz="1800" i="0" kern="1200" dirty="0">
                          <a:solidFill>
                            <a:srgbClr val="00B050"/>
                          </a:solidFill>
                          <a:effectLst/>
                          <a:latin typeface="+mn-lt"/>
                          <a:ea typeface="+mn-ea"/>
                          <a:cs typeface="+mn-cs"/>
                        </a:rPr>
                        <a:t>;</a:t>
                      </a:r>
                    </a:p>
                    <a:p>
                      <a:pPr marL="285750" indent="-285750">
                        <a:buFont typeface="Courier New" panose="02070309020205020404" pitchFamily="49" charset="0"/>
                        <a:buChar char="o"/>
                      </a:pPr>
                      <a:r>
                        <a:rPr lang="en-US" sz="1800" i="0" kern="1200" dirty="0" err="1">
                          <a:solidFill>
                            <a:schemeClr val="accent2">
                              <a:lumMod val="75000"/>
                            </a:schemeClr>
                          </a:solidFill>
                          <a:effectLst/>
                          <a:latin typeface="+mn-lt"/>
                          <a:ea typeface="+mn-ea"/>
                          <a:cs typeface="+mn-cs"/>
                        </a:rPr>
                        <a:t>Nhiệm</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vụ</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và</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giải</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pháp</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quản</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lý</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chất</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lượng</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môi</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trường</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không</a:t>
                      </a:r>
                      <a:r>
                        <a:rPr lang="en-US" sz="1800" i="0" kern="1200" dirty="0">
                          <a:solidFill>
                            <a:schemeClr val="accent2">
                              <a:lumMod val="75000"/>
                            </a:schemeClr>
                          </a:solidFill>
                          <a:effectLst/>
                          <a:latin typeface="+mn-lt"/>
                          <a:ea typeface="+mn-ea"/>
                          <a:cs typeface="+mn-cs"/>
                        </a:rPr>
                        <a:t> </a:t>
                      </a:r>
                      <a:r>
                        <a:rPr lang="en-US" sz="1800" i="0" kern="1200" dirty="0" err="1">
                          <a:solidFill>
                            <a:schemeClr val="accent2">
                              <a:lumMod val="75000"/>
                            </a:schemeClr>
                          </a:solidFill>
                          <a:effectLst/>
                          <a:latin typeface="+mn-lt"/>
                          <a:ea typeface="+mn-ea"/>
                          <a:cs typeface="+mn-cs"/>
                        </a:rPr>
                        <a:t>khí</a:t>
                      </a:r>
                      <a:endParaRPr lang="en-US" sz="1800" i="0" kern="1200" dirty="0">
                        <a:solidFill>
                          <a:schemeClr val="accent2">
                            <a:lumMod val="75000"/>
                          </a:schemeClr>
                        </a:solidFill>
                        <a:effectLst/>
                        <a:latin typeface="+mn-lt"/>
                        <a:ea typeface="+mn-ea"/>
                        <a:cs typeface="+mn-cs"/>
                      </a:endParaRPr>
                    </a:p>
                    <a:p>
                      <a:pPr marL="285750" indent="-285750">
                        <a:buFont typeface="Courier New" panose="02070309020205020404" pitchFamily="49" charset="0"/>
                        <a:buChar char="o"/>
                      </a:pPr>
                      <a:r>
                        <a:rPr lang="en-US" sz="1800" i="0" kern="1200" dirty="0" err="1">
                          <a:solidFill>
                            <a:srgbClr val="0000FF"/>
                          </a:solidFill>
                          <a:effectLst/>
                          <a:latin typeface="+mn-lt"/>
                          <a:ea typeface="+mn-ea"/>
                          <a:cs typeface="+mn-cs"/>
                        </a:rPr>
                        <a:t>Tổ</a:t>
                      </a:r>
                      <a:r>
                        <a:rPr lang="en-US" sz="1800" i="0" kern="1200" dirty="0">
                          <a:solidFill>
                            <a:srgbClr val="0000FF"/>
                          </a:solidFill>
                          <a:effectLst/>
                          <a:latin typeface="+mn-lt"/>
                          <a:ea typeface="+mn-ea"/>
                          <a:cs typeface="+mn-cs"/>
                        </a:rPr>
                        <a:t> </a:t>
                      </a:r>
                      <a:r>
                        <a:rPr lang="en-US" sz="1800" i="0" kern="1200" dirty="0" err="1">
                          <a:solidFill>
                            <a:srgbClr val="0000FF"/>
                          </a:solidFill>
                          <a:effectLst/>
                          <a:latin typeface="+mn-lt"/>
                          <a:ea typeface="+mn-ea"/>
                          <a:cs typeface="+mn-cs"/>
                        </a:rPr>
                        <a:t>chức</a:t>
                      </a:r>
                      <a:r>
                        <a:rPr lang="en-US" sz="1800" i="0" kern="1200" dirty="0">
                          <a:solidFill>
                            <a:srgbClr val="0000FF"/>
                          </a:solidFill>
                          <a:effectLst/>
                          <a:latin typeface="+mn-lt"/>
                          <a:ea typeface="+mn-ea"/>
                          <a:cs typeface="+mn-cs"/>
                        </a:rPr>
                        <a:t> </a:t>
                      </a:r>
                      <a:r>
                        <a:rPr lang="en-US" sz="1800" i="0" kern="1200" dirty="0" err="1">
                          <a:solidFill>
                            <a:srgbClr val="0000FF"/>
                          </a:solidFill>
                          <a:effectLst/>
                          <a:latin typeface="+mn-lt"/>
                          <a:ea typeface="+mn-ea"/>
                          <a:cs typeface="+mn-cs"/>
                        </a:rPr>
                        <a:t>thực</a:t>
                      </a:r>
                      <a:r>
                        <a:rPr lang="en-US" sz="1800" i="0" kern="1200" dirty="0">
                          <a:solidFill>
                            <a:srgbClr val="0000FF"/>
                          </a:solidFill>
                          <a:effectLst/>
                          <a:latin typeface="+mn-lt"/>
                          <a:ea typeface="+mn-ea"/>
                          <a:cs typeface="+mn-cs"/>
                        </a:rPr>
                        <a:t> </a:t>
                      </a:r>
                      <a:r>
                        <a:rPr lang="en-US" sz="1800" i="0" kern="1200" dirty="0" err="1">
                          <a:solidFill>
                            <a:srgbClr val="0000FF"/>
                          </a:solidFill>
                          <a:effectLst/>
                          <a:latin typeface="+mn-lt"/>
                          <a:ea typeface="+mn-ea"/>
                          <a:cs typeface="+mn-cs"/>
                        </a:rPr>
                        <a:t>hiện</a:t>
                      </a:r>
                      <a:r>
                        <a:rPr lang="en-US" sz="1800" i="0" kern="1200" dirty="0">
                          <a:solidFill>
                            <a:srgbClr val="0000FF"/>
                          </a:solidFill>
                          <a:effectLst/>
                          <a:latin typeface="+mn-lt"/>
                          <a:ea typeface="+mn-ea"/>
                          <a:cs typeface="+mn-cs"/>
                        </a:rPr>
                        <a:t>.</a:t>
                      </a:r>
                    </a:p>
                    <a:p>
                      <a:endParaRPr lang="en-US" dirty="0"/>
                    </a:p>
                  </a:txBody>
                  <a:tcPr>
                    <a:solidFill>
                      <a:srgbClr val="D1F0F1"/>
                    </a:solidFill>
                  </a:tcPr>
                </a:tc>
                <a:extLst>
                  <a:ext uri="{0D108BD9-81ED-4DB2-BD59-A6C34878D82A}">
                    <a16:rowId xmlns:a16="http://schemas.microsoft.com/office/drawing/2014/main" val="2998881170"/>
                  </a:ext>
                </a:extLst>
              </a:tr>
            </a:tbl>
          </a:graphicData>
        </a:graphic>
      </p:graphicFrame>
      <p:sp>
        <p:nvSpPr>
          <p:cNvPr id="5" name="TextBox 4">
            <a:extLst>
              <a:ext uri="{FF2B5EF4-FFF2-40B4-BE49-F238E27FC236}">
                <a16:creationId xmlns:a16="http://schemas.microsoft.com/office/drawing/2014/main" id="{A00FA68F-9E36-3359-3936-F5BD601AB41B}"/>
              </a:ext>
            </a:extLst>
          </p:cNvPr>
          <p:cNvSpPr txBox="1"/>
          <p:nvPr/>
        </p:nvSpPr>
        <p:spPr>
          <a:xfrm>
            <a:off x="0" y="0"/>
            <a:ext cx="12192000" cy="369332"/>
          </a:xfrm>
          <a:prstGeom prst="rect">
            <a:avLst/>
          </a:prstGeom>
          <a:solidFill>
            <a:srgbClr val="D1F0F1"/>
          </a:solidFill>
          <a:ln>
            <a:solidFill>
              <a:schemeClr val="accent1"/>
            </a:solidFill>
          </a:ln>
        </p:spPr>
        <p:txBody>
          <a:bodyPr wrap="square">
            <a:spAutoFit/>
          </a:bodyPr>
          <a:lstStyle/>
          <a:p>
            <a:r>
              <a:rPr lang="vi-VN" b="1" dirty="0">
                <a:solidFill>
                  <a:srgbClr val="0070C0"/>
                </a:solidFill>
              </a:rPr>
              <a:t>Luật Bảo Vệ Môi Trường 2020</a:t>
            </a:r>
          </a:p>
        </p:txBody>
      </p:sp>
      <p:sp>
        <p:nvSpPr>
          <p:cNvPr id="8" name="TextBox 7">
            <a:extLst>
              <a:ext uri="{FF2B5EF4-FFF2-40B4-BE49-F238E27FC236}">
                <a16:creationId xmlns:a16="http://schemas.microsoft.com/office/drawing/2014/main" id="{42DF3288-8157-A236-6AB3-CFA97D29B720}"/>
              </a:ext>
            </a:extLst>
          </p:cNvPr>
          <p:cNvSpPr txBox="1"/>
          <p:nvPr/>
        </p:nvSpPr>
        <p:spPr>
          <a:xfrm>
            <a:off x="523791" y="720088"/>
            <a:ext cx="8087472" cy="400110"/>
          </a:xfrm>
          <a:prstGeom prst="rect">
            <a:avLst/>
          </a:prstGeom>
          <a:noFill/>
        </p:spPr>
        <p:txBody>
          <a:bodyPr wrap="square">
            <a:spAutoFit/>
          </a:bodyPr>
          <a:lstStyle/>
          <a:p>
            <a:r>
              <a:rPr lang="en-US" sz="2000" b="1" dirty="0" err="1"/>
              <a:t>Điều</a:t>
            </a:r>
            <a:r>
              <a:rPr lang="en-US" sz="2000" b="1" dirty="0"/>
              <a:t> 13: </a:t>
            </a:r>
            <a:r>
              <a:rPr lang="vi-VN" sz="2000" b="1" dirty="0"/>
              <a:t>Kế Hoạch Quản Lý Chất Lượng </a:t>
            </a:r>
            <a:r>
              <a:rPr lang="vi-VN" b="1" dirty="0"/>
              <a:t>Không</a:t>
            </a:r>
            <a:r>
              <a:rPr lang="vi-VN" sz="2000" b="1" dirty="0"/>
              <a:t> Khí</a:t>
            </a:r>
          </a:p>
        </p:txBody>
      </p:sp>
    </p:spTree>
    <p:extLst>
      <p:ext uri="{BB962C8B-B14F-4D97-AF65-F5344CB8AC3E}">
        <p14:creationId xmlns:p14="http://schemas.microsoft.com/office/powerpoint/2010/main" val="3245211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B682CF-44DC-D7BB-0573-63A986E34589}"/>
              </a:ext>
            </a:extLst>
          </p:cNvPr>
          <p:cNvSpPr txBox="1"/>
          <p:nvPr/>
        </p:nvSpPr>
        <p:spPr>
          <a:xfrm>
            <a:off x="0" y="0"/>
            <a:ext cx="12192000" cy="369332"/>
          </a:xfrm>
          <a:prstGeom prst="rect">
            <a:avLst/>
          </a:prstGeom>
          <a:solidFill>
            <a:srgbClr val="D1F0F1"/>
          </a:solidFill>
          <a:ln>
            <a:solidFill>
              <a:schemeClr val="accent1"/>
            </a:solidFill>
          </a:ln>
        </p:spPr>
        <p:txBody>
          <a:bodyPr wrap="square">
            <a:spAutoFit/>
          </a:bodyPr>
          <a:lstStyle/>
          <a:p>
            <a:r>
              <a:rPr lang="vi-VN" b="1" dirty="0">
                <a:solidFill>
                  <a:srgbClr val="0070C0"/>
                </a:solidFill>
              </a:rPr>
              <a:t>Luật Bảo Vệ Môi Trường 2020</a:t>
            </a:r>
          </a:p>
        </p:txBody>
      </p:sp>
      <p:sp>
        <p:nvSpPr>
          <p:cNvPr id="8" name="TextBox 7">
            <a:extLst>
              <a:ext uri="{FF2B5EF4-FFF2-40B4-BE49-F238E27FC236}">
                <a16:creationId xmlns:a16="http://schemas.microsoft.com/office/drawing/2014/main" id="{FB533020-B047-6A77-6DE0-ACC818D375D6}"/>
              </a:ext>
            </a:extLst>
          </p:cNvPr>
          <p:cNvSpPr txBox="1"/>
          <p:nvPr/>
        </p:nvSpPr>
        <p:spPr>
          <a:xfrm>
            <a:off x="148241" y="632383"/>
            <a:ext cx="10234324" cy="400110"/>
          </a:xfrm>
          <a:prstGeom prst="rect">
            <a:avLst/>
          </a:prstGeom>
          <a:noFill/>
        </p:spPr>
        <p:txBody>
          <a:bodyPr wrap="square">
            <a:spAutoFit/>
          </a:bodyPr>
          <a:lstStyle/>
          <a:p>
            <a:r>
              <a:rPr lang="en-US" sz="2000" b="1" dirty="0" err="1"/>
              <a:t>Điều</a:t>
            </a:r>
            <a:r>
              <a:rPr lang="en-US" sz="2000" b="1" dirty="0"/>
              <a:t> 14: </a:t>
            </a:r>
            <a:r>
              <a:rPr lang="vi-VN" dirty="0"/>
              <a:t>Trách nhiệm thực hiện quản lý chất lượng môi trường không khí</a:t>
            </a:r>
          </a:p>
        </p:txBody>
      </p:sp>
      <p:sp>
        <p:nvSpPr>
          <p:cNvPr id="16" name="TextBox 15">
            <a:extLst>
              <a:ext uri="{FF2B5EF4-FFF2-40B4-BE49-F238E27FC236}">
                <a16:creationId xmlns:a16="http://schemas.microsoft.com/office/drawing/2014/main" id="{CEB06B37-206A-6C3C-0330-6D32E4B70377}"/>
              </a:ext>
            </a:extLst>
          </p:cNvPr>
          <p:cNvSpPr txBox="1"/>
          <p:nvPr/>
        </p:nvSpPr>
        <p:spPr>
          <a:xfrm>
            <a:off x="792148" y="1269184"/>
            <a:ext cx="10996654" cy="5139869"/>
          </a:xfrm>
          <a:prstGeom prst="rect">
            <a:avLst/>
          </a:prstGeom>
          <a:noFill/>
        </p:spPr>
        <p:txBody>
          <a:bodyPr wrap="square">
            <a:spAutoFit/>
          </a:bodyPr>
          <a:lstStyle/>
          <a:p>
            <a:pPr algn="just">
              <a:buNone/>
            </a:pPr>
            <a:r>
              <a:rPr lang="vi-VN" b="1" dirty="0"/>
              <a:t>1. Thủ tướng Chính phủ</a:t>
            </a:r>
          </a:p>
          <a:p>
            <a:pPr lvl="1" algn="just">
              <a:spcBef>
                <a:spcPts val="600"/>
              </a:spcBef>
              <a:buFont typeface="Arial" panose="020B0604020202020204" pitchFamily="34" charset="0"/>
              <a:buChar char="•"/>
            </a:pPr>
            <a:r>
              <a:rPr lang="vi-VN" b="1" dirty="0">
                <a:solidFill>
                  <a:srgbClr val="0000FF"/>
                </a:solidFill>
              </a:rPr>
              <a:t>Ban hành và chỉ đạo thực hiện Kế hoạch quốc gia</a:t>
            </a:r>
            <a:r>
              <a:rPr lang="vi-VN" dirty="0">
                <a:solidFill>
                  <a:srgbClr val="0000FF"/>
                </a:solidFill>
              </a:rPr>
              <a:t> </a:t>
            </a:r>
            <a:r>
              <a:rPr lang="vi-VN" dirty="0"/>
              <a:t>về quản lý chất lượng môi trường không khí.</a:t>
            </a:r>
          </a:p>
          <a:p>
            <a:pPr lvl="1" algn="just">
              <a:spcBef>
                <a:spcPts val="600"/>
              </a:spcBef>
              <a:buFont typeface="Arial" panose="020B0604020202020204" pitchFamily="34" charset="0"/>
              <a:buChar char="•"/>
            </a:pPr>
            <a:r>
              <a:rPr lang="vi-VN" dirty="0"/>
              <a:t>Thực hiện </a:t>
            </a:r>
            <a:r>
              <a:rPr lang="vi-VN" b="1" dirty="0">
                <a:solidFill>
                  <a:schemeClr val="accent2">
                    <a:lumMod val="75000"/>
                  </a:schemeClr>
                </a:solidFill>
              </a:rPr>
              <a:t>biện pháp khẩn cấp</a:t>
            </a:r>
            <a:r>
              <a:rPr lang="vi-VN" dirty="0">
                <a:solidFill>
                  <a:schemeClr val="accent2">
                    <a:lumMod val="75000"/>
                  </a:schemeClr>
                </a:solidFill>
              </a:rPr>
              <a:t> </a:t>
            </a:r>
            <a:r>
              <a:rPr lang="vi-VN" dirty="0"/>
              <a:t>khi không khí ô nhiễm nghiêm trọng trên phạm vi liên tỉnh, liên vùng, xuyên biên giới.</a:t>
            </a:r>
            <a:endParaRPr lang="en-US" dirty="0"/>
          </a:p>
          <a:p>
            <a:pPr algn="just">
              <a:buFont typeface="Arial" panose="020B0604020202020204" pitchFamily="34" charset="0"/>
              <a:buChar char="•"/>
            </a:pPr>
            <a:endParaRPr lang="vi-VN" dirty="0"/>
          </a:p>
          <a:p>
            <a:pPr algn="just">
              <a:buNone/>
            </a:pPr>
            <a:r>
              <a:rPr lang="vi-VN" b="1" dirty="0"/>
              <a:t>2. Bộ Tài nguyên và Môi trường</a:t>
            </a:r>
          </a:p>
          <a:p>
            <a:pPr lvl="1" algn="just">
              <a:spcBef>
                <a:spcPts val="600"/>
              </a:spcBef>
              <a:buFont typeface="Arial" panose="020B0604020202020204" pitchFamily="34" charset="0"/>
              <a:buChar char="•"/>
            </a:pPr>
            <a:r>
              <a:rPr lang="vi-VN" b="1" dirty="0">
                <a:solidFill>
                  <a:srgbClr val="0000FF"/>
                </a:solidFill>
              </a:rPr>
              <a:t>Xây dựng &amp; trình</a:t>
            </a:r>
            <a:r>
              <a:rPr lang="vi-VN" dirty="0">
                <a:solidFill>
                  <a:srgbClr val="0000FF"/>
                </a:solidFill>
              </a:rPr>
              <a:t> </a:t>
            </a:r>
            <a:r>
              <a:rPr lang="vi-VN" dirty="0"/>
              <a:t>Thủ tướng Chính phủ ban hành </a:t>
            </a:r>
            <a:r>
              <a:rPr lang="vi-VN" b="1" dirty="0">
                <a:solidFill>
                  <a:srgbClr val="0000FF"/>
                </a:solidFill>
              </a:rPr>
              <a:t>Kế hoạch quốc gia </a:t>
            </a:r>
            <a:r>
              <a:rPr lang="vi-VN" dirty="0"/>
              <a:t>về quản lý chất lượng môi trường không khí.</a:t>
            </a:r>
          </a:p>
          <a:p>
            <a:pPr lvl="1" algn="just">
              <a:spcBef>
                <a:spcPts val="600"/>
              </a:spcBef>
              <a:buFont typeface="Arial" panose="020B0604020202020204" pitchFamily="34" charset="0"/>
              <a:buChar char="•"/>
            </a:pPr>
            <a:r>
              <a:rPr lang="vi-VN" b="1" dirty="0">
                <a:solidFill>
                  <a:schemeClr val="accent6">
                    <a:lumMod val="75000"/>
                  </a:schemeClr>
                </a:solidFill>
              </a:rPr>
              <a:t>Hướng dẫn </a:t>
            </a:r>
            <a:r>
              <a:rPr lang="vi-VN" dirty="0"/>
              <a:t>các tỉnh xây dựng </a:t>
            </a:r>
            <a:r>
              <a:rPr lang="vi-VN" b="1" dirty="0">
                <a:solidFill>
                  <a:schemeClr val="accent6">
                    <a:lumMod val="75000"/>
                  </a:schemeClr>
                </a:solidFill>
              </a:rPr>
              <a:t>kế hoạch quản lý không khí &amp; phương pháp đánh giá chất lượng không khí</a:t>
            </a:r>
            <a:r>
              <a:rPr lang="vi-VN" dirty="0"/>
              <a:t>.</a:t>
            </a:r>
            <a:endParaRPr lang="en-US" dirty="0"/>
          </a:p>
          <a:p>
            <a:pPr algn="just">
              <a:buFont typeface="Arial" panose="020B0604020202020204" pitchFamily="34" charset="0"/>
              <a:buChar char="•"/>
            </a:pPr>
            <a:endParaRPr lang="vi-VN" dirty="0"/>
          </a:p>
          <a:p>
            <a:pPr algn="just">
              <a:buNone/>
            </a:pPr>
            <a:r>
              <a:rPr lang="vi-VN" b="1" dirty="0"/>
              <a:t>3. Ủy ban nhân dân cấp tỉnh</a:t>
            </a:r>
          </a:p>
          <a:p>
            <a:pPr lvl="1" algn="just">
              <a:spcBef>
                <a:spcPts val="600"/>
              </a:spcBef>
              <a:buFont typeface="Arial" panose="020B0604020202020204" pitchFamily="34" charset="0"/>
              <a:buChar char="•"/>
            </a:pPr>
            <a:r>
              <a:rPr lang="vi-VN" b="1" dirty="0">
                <a:solidFill>
                  <a:srgbClr val="0000FF"/>
                </a:solidFill>
              </a:rPr>
              <a:t>Ban hành &amp; thực hiện</a:t>
            </a:r>
            <a:r>
              <a:rPr lang="vi-VN" dirty="0"/>
              <a:t> </a:t>
            </a:r>
            <a:r>
              <a:rPr lang="vi-VN" b="1" dirty="0">
                <a:solidFill>
                  <a:srgbClr val="0000FF"/>
                </a:solidFill>
              </a:rPr>
              <a:t>kế hoạch </a:t>
            </a:r>
            <a:r>
              <a:rPr lang="vi-VN" dirty="0"/>
              <a:t>quản lý chất lượng môi trường không khí </a:t>
            </a:r>
            <a:r>
              <a:rPr lang="vi-VN" b="1" dirty="0">
                <a:solidFill>
                  <a:srgbClr val="0000FF"/>
                </a:solidFill>
              </a:rPr>
              <a:t>cấp tỉnh</a:t>
            </a:r>
            <a:r>
              <a:rPr lang="vi-VN" dirty="0"/>
              <a:t>.</a:t>
            </a:r>
          </a:p>
          <a:p>
            <a:pPr lvl="1" algn="just">
              <a:spcBef>
                <a:spcPts val="600"/>
              </a:spcBef>
              <a:buFont typeface="Arial" panose="020B0604020202020204" pitchFamily="34" charset="0"/>
              <a:buChar char="•"/>
            </a:pPr>
            <a:r>
              <a:rPr lang="vi-VN" b="1" dirty="0">
                <a:solidFill>
                  <a:schemeClr val="bg1">
                    <a:lumMod val="50000"/>
                  </a:schemeClr>
                </a:solidFill>
              </a:rPr>
              <a:t>Theo dõi, đánh giá &amp; công khai</a:t>
            </a:r>
            <a:r>
              <a:rPr lang="vi-VN" dirty="0">
                <a:solidFill>
                  <a:schemeClr val="bg1">
                    <a:lumMod val="50000"/>
                  </a:schemeClr>
                </a:solidFill>
              </a:rPr>
              <a:t> </a:t>
            </a:r>
            <a:r>
              <a:rPr lang="vi-VN" dirty="0"/>
              <a:t>thông tin về chất lượng môi trường không khí.</a:t>
            </a:r>
          </a:p>
          <a:p>
            <a:pPr lvl="1" algn="just">
              <a:spcBef>
                <a:spcPts val="600"/>
              </a:spcBef>
              <a:buFont typeface="Arial" panose="020B0604020202020204" pitchFamily="34" charset="0"/>
              <a:buChar char="•"/>
            </a:pPr>
            <a:r>
              <a:rPr lang="vi-VN" b="1" dirty="0">
                <a:solidFill>
                  <a:srgbClr val="FF0000"/>
                </a:solidFill>
              </a:rPr>
              <a:t>Cảnh báo cộng đồng</a:t>
            </a:r>
            <a:r>
              <a:rPr lang="vi-VN" dirty="0">
                <a:solidFill>
                  <a:srgbClr val="FF0000"/>
                </a:solidFill>
              </a:rPr>
              <a:t> </a:t>
            </a:r>
            <a:r>
              <a:rPr lang="vi-VN" dirty="0"/>
              <a:t>&amp; triển khai biện pháp xử lý khi không khí bị ô nhiễm nghiêm trọng.</a:t>
            </a:r>
          </a:p>
          <a:p>
            <a:pPr lvl="1" algn="just">
              <a:spcBef>
                <a:spcPts val="600"/>
              </a:spcBef>
              <a:buFont typeface="Arial" panose="020B0604020202020204" pitchFamily="34" charset="0"/>
              <a:buChar char="•"/>
            </a:pPr>
            <a:r>
              <a:rPr lang="vi-VN" b="1" dirty="0">
                <a:solidFill>
                  <a:schemeClr val="accent2">
                    <a:lumMod val="75000"/>
                  </a:schemeClr>
                </a:solidFill>
              </a:rPr>
              <a:t>Thực hiện biện pháp khẩn cấp</a:t>
            </a:r>
            <a:r>
              <a:rPr lang="vi-VN" dirty="0">
                <a:solidFill>
                  <a:schemeClr val="accent2">
                    <a:lumMod val="75000"/>
                  </a:schemeClr>
                </a:solidFill>
              </a:rPr>
              <a:t> </a:t>
            </a:r>
            <a:r>
              <a:rPr lang="vi-VN" dirty="0"/>
              <a:t>nếu ô nhiễm không khí ảnh hưởng đến sức khỏe cộng đồng.</a:t>
            </a:r>
          </a:p>
        </p:txBody>
      </p:sp>
    </p:spTree>
    <p:extLst>
      <p:ext uri="{BB962C8B-B14F-4D97-AF65-F5344CB8AC3E}">
        <p14:creationId xmlns:p14="http://schemas.microsoft.com/office/powerpoint/2010/main" val="2876420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868F3F-2DA4-0756-7947-0B896B9A96DF}"/>
              </a:ext>
            </a:extLst>
          </p:cNvPr>
          <p:cNvSpPr/>
          <p:nvPr/>
        </p:nvSpPr>
        <p:spPr>
          <a:xfrm>
            <a:off x="1405247" y="2721114"/>
            <a:ext cx="9381506"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altLang="en-US" sz="4000" b="1" dirty="0">
                <a:solidFill>
                  <a:srgbClr val="0070C0"/>
                </a:solidFill>
                <a:latin typeface="Aptos" panose="020B0004020202020204" pitchFamily="34" charset="0"/>
                <a:cs typeface="Arial" panose="020B0604020202020204" pitchFamily="34" charset="0"/>
              </a:rPr>
              <a:t>I. TỔNG QUAN VỀ Ô NHIỄM KHÔNG KHÍ</a:t>
            </a:r>
          </a:p>
        </p:txBody>
      </p:sp>
    </p:spTree>
    <p:extLst>
      <p:ext uri="{BB962C8B-B14F-4D97-AF65-F5344CB8AC3E}">
        <p14:creationId xmlns:p14="http://schemas.microsoft.com/office/powerpoint/2010/main" val="3840757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26AB8-E90D-DECA-8D5A-B78B9DCF6CD8}"/>
              </a:ext>
            </a:extLst>
          </p:cNvPr>
          <p:cNvSpPr>
            <a:spLocks noGrp="1"/>
          </p:cNvSpPr>
          <p:nvPr>
            <p:ph type="title"/>
          </p:nvPr>
        </p:nvSpPr>
        <p:spPr>
          <a:xfrm>
            <a:off x="5709038" y="-1"/>
            <a:ext cx="6482962" cy="646331"/>
          </a:xfrm>
          <a:solidFill>
            <a:srgbClr val="D1F0F1"/>
          </a:solidFill>
        </p:spPr>
        <p:txBody>
          <a:bodyPr>
            <a:normAutofit/>
          </a:bodyPr>
          <a:lstStyle/>
          <a:p>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Kế</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hoạch</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quản</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lý</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CLMTKK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quốc</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gia</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giai</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đoạn</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2021-2025 (QĐ 1973)</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447F279-55E9-F8BC-A50F-F75D3972AFC5}"/>
              </a:ext>
            </a:extLst>
          </p:cNvPr>
          <p:cNvSpPr>
            <a:spLocks noGrp="1"/>
          </p:cNvSpPr>
          <p:nvPr>
            <p:ph idx="1"/>
          </p:nvPr>
        </p:nvSpPr>
        <p:spPr>
          <a:xfrm>
            <a:off x="5709037" y="860731"/>
            <a:ext cx="6368332" cy="4351338"/>
          </a:xfrm>
        </p:spPr>
        <p:txBody>
          <a:bodyPr>
            <a:normAutofit fontScale="25000" lnSpcReduction="20000"/>
          </a:bodyPr>
          <a:lstStyle/>
          <a:p>
            <a:pPr>
              <a:buNone/>
            </a:pPr>
            <a:r>
              <a:rPr lang="vi-VN" sz="7200" b="1" dirty="0">
                <a:latin typeface="Arial (Body)"/>
              </a:rPr>
              <a:t>a) Mục tiêu tổng quát</a:t>
            </a:r>
          </a:p>
          <a:p>
            <a:pPr marL="457200" lvl="1" indent="0">
              <a:buNone/>
            </a:pPr>
            <a:r>
              <a:rPr lang="vi-VN" sz="7200" dirty="0">
                <a:latin typeface="Arial (Body)"/>
              </a:rPr>
              <a:t>Tăng cường công tác quản lý chất lượng môi trường không khí</a:t>
            </a:r>
            <a:r>
              <a:rPr lang="en-US" sz="7200" dirty="0">
                <a:latin typeface="Arial (Body)"/>
              </a:rPr>
              <a:t> </a:t>
            </a:r>
            <a:r>
              <a:rPr lang="en-US" sz="7200" dirty="0" err="1">
                <a:latin typeface="Arial (Body)"/>
              </a:rPr>
              <a:t>thông</a:t>
            </a:r>
            <a:r>
              <a:rPr lang="en-US" sz="7200" dirty="0">
                <a:latin typeface="Arial (Body)"/>
              </a:rPr>
              <a:t> qua:</a:t>
            </a:r>
            <a:endParaRPr lang="vi-VN" sz="7200" dirty="0">
              <a:latin typeface="Arial (Body)"/>
            </a:endParaRPr>
          </a:p>
          <a:p>
            <a:pPr lvl="1"/>
            <a:r>
              <a:rPr lang="vi-VN" sz="7200" dirty="0">
                <a:latin typeface="Arial (Body)"/>
              </a:rPr>
              <a:t>Kiểm soát nguồn phát sinh khí thải.</a:t>
            </a:r>
          </a:p>
          <a:p>
            <a:pPr lvl="1"/>
            <a:r>
              <a:rPr lang="vi-VN" sz="7200" dirty="0">
                <a:latin typeface="Arial (Body)"/>
              </a:rPr>
              <a:t>Giám sát, cảnh báo, dự báo chất lượng không khí</a:t>
            </a:r>
            <a:r>
              <a:rPr lang="en-US" sz="7200" dirty="0">
                <a:latin typeface="Arial (Body)"/>
              </a:rPr>
              <a:t> </a:t>
            </a:r>
          </a:p>
          <a:p>
            <a:pPr marL="457200" lvl="1" indent="0">
              <a:buNone/>
            </a:pPr>
            <a:r>
              <a:rPr lang="en-US" sz="7200" dirty="0">
                <a:solidFill>
                  <a:srgbClr val="00B050"/>
                </a:solidFill>
                <a:latin typeface="Arial (Body)"/>
              </a:rPr>
              <a:t>=&gt; </a:t>
            </a:r>
            <a:r>
              <a:rPr lang="en-US" sz="7200" dirty="0" err="1">
                <a:solidFill>
                  <a:srgbClr val="00B050"/>
                </a:solidFill>
                <a:latin typeface="Arial (Body)"/>
              </a:rPr>
              <a:t>nhằm</a:t>
            </a:r>
            <a:r>
              <a:rPr lang="en-US" sz="7200" dirty="0">
                <a:solidFill>
                  <a:srgbClr val="00B050"/>
                </a:solidFill>
                <a:latin typeface="Arial (Body)"/>
              </a:rPr>
              <a:t> c</a:t>
            </a:r>
            <a:r>
              <a:rPr lang="vi-VN" sz="7200" dirty="0">
                <a:solidFill>
                  <a:srgbClr val="00B050"/>
                </a:solidFill>
                <a:latin typeface="Arial (Body)"/>
              </a:rPr>
              <a:t>ải thiện chất lượng không khí, bảo vệ sức khỏe cộng đồng.</a:t>
            </a:r>
            <a:endParaRPr lang="vi-VN" sz="7200" dirty="0">
              <a:latin typeface="Arial (Body)"/>
            </a:endParaRPr>
          </a:p>
          <a:p>
            <a:pPr>
              <a:buNone/>
            </a:pPr>
            <a:r>
              <a:rPr lang="vi-VN" sz="7200" b="1" dirty="0">
                <a:latin typeface="Arial (Body)"/>
              </a:rPr>
              <a:t>b) Mục tiêu cụ thể</a:t>
            </a:r>
          </a:p>
          <a:p>
            <a:pPr lvl="1">
              <a:buNone/>
            </a:pPr>
            <a:r>
              <a:rPr lang="vi-VN" sz="7200" b="1" dirty="0">
                <a:solidFill>
                  <a:srgbClr val="0000FF"/>
                </a:solidFill>
                <a:latin typeface="Arial (Body)"/>
              </a:rPr>
              <a:t>1. Kiểm soát khí thải công nghiệp</a:t>
            </a:r>
            <a:endParaRPr lang="vi-VN" sz="7200" dirty="0">
              <a:solidFill>
                <a:srgbClr val="0000FF"/>
              </a:solidFill>
              <a:latin typeface="Arial (Body)"/>
            </a:endParaRPr>
          </a:p>
          <a:p>
            <a:pPr lvl="2"/>
            <a:r>
              <a:rPr lang="vi-VN" sz="7200" dirty="0">
                <a:latin typeface="Arial (Body)"/>
              </a:rPr>
              <a:t>Quản lý chặt chẽ nguồn khí thải từ các cơ sở công nghiệp</a:t>
            </a:r>
          </a:p>
          <a:p>
            <a:pPr lvl="2"/>
            <a:r>
              <a:rPr lang="vi-VN" sz="7200" dirty="0">
                <a:latin typeface="Arial (Body)"/>
              </a:rPr>
              <a:t>Đảm bảo khí thải đạt quy chuẩn môi trường.</a:t>
            </a:r>
          </a:p>
          <a:p>
            <a:pPr lvl="2"/>
            <a:r>
              <a:rPr lang="vi-VN" sz="7200" dirty="0">
                <a:latin typeface="Arial (Body)"/>
              </a:rPr>
              <a:t>Lắp đặt thiết bị quan trắc khí thải tự động, liên tục</a:t>
            </a:r>
            <a:endParaRPr lang="en-US" sz="7200" b="1" dirty="0">
              <a:solidFill>
                <a:srgbClr val="0000FF"/>
              </a:solidFill>
              <a:latin typeface="Arial (Body)"/>
            </a:endParaRPr>
          </a:p>
          <a:p>
            <a:pPr lvl="1">
              <a:buNone/>
            </a:pPr>
            <a:r>
              <a:rPr lang="vi-VN" sz="7200" b="1" dirty="0">
                <a:solidFill>
                  <a:srgbClr val="0000FF"/>
                </a:solidFill>
                <a:latin typeface="Arial (Body)"/>
              </a:rPr>
              <a:t>2. Kiểm soát khí thải giao thông</a:t>
            </a:r>
            <a:endParaRPr lang="vi-VN" sz="7200" dirty="0">
              <a:solidFill>
                <a:srgbClr val="0000FF"/>
              </a:solidFill>
              <a:latin typeface="Arial (Body)"/>
            </a:endParaRPr>
          </a:p>
          <a:p>
            <a:pPr lvl="2"/>
            <a:r>
              <a:rPr lang="vi-VN" sz="7200" dirty="0">
                <a:latin typeface="Arial (Body)"/>
              </a:rPr>
              <a:t>Xây dựng lộ trình áp dụng tiêu chuẩn khí thải phương tiện giao thông</a:t>
            </a:r>
            <a:r>
              <a:rPr lang="en-US" sz="7200" dirty="0">
                <a:latin typeface="Arial (Body)"/>
              </a:rPr>
              <a:t> </a:t>
            </a:r>
            <a:r>
              <a:rPr lang="vi-VN" sz="7200" dirty="0">
                <a:latin typeface="Arial (Body)"/>
              </a:rPr>
              <a:t>Trình Thủ tướng</a:t>
            </a:r>
            <a:endParaRPr lang="en-US" sz="7200" b="1" dirty="0">
              <a:solidFill>
                <a:srgbClr val="C00000"/>
              </a:solidFill>
              <a:latin typeface="Arial (Body)"/>
            </a:endParaRPr>
          </a:p>
          <a:p>
            <a:pPr lvl="1">
              <a:buNone/>
            </a:pPr>
            <a:r>
              <a:rPr lang="vi-VN" sz="7200" b="1" dirty="0">
                <a:solidFill>
                  <a:srgbClr val="C00000"/>
                </a:solidFill>
                <a:latin typeface="Arial (Body)"/>
              </a:rPr>
              <a:t>3. Giám sát và cảnh báo chất lượng không khí</a:t>
            </a:r>
            <a:endParaRPr lang="vi-VN" sz="7200" dirty="0">
              <a:solidFill>
                <a:srgbClr val="C00000"/>
              </a:solidFill>
              <a:latin typeface="Arial (Body)"/>
            </a:endParaRPr>
          </a:p>
          <a:p>
            <a:pPr lvl="2"/>
            <a:r>
              <a:rPr lang="vi-VN" sz="6800" dirty="0">
                <a:latin typeface="Arial (Body)"/>
              </a:rPr>
              <a:t>Tăng cường </a:t>
            </a:r>
            <a:r>
              <a:rPr lang="en-US" sz="6800" dirty="0" err="1">
                <a:latin typeface="Arial (Body)"/>
              </a:rPr>
              <a:t>giám</a:t>
            </a:r>
            <a:r>
              <a:rPr lang="en-US" sz="6800" dirty="0">
                <a:latin typeface="Arial (Body)"/>
              </a:rPr>
              <a:t> </a:t>
            </a:r>
            <a:r>
              <a:rPr lang="en-US" sz="6800" dirty="0" err="1">
                <a:latin typeface="Arial (Body)"/>
              </a:rPr>
              <a:t>sát</a:t>
            </a:r>
            <a:r>
              <a:rPr lang="vi-VN" sz="6800" dirty="0">
                <a:latin typeface="Arial (Body)"/>
              </a:rPr>
              <a:t> chất lượng không khí tại đô thị, khu vực có nhiều nguồn thải</a:t>
            </a:r>
          </a:p>
          <a:p>
            <a:pPr lvl="2"/>
            <a:r>
              <a:rPr lang="vi-VN" sz="6800" dirty="0">
                <a:latin typeface="Arial (Body)"/>
              </a:rPr>
              <a:t>Thực hiện cảnh báo và dự báo mức độ ô nhiễm không khí</a:t>
            </a:r>
            <a:endParaRPr lang="en-US" sz="7200" b="1" dirty="0">
              <a:solidFill>
                <a:srgbClr val="0000FF"/>
              </a:solidFill>
              <a:latin typeface="Arial (Body)"/>
            </a:endParaRPr>
          </a:p>
          <a:p>
            <a:pPr lvl="1">
              <a:buNone/>
            </a:pPr>
            <a:r>
              <a:rPr lang="vi-VN" sz="7200" b="1" dirty="0">
                <a:solidFill>
                  <a:srgbClr val="0000FF"/>
                </a:solidFill>
                <a:latin typeface="Arial (Body)"/>
              </a:rPr>
              <a:t>4. Kiểm soát khí thải từ hoạt động dân sinh, xây dựng, nông nghiệp</a:t>
            </a:r>
            <a:endParaRPr lang="vi-VN" sz="7200" dirty="0">
              <a:solidFill>
                <a:srgbClr val="0000FF"/>
              </a:solidFill>
              <a:latin typeface="Arial (Body)"/>
            </a:endParaRPr>
          </a:p>
          <a:p>
            <a:pPr lvl="2"/>
            <a:r>
              <a:rPr lang="vi-VN" sz="6800" dirty="0">
                <a:latin typeface="Arial (Body)"/>
              </a:rPr>
              <a:t>Quản lý hiệu quả nguồn khí thải từ các hoạt động sinh hoạt, xây dựng và nông nghiệp</a:t>
            </a:r>
          </a:p>
          <a:p>
            <a:pPr marL="107950" marR="107950" indent="457200" algn="just">
              <a:lnSpc>
                <a:spcPct val="130000"/>
              </a:lnSpc>
              <a:spcAft>
                <a:spcPts val="800"/>
              </a:spcAft>
              <a:buNone/>
              <a:tabLst>
                <a:tab pos="6286500" algn="l"/>
              </a:tabLst>
            </a:pPr>
            <a:endParaRPr lang="en-US" sz="1800" dirty="0">
              <a:effectLst/>
              <a:latin typeface="Arial (Body)"/>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1AC57B10-35EE-1498-9C91-4CD1A8548093}"/>
              </a:ext>
            </a:extLst>
          </p:cNvPr>
          <p:cNvSpPr txBox="1"/>
          <p:nvPr/>
        </p:nvSpPr>
        <p:spPr>
          <a:xfrm>
            <a:off x="0" y="0"/>
            <a:ext cx="5438692" cy="646331"/>
          </a:xfrm>
          <a:prstGeom prst="rect">
            <a:avLst/>
          </a:prstGeom>
          <a:solidFill>
            <a:srgbClr val="D1F0F1"/>
          </a:solidFill>
        </p:spPr>
        <p:txBody>
          <a:bodyPr wrap="square" rtlCol="0">
            <a:spAutoFit/>
          </a:bodyPr>
          <a:lstStyle/>
          <a:p>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Kế</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hoạch</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quản</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lý</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CLMTKK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quốc</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gia</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giai</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đoạn</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2021-2025 (QĐ </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985a</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a:t>
            </a:r>
            <a:endParaRPr lang="en-US" dirty="0"/>
          </a:p>
        </p:txBody>
      </p:sp>
      <p:sp>
        <p:nvSpPr>
          <p:cNvPr id="7" name="TextBox 6">
            <a:extLst>
              <a:ext uri="{FF2B5EF4-FFF2-40B4-BE49-F238E27FC236}">
                <a16:creationId xmlns:a16="http://schemas.microsoft.com/office/drawing/2014/main" id="{91234A9F-3742-88B9-D783-FD57B8415973}"/>
              </a:ext>
            </a:extLst>
          </p:cNvPr>
          <p:cNvSpPr txBox="1"/>
          <p:nvPr/>
        </p:nvSpPr>
        <p:spPr>
          <a:xfrm>
            <a:off x="236551" y="2812095"/>
            <a:ext cx="5202141" cy="2308324"/>
          </a:xfrm>
          <a:prstGeom prst="rect">
            <a:avLst/>
          </a:prstGeom>
          <a:noFill/>
        </p:spPr>
        <p:txBody>
          <a:bodyPr wrap="square">
            <a:spAutoFit/>
          </a:bodyPr>
          <a:lstStyle/>
          <a:p>
            <a:r>
              <a:rPr lang="en-US" b="1" dirty="0" err="1">
                <a:latin typeface="Arial (Body)"/>
              </a:rPr>
              <a:t>Mục</a:t>
            </a:r>
            <a:r>
              <a:rPr lang="en-US" b="1" dirty="0">
                <a:latin typeface="Arial (Body)"/>
              </a:rPr>
              <a:t> </a:t>
            </a:r>
            <a:r>
              <a:rPr lang="en-US" b="1" dirty="0" err="1">
                <a:latin typeface="Arial (Body)"/>
              </a:rPr>
              <a:t>tiêu</a:t>
            </a:r>
            <a:r>
              <a:rPr lang="en-US" b="1" dirty="0">
                <a:latin typeface="Arial (Body)"/>
              </a:rPr>
              <a:t> </a:t>
            </a:r>
            <a:r>
              <a:rPr lang="en-US" b="1" dirty="0" err="1">
                <a:latin typeface="Arial (Body)"/>
              </a:rPr>
              <a:t>cụ</a:t>
            </a:r>
            <a:r>
              <a:rPr lang="en-US" b="1" dirty="0">
                <a:latin typeface="Arial (Body)"/>
              </a:rPr>
              <a:t> </a:t>
            </a:r>
            <a:r>
              <a:rPr lang="en-US" b="1" dirty="0" err="1">
                <a:latin typeface="Arial (Body)"/>
              </a:rPr>
              <a:t>thể</a:t>
            </a:r>
            <a:r>
              <a:rPr lang="en-US" b="1" dirty="0">
                <a:latin typeface="Arial (Body)"/>
              </a:rPr>
              <a:t>:</a:t>
            </a:r>
          </a:p>
          <a:p>
            <a:pPr marL="342900" indent="-342900">
              <a:buFont typeface="+mj-lt"/>
              <a:buAutoNum type="arabicPeriod"/>
            </a:pPr>
            <a:r>
              <a:rPr lang="en-US" b="1" dirty="0" err="1">
                <a:solidFill>
                  <a:srgbClr val="0000FF"/>
                </a:solidFill>
                <a:latin typeface="Arial (Body)"/>
              </a:rPr>
              <a:t>Kiểm</a:t>
            </a:r>
            <a:r>
              <a:rPr lang="en-US" b="1" dirty="0">
                <a:solidFill>
                  <a:srgbClr val="0000FF"/>
                </a:solidFill>
                <a:latin typeface="Arial (Body)"/>
              </a:rPr>
              <a:t> </a:t>
            </a:r>
            <a:r>
              <a:rPr lang="en-US" b="1" dirty="0" err="1">
                <a:solidFill>
                  <a:srgbClr val="0000FF"/>
                </a:solidFill>
                <a:latin typeface="Arial (Body)"/>
              </a:rPr>
              <a:t>soát</a:t>
            </a:r>
            <a:r>
              <a:rPr lang="en-US" b="1" dirty="0">
                <a:solidFill>
                  <a:srgbClr val="0000FF"/>
                </a:solidFill>
                <a:latin typeface="Arial (Body)"/>
              </a:rPr>
              <a:t> </a:t>
            </a:r>
            <a:r>
              <a:rPr lang="en-US" b="1" dirty="0" err="1">
                <a:solidFill>
                  <a:srgbClr val="0000FF"/>
                </a:solidFill>
                <a:latin typeface="Arial (Body)"/>
              </a:rPr>
              <a:t>nguồn</a:t>
            </a:r>
            <a:r>
              <a:rPr lang="en-US" b="1" dirty="0">
                <a:solidFill>
                  <a:srgbClr val="0000FF"/>
                </a:solidFill>
                <a:latin typeface="Arial (Body)"/>
              </a:rPr>
              <a:t> </a:t>
            </a:r>
            <a:r>
              <a:rPr lang="en-US" b="1" dirty="0" err="1">
                <a:solidFill>
                  <a:srgbClr val="0000FF"/>
                </a:solidFill>
                <a:latin typeface="Arial (Body)"/>
              </a:rPr>
              <a:t>thải</a:t>
            </a:r>
            <a:r>
              <a:rPr lang="en-US" b="1" dirty="0">
                <a:solidFill>
                  <a:srgbClr val="0000FF"/>
                </a:solidFill>
                <a:latin typeface="Arial (Body)"/>
              </a:rPr>
              <a:t>; </a:t>
            </a:r>
          </a:p>
          <a:p>
            <a:pPr marL="342900" indent="-342900">
              <a:buFont typeface="+mj-lt"/>
              <a:buAutoNum type="arabicPeriod"/>
            </a:pPr>
            <a:r>
              <a:rPr lang="en-US" b="1" dirty="0" err="1">
                <a:solidFill>
                  <a:srgbClr val="92D050"/>
                </a:solidFill>
                <a:latin typeface="Arial (Body)"/>
              </a:rPr>
              <a:t>Xác</a:t>
            </a:r>
            <a:r>
              <a:rPr lang="en-US" b="1" dirty="0">
                <a:solidFill>
                  <a:srgbClr val="92D050"/>
                </a:solidFill>
                <a:latin typeface="Arial (Body)"/>
              </a:rPr>
              <a:t> </a:t>
            </a:r>
            <a:r>
              <a:rPr lang="en-US" b="1" dirty="0" err="1">
                <a:solidFill>
                  <a:srgbClr val="92D050"/>
                </a:solidFill>
                <a:latin typeface="Arial (Body)"/>
              </a:rPr>
              <a:t>định</a:t>
            </a:r>
            <a:r>
              <a:rPr lang="en-US" b="1" dirty="0">
                <a:solidFill>
                  <a:srgbClr val="92D050"/>
                </a:solidFill>
                <a:latin typeface="Arial (Body)"/>
              </a:rPr>
              <a:t> </a:t>
            </a:r>
            <a:r>
              <a:rPr lang="en-US" b="1" dirty="0" err="1">
                <a:solidFill>
                  <a:srgbClr val="92D050"/>
                </a:solidFill>
                <a:latin typeface="Arial (Body)"/>
              </a:rPr>
              <a:t>hiện</a:t>
            </a:r>
            <a:r>
              <a:rPr lang="en-US" b="1" dirty="0">
                <a:solidFill>
                  <a:srgbClr val="92D050"/>
                </a:solidFill>
                <a:latin typeface="Arial (Body)"/>
              </a:rPr>
              <a:t> </a:t>
            </a:r>
            <a:r>
              <a:rPr lang="en-US" b="1" dirty="0" err="1">
                <a:solidFill>
                  <a:srgbClr val="92D050"/>
                </a:solidFill>
                <a:latin typeface="Arial (Body)"/>
              </a:rPr>
              <a:t>trạng</a:t>
            </a:r>
            <a:r>
              <a:rPr lang="en-US" b="1" dirty="0">
                <a:solidFill>
                  <a:srgbClr val="92D050"/>
                </a:solidFill>
                <a:latin typeface="Arial (Body)"/>
              </a:rPr>
              <a:t> ô </a:t>
            </a:r>
            <a:r>
              <a:rPr lang="en-US" b="1" dirty="0" err="1">
                <a:solidFill>
                  <a:srgbClr val="92D050"/>
                </a:solidFill>
                <a:latin typeface="Arial (Body)"/>
              </a:rPr>
              <a:t>nhiễm</a:t>
            </a:r>
            <a:r>
              <a:rPr lang="en-US" b="1" dirty="0">
                <a:solidFill>
                  <a:srgbClr val="92D050"/>
                </a:solidFill>
                <a:latin typeface="Arial (Body)"/>
              </a:rPr>
              <a:t> </a:t>
            </a:r>
            <a:r>
              <a:rPr lang="en-US" b="1" dirty="0" err="1">
                <a:solidFill>
                  <a:srgbClr val="92D050"/>
                </a:solidFill>
                <a:latin typeface="Arial (Body)"/>
              </a:rPr>
              <a:t>bụi</a:t>
            </a:r>
            <a:r>
              <a:rPr lang="en-US" b="1" dirty="0">
                <a:solidFill>
                  <a:srgbClr val="92D050"/>
                </a:solidFill>
                <a:latin typeface="Arial (Body)"/>
              </a:rPr>
              <a:t> PM</a:t>
            </a:r>
            <a:r>
              <a:rPr lang="en-US" b="1" baseline="-25000" dirty="0">
                <a:solidFill>
                  <a:srgbClr val="92D050"/>
                </a:solidFill>
                <a:latin typeface="Arial (Body)"/>
              </a:rPr>
              <a:t>10</a:t>
            </a:r>
            <a:r>
              <a:rPr lang="en-US" b="1" dirty="0">
                <a:solidFill>
                  <a:srgbClr val="92D050"/>
                </a:solidFill>
                <a:latin typeface="Arial (Body)"/>
              </a:rPr>
              <a:t>, PM</a:t>
            </a:r>
            <a:r>
              <a:rPr lang="en-US" b="1" baseline="-25000" dirty="0">
                <a:solidFill>
                  <a:srgbClr val="92D050"/>
                </a:solidFill>
                <a:latin typeface="Arial (Body)"/>
              </a:rPr>
              <a:t>2.5</a:t>
            </a:r>
            <a:r>
              <a:rPr lang="en-US" b="1" dirty="0">
                <a:solidFill>
                  <a:srgbClr val="92D050"/>
                </a:solidFill>
                <a:latin typeface="Arial (Body)"/>
              </a:rPr>
              <a:t>; </a:t>
            </a:r>
          </a:p>
          <a:p>
            <a:pPr marL="342900" indent="-342900">
              <a:buFont typeface="+mj-lt"/>
              <a:buAutoNum type="arabicPeriod"/>
            </a:pPr>
            <a:r>
              <a:rPr lang="en-US" b="1" dirty="0" err="1">
                <a:latin typeface="Arial (Body)"/>
              </a:rPr>
              <a:t>Tăng</a:t>
            </a:r>
            <a:r>
              <a:rPr lang="en-US" b="1" dirty="0">
                <a:latin typeface="Arial (Body)"/>
              </a:rPr>
              <a:t> </a:t>
            </a:r>
            <a:r>
              <a:rPr lang="en-US" b="1" dirty="0" err="1">
                <a:latin typeface="Arial (Body)"/>
              </a:rPr>
              <a:t>cường</a:t>
            </a:r>
            <a:r>
              <a:rPr lang="en-US" b="1" dirty="0">
                <a:latin typeface="Arial (Body)"/>
              </a:rPr>
              <a:t> </a:t>
            </a:r>
            <a:r>
              <a:rPr lang="en-US" b="1" dirty="0" err="1">
                <a:latin typeface="Arial (Body)"/>
              </a:rPr>
              <a:t>năng</a:t>
            </a:r>
            <a:r>
              <a:rPr lang="en-US" b="1" dirty="0">
                <a:latin typeface="Arial (Body)"/>
              </a:rPr>
              <a:t> </a:t>
            </a:r>
            <a:r>
              <a:rPr lang="en-US" b="1" dirty="0" err="1">
                <a:latin typeface="Arial (Body)"/>
              </a:rPr>
              <a:t>lực</a:t>
            </a:r>
            <a:r>
              <a:rPr lang="en-US" b="1" dirty="0">
                <a:latin typeface="Arial (Body)"/>
              </a:rPr>
              <a:t> </a:t>
            </a:r>
            <a:r>
              <a:rPr lang="en-US" b="1" dirty="0" err="1">
                <a:latin typeface="Arial (Body)"/>
              </a:rPr>
              <a:t>kiểm</a:t>
            </a:r>
            <a:r>
              <a:rPr lang="en-US" b="1" dirty="0">
                <a:latin typeface="Arial (Body)"/>
              </a:rPr>
              <a:t> </a:t>
            </a:r>
            <a:r>
              <a:rPr lang="en-US" b="1" dirty="0" err="1">
                <a:latin typeface="Arial (Body)"/>
              </a:rPr>
              <a:t>soát</a:t>
            </a:r>
            <a:r>
              <a:rPr lang="en-US" b="1" dirty="0">
                <a:latin typeface="Arial (Body)"/>
              </a:rPr>
              <a:t> </a:t>
            </a:r>
            <a:r>
              <a:rPr lang="en-US" b="1" dirty="0" err="1">
                <a:latin typeface="Arial (Body)"/>
              </a:rPr>
              <a:t>khí</a:t>
            </a:r>
            <a:r>
              <a:rPr lang="en-US" b="1" dirty="0">
                <a:latin typeface="Arial (Body)"/>
              </a:rPr>
              <a:t> </a:t>
            </a:r>
            <a:r>
              <a:rPr lang="en-US" b="1" dirty="0" err="1">
                <a:latin typeface="Arial (Body)"/>
              </a:rPr>
              <a:t>nhà</a:t>
            </a:r>
            <a:r>
              <a:rPr lang="en-US" b="1" dirty="0">
                <a:latin typeface="Arial (Body)"/>
              </a:rPr>
              <a:t> </a:t>
            </a:r>
            <a:r>
              <a:rPr lang="en-US" b="1" dirty="0" err="1">
                <a:latin typeface="Arial (Body)"/>
              </a:rPr>
              <a:t>kính</a:t>
            </a:r>
            <a:endParaRPr lang="en-US" b="1" dirty="0">
              <a:latin typeface="Arial (Body)"/>
            </a:endParaRPr>
          </a:p>
          <a:p>
            <a:pPr marL="342900" indent="-342900">
              <a:buFont typeface="+mj-lt"/>
              <a:buAutoNum type="arabicPeriod"/>
            </a:pPr>
            <a:r>
              <a:rPr lang="en-US" b="1" dirty="0" err="1">
                <a:solidFill>
                  <a:srgbClr val="C00000"/>
                </a:solidFill>
                <a:latin typeface="Arial (Body)"/>
              </a:rPr>
              <a:t>Tăng</a:t>
            </a:r>
            <a:r>
              <a:rPr lang="en-US" b="1" dirty="0">
                <a:solidFill>
                  <a:srgbClr val="C00000"/>
                </a:solidFill>
                <a:latin typeface="Arial (Body)"/>
              </a:rPr>
              <a:t> </a:t>
            </a:r>
            <a:r>
              <a:rPr lang="en-US" b="1" dirty="0" err="1">
                <a:solidFill>
                  <a:srgbClr val="C00000"/>
                </a:solidFill>
                <a:latin typeface="Arial (Body)"/>
              </a:rPr>
              <a:t>cường</a:t>
            </a:r>
            <a:r>
              <a:rPr lang="en-US" b="1" dirty="0">
                <a:solidFill>
                  <a:srgbClr val="C00000"/>
                </a:solidFill>
                <a:latin typeface="Arial (Body)"/>
              </a:rPr>
              <a:t> </a:t>
            </a:r>
            <a:r>
              <a:rPr lang="en-US" b="1" dirty="0" err="1">
                <a:solidFill>
                  <a:srgbClr val="C00000"/>
                </a:solidFill>
                <a:latin typeface="Arial (Body)"/>
              </a:rPr>
              <a:t>giám</a:t>
            </a:r>
            <a:r>
              <a:rPr lang="en-US" b="1" dirty="0">
                <a:solidFill>
                  <a:srgbClr val="C00000"/>
                </a:solidFill>
                <a:latin typeface="Arial (Body)"/>
              </a:rPr>
              <a:t> </a:t>
            </a:r>
            <a:r>
              <a:rPr lang="en-US" b="1" dirty="0" err="1">
                <a:solidFill>
                  <a:srgbClr val="C00000"/>
                </a:solidFill>
                <a:latin typeface="Arial (Body)"/>
              </a:rPr>
              <a:t>sát</a:t>
            </a:r>
            <a:r>
              <a:rPr lang="en-US" b="1" dirty="0">
                <a:solidFill>
                  <a:srgbClr val="C00000"/>
                </a:solidFill>
                <a:latin typeface="Arial (Body)"/>
              </a:rPr>
              <a:t> </a:t>
            </a:r>
            <a:r>
              <a:rPr lang="en-US" b="1" dirty="0" err="1">
                <a:solidFill>
                  <a:srgbClr val="C00000"/>
                </a:solidFill>
                <a:latin typeface="Arial (Body)"/>
              </a:rPr>
              <a:t>chất</a:t>
            </a:r>
            <a:r>
              <a:rPr lang="en-US" b="1" dirty="0">
                <a:solidFill>
                  <a:srgbClr val="C00000"/>
                </a:solidFill>
                <a:latin typeface="Arial (Body)"/>
              </a:rPr>
              <a:t> </a:t>
            </a:r>
            <a:r>
              <a:rPr lang="en-US" b="1" dirty="0" err="1">
                <a:solidFill>
                  <a:srgbClr val="C00000"/>
                </a:solidFill>
                <a:latin typeface="Arial (Body)"/>
              </a:rPr>
              <a:t>lượng</a:t>
            </a:r>
            <a:r>
              <a:rPr lang="en-US" b="1" dirty="0">
                <a:solidFill>
                  <a:srgbClr val="C00000"/>
                </a:solidFill>
                <a:latin typeface="Arial (Body)"/>
              </a:rPr>
              <a:t> </a:t>
            </a:r>
            <a:r>
              <a:rPr lang="en-US" b="1" dirty="0" err="1">
                <a:solidFill>
                  <a:srgbClr val="C00000"/>
                </a:solidFill>
                <a:latin typeface="Arial (Body)"/>
              </a:rPr>
              <a:t>không</a:t>
            </a:r>
            <a:r>
              <a:rPr lang="en-US" b="1" dirty="0">
                <a:solidFill>
                  <a:srgbClr val="C00000"/>
                </a:solidFill>
                <a:latin typeface="Arial (Body)"/>
              </a:rPr>
              <a:t> </a:t>
            </a:r>
            <a:r>
              <a:rPr lang="en-US" b="1" dirty="0" err="1">
                <a:solidFill>
                  <a:srgbClr val="C00000"/>
                </a:solidFill>
                <a:latin typeface="Arial (Body)"/>
              </a:rPr>
              <a:t>khí</a:t>
            </a:r>
            <a:r>
              <a:rPr lang="en-US" b="1" dirty="0">
                <a:solidFill>
                  <a:srgbClr val="C00000"/>
                </a:solidFill>
                <a:latin typeface="Arial (Body)"/>
              </a:rPr>
              <a:t> </a:t>
            </a:r>
            <a:r>
              <a:rPr lang="en-US" b="1" dirty="0" err="1">
                <a:solidFill>
                  <a:srgbClr val="C00000"/>
                </a:solidFill>
                <a:latin typeface="Arial (Body)"/>
              </a:rPr>
              <a:t>xung</a:t>
            </a:r>
            <a:r>
              <a:rPr lang="en-US" b="1" dirty="0">
                <a:solidFill>
                  <a:srgbClr val="C00000"/>
                </a:solidFill>
                <a:latin typeface="Arial (Body)"/>
              </a:rPr>
              <a:t> </a:t>
            </a:r>
            <a:r>
              <a:rPr lang="en-US" b="1" dirty="0" err="1">
                <a:solidFill>
                  <a:srgbClr val="C00000"/>
                </a:solidFill>
                <a:latin typeface="Arial (Body)"/>
              </a:rPr>
              <a:t>quanh</a:t>
            </a:r>
            <a:endParaRPr lang="en-US" b="1" dirty="0">
              <a:solidFill>
                <a:srgbClr val="C00000"/>
              </a:solidFill>
              <a:latin typeface="Arial (Body)"/>
            </a:endParaRPr>
          </a:p>
        </p:txBody>
      </p:sp>
      <p:sp>
        <p:nvSpPr>
          <p:cNvPr id="6" name="TextBox 5">
            <a:extLst>
              <a:ext uri="{FF2B5EF4-FFF2-40B4-BE49-F238E27FC236}">
                <a16:creationId xmlns:a16="http://schemas.microsoft.com/office/drawing/2014/main" id="{DE9D213F-A9E0-8549-A213-CB6A73A96547}"/>
              </a:ext>
            </a:extLst>
          </p:cNvPr>
          <p:cNvSpPr txBox="1"/>
          <p:nvPr/>
        </p:nvSpPr>
        <p:spPr>
          <a:xfrm>
            <a:off x="236551" y="860419"/>
            <a:ext cx="5655094" cy="2308324"/>
          </a:xfrm>
          <a:prstGeom prst="rect">
            <a:avLst/>
          </a:prstGeom>
          <a:noFill/>
        </p:spPr>
        <p:txBody>
          <a:bodyPr wrap="square">
            <a:spAutoFit/>
          </a:bodyPr>
          <a:lstStyle/>
          <a:p>
            <a:r>
              <a:rPr lang="vi-VN" b="1" dirty="0"/>
              <a:t>Mục tiêu tổng quát</a:t>
            </a:r>
          </a:p>
          <a:p>
            <a:r>
              <a:rPr lang="vi-VN" dirty="0"/>
              <a:t>Tăng cường công tác quản lý chất lượng môi trường không khí</a:t>
            </a:r>
            <a:r>
              <a:rPr lang="en-US" dirty="0"/>
              <a:t> </a:t>
            </a:r>
            <a:r>
              <a:rPr lang="en-US" dirty="0" err="1"/>
              <a:t>thông</a:t>
            </a:r>
            <a:r>
              <a:rPr lang="en-US" dirty="0"/>
              <a:t> qua:</a:t>
            </a:r>
            <a:endParaRPr lang="vi-VN" dirty="0"/>
          </a:p>
          <a:p>
            <a:pPr marL="285750" indent="-285750">
              <a:buFont typeface="Arial" panose="020B0604020202020204" pitchFamily="34" charset="0"/>
              <a:buChar char="•"/>
            </a:pPr>
            <a:r>
              <a:rPr lang="en-US" dirty="0"/>
              <a:t> K</a:t>
            </a:r>
            <a:r>
              <a:rPr lang="vi-VN" dirty="0"/>
              <a:t>iểm soát nguồn phát sinh khí thải.</a:t>
            </a:r>
          </a:p>
          <a:p>
            <a:pPr marL="285750" indent="-285750">
              <a:buFont typeface="Arial" panose="020B0604020202020204" pitchFamily="34" charset="0"/>
              <a:buChar char="•"/>
            </a:pPr>
            <a:r>
              <a:rPr lang="en-US" dirty="0"/>
              <a:t> </a:t>
            </a:r>
            <a:r>
              <a:rPr lang="vi-VN" dirty="0"/>
              <a:t>Giám sát</a:t>
            </a:r>
            <a:r>
              <a:rPr lang="en-US" dirty="0"/>
              <a:t> </a:t>
            </a:r>
            <a:r>
              <a:rPr lang="vi-VN" dirty="0"/>
              <a:t>chất lượng không khí </a:t>
            </a:r>
            <a:endParaRPr lang="en-US" dirty="0"/>
          </a:p>
          <a:p>
            <a:r>
              <a:rPr lang="en-US" sz="1800" dirty="0">
                <a:solidFill>
                  <a:srgbClr val="00B050"/>
                </a:solidFill>
                <a:latin typeface="Arial (Body)"/>
              </a:rPr>
              <a:t>=&gt; </a:t>
            </a:r>
            <a:r>
              <a:rPr lang="en-US" sz="1800" dirty="0" err="1">
                <a:solidFill>
                  <a:srgbClr val="00B050"/>
                </a:solidFill>
                <a:latin typeface="Arial (Body)"/>
              </a:rPr>
              <a:t>nhằm</a:t>
            </a:r>
            <a:r>
              <a:rPr lang="en-US" sz="1800" dirty="0">
                <a:solidFill>
                  <a:srgbClr val="00B050"/>
                </a:solidFill>
                <a:latin typeface="Arial (Body)"/>
              </a:rPr>
              <a:t> c</a:t>
            </a:r>
            <a:r>
              <a:rPr lang="vi-VN" sz="1800" dirty="0">
                <a:solidFill>
                  <a:srgbClr val="00B050"/>
                </a:solidFill>
                <a:latin typeface="Arial (Body)"/>
              </a:rPr>
              <a:t>ải thiện chất lượng không khí, bảo vệ sức khỏe cộng đồng.</a:t>
            </a:r>
            <a:endParaRPr lang="vi-VN" sz="1800" dirty="0">
              <a:latin typeface="Arial (Body)"/>
            </a:endParaRPr>
          </a:p>
          <a:p>
            <a:endParaRPr lang="vi-VN" dirty="0"/>
          </a:p>
        </p:txBody>
      </p:sp>
    </p:spTree>
    <p:extLst>
      <p:ext uri="{BB962C8B-B14F-4D97-AF65-F5344CB8AC3E}">
        <p14:creationId xmlns:p14="http://schemas.microsoft.com/office/powerpoint/2010/main" val="94277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E6C3CE-9BFC-2969-6EE0-3228ED4C8EBE}"/>
              </a:ext>
            </a:extLst>
          </p:cNvPr>
          <p:cNvSpPr>
            <a:spLocks noGrp="1"/>
          </p:cNvSpPr>
          <p:nvPr>
            <p:ph idx="1"/>
          </p:nvPr>
        </p:nvSpPr>
        <p:spPr>
          <a:xfrm>
            <a:off x="5641218" y="1063973"/>
            <a:ext cx="6550782" cy="4351338"/>
          </a:xfrm>
        </p:spPr>
        <p:txBody>
          <a:bodyPr>
            <a:noAutofit/>
          </a:bodyPr>
          <a:lstStyle/>
          <a:p>
            <a:pPr>
              <a:buNone/>
            </a:pPr>
            <a:r>
              <a:rPr lang="vi-VN" sz="1800" b="1" dirty="0"/>
              <a:t>1. Hoàn thiện cơ chế, chính sách và pháp luật</a:t>
            </a:r>
          </a:p>
          <a:p>
            <a:pPr lvl="1"/>
            <a:r>
              <a:rPr lang="vi-VN" sz="1600" dirty="0"/>
              <a:t>Cập nhật, bổ sung quy định pháp luật về quản lý môi trường không khí.</a:t>
            </a:r>
          </a:p>
          <a:p>
            <a:pPr lvl="1"/>
            <a:r>
              <a:rPr lang="vi-VN" sz="1600" dirty="0"/>
              <a:t>Xây dựng </a:t>
            </a:r>
            <a:r>
              <a:rPr lang="en-US" sz="1600" dirty="0" err="1"/>
              <a:t>quy</a:t>
            </a:r>
            <a:r>
              <a:rPr lang="en-US" sz="1600" dirty="0"/>
              <a:t> </a:t>
            </a:r>
            <a:r>
              <a:rPr lang="en-US" sz="1600" dirty="0" err="1"/>
              <a:t>chế</a:t>
            </a:r>
            <a:r>
              <a:rPr lang="en-US" sz="1600" dirty="0"/>
              <a:t> </a:t>
            </a:r>
            <a:r>
              <a:rPr lang="en-US" sz="1600" dirty="0" err="1"/>
              <a:t>phối</a:t>
            </a:r>
            <a:r>
              <a:rPr lang="en-US" sz="1600" dirty="0"/>
              <a:t> </a:t>
            </a:r>
            <a:r>
              <a:rPr lang="en-US" sz="1600" dirty="0" err="1"/>
              <a:t>hợp</a:t>
            </a:r>
            <a:r>
              <a:rPr lang="en-US" sz="1600" dirty="0"/>
              <a:t>, </a:t>
            </a:r>
            <a:r>
              <a:rPr lang="en-US" sz="1600" dirty="0" err="1"/>
              <a:t>biện</a:t>
            </a:r>
            <a:r>
              <a:rPr lang="en-US" sz="1600" dirty="0"/>
              <a:t> </a:t>
            </a:r>
            <a:r>
              <a:rPr lang="en-US" sz="1600" dirty="0" err="1"/>
              <a:t>pháp</a:t>
            </a:r>
            <a:r>
              <a:rPr lang="en-US" sz="1600" dirty="0"/>
              <a:t> </a:t>
            </a:r>
            <a:r>
              <a:rPr lang="en-US" sz="1600" dirty="0" err="1"/>
              <a:t>quản</a:t>
            </a:r>
            <a:r>
              <a:rPr lang="en-US" sz="1600" dirty="0"/>
              <a:t> </a:t>
            </a:r>
            <a:r>
              <a:rPr lang="en-US" sz="1600" dirty="0" err="1"/>
              <a:t>lý</a:t>
            </a:r>
            <a:r>
              <a:rPr lang="en-US" sz="1600" dirty="0"/>
              <a:t> </a:t>
            </a:r>
            <a:r>
              <a:rPr lang="en-US" sz="1600" dirty="0" err="1"/>
              <a:t>chất</a:t>
            </a:r>
            <a:r>
              <a:rPr lang="en-US" sz="1600" dirty="0"/>
              <a:t> </a:t>
            </a:r>
            <a:r>
              <a:rPr lang="en-US" sz="1600" dirty="0" err="1"/>
              <a:t>lượng</a:t>
            </a:r>
            <a:r>
              <a:rPr lang="en-US" sz="1600" dirty="0"/>
              <a:t> </a:t>
            </a:r>
            <a:r>
              <a:rPr lang="en-US" sz="1600" dirty="0" err="1"/>
              <a:t>môi</a:t>
            </a:r>
            <a:r>
              <a:rPr lang="en-US" sz="1600" dirty="0"/>
              <a:t> </a:t>
            </a:r>
            <a:r>
              <a:rPr lang="en-US" sz="1600" dirty="0" err="1"/>
              <a:t>trường</a:t>
            </a:r>
            <a:r>
              <a:rPr lang="en-US" sz="1600" dirty="0"/>
              <a:t> </a:t>
            </a:r>
            <a:r>
              <a:rPr lang="en-US" sz="1600" dirty="0" err="1"/>
              <a:t>không</a:t>
            </a:r>
            <a:r>
              <a:rPr lang="en-US" sz="1600" dirty="0"/>
              <a:t> </a:t>
            </a:r>
            <a:r>
              <a:rPr lang="en-US" sz="1600" dirty="0" err="1"/>
              <a:t>khí</a:t>
            </a:r>
            <a:r>
              <a:rPr lang="en-US" sz="1600" dirty="0"/>
              <a:t> </a:t>
            </a:r>
            <a:r>
              <a:rPr lang="en-US" sz="1600" dirty="0" err="1"/>
              <a:t>liên</a:t>
            </a:r>
            <a:r>
              <a:rPr lang="en-US" sz="1600" dirty="0"/>
              <a:t> </a:t>
            </a:r>
            <a:r>
              <a:rPr lang="en-US" sz="1600" dirty="0" err="1"/>
              <a:t>vùng</a:t>
            </a:r>
            <a:r>
              <a:rPr lang="en-US" sz="1600" dirty="0"/>
              <a:t>, </a:t>
            </a:r>
            <a:r>
              <a:rPr lang="en-US" sz="1600" dirty="0" err="1"/>
              <a:t>liên</a:t>
            </a:r>
            <a:r>
              <a:rPr lang="en-US" sz="1600" dirty="0"/>
              <a:t> </a:t>
            </a:r>
            <a:r>
              <a:rPr lang="en-US" sz="1600" dirty="0" err="1"/>
              <a:t>tỉnh</a:t>
            </a:r>
            <a:r>
              <a:rPr lang="vi-VN" sz="1600" dirty="0"/>
              <a:t>.</a:t>
            </a:r>
          </a:p>
          <a:p>
            <a:pPr>
              <a:buNone/>
            </a:pPr>
            <a:r>
              <a:rPr lang="vi-VN" sz="1800" b="1" dirty="0"/>
              <a:t>2. Phòng ngừa và giảm thiểu phát thải khí thải</a:t>
            </a:r>
          </a:p>
          <a:p>
            <a:pPr lvl="1"/>
            <a:r>
              <a:rPr lang="vi-VN" sz="1400" dirty="0"/>
              <a:t>Áp dụng công nghệ sạch trong sản xuất, giao thông và xây dựng.</a:t>
            </a:r>
          </a:p>
          <a:p>
            <a:pPr lvl="1"/>
            <a:r>
              <a:rPr lang="vi-VN" sz="1400" dirty="0"/>
              <a:t>Thực hiện các biện pháp giảm thiểu ô nhiễm không khí.</a:t>
            </a:r>
          </a:p>
          <a:p>
            <a:pPr>
              <a:buNone/>
            </a:pPr>
            <a:r>
              <a:rPr lang="vi-VN" sz="1800" b="1" dirty="0"/>
              <a:t>3. Hoàn thiện cơ chế tài chính &amp; đa dạng nguồn lực</a:t>
            </a:r>
          </a:p>
          <a:p>
            <a:pPr lvl="1"/>
            <a:r>
              <a:rPr lang="vi-VN" sz="1400" dirty="0"/>
              <a:t>Tăng cường đầu tư cho công tác quản lý chất lượng không khí.</a:t>
            </a:r>
          </a:p>
          <a:p>
            <a:pPr lvl="1"/>
            <a:r>
              <a:rPr lang="vi-VN" sz="1400" dirty="0"/>
              <a:t>Khuyến khích sự tham gia của khu vực tư nhân và tổ chức quốc tế.</a:t>
            </a:r>
          </a:p>
          <a:p>
            <a:pPr>
              <a:buNone/>
            </a:pPr>
            <a:r>
              <a:rPr lang="vi-VN" sz="1800" b="1" dirty="0"/>
              <a:t>4. Hợp tác quốc tế &amp; nghiên cứu khoa học</a:t>
            </a:r>
          </a:p>
          <a:p>
            <a:pPr lvl="1"/>
            <a:r>
              <a:rPr lang="vi-VN" sz="1400" dirty="0"/>
              <a:t>Học hỏi kinh nghiệm từ các quốc gia tiên tiến.</a:t>
            </a:r>
          </a:p>
          <a:p>
            <a:pPr lvl="1"/>
            <a:r>
              <a:rPr lang="vi-VN" sz="1400" dirty="0"/>
              <a:t>Nghiên cứu, ứng dụng công nghệ mới trong giám sát không khí.</a:t>
            </a:r>
          </a:p>
          <a:p>
            <a:pPr>
              <a:buNone/>
            </a:pPr>
            <a:r>
              <a:rPr lang="vi-VN" sz="1800" b="1" dirty="0"/>
              <a:t>5. Thanh tra, kiểm tra và giám sát</a:t>
            </a:r>
          </a:p>
          <a:p>
            <a:pPr lvl="1"/>
            <a:r>
              <a:rPr lang="vi-VN" sz="1400" dirty="0"/>
              <a:t>Kiểm tra việc tuân thủ quy định pháp luật về môi trường không khí.</a:t>
            </a:r>
          </a:p>
          <a:p>
            <a:pPr lvl="1"/>
            <a:r>
              <a:rPr lang="vi-VN" sz="1400" dirty="0"/>
              <a:t>Xử lý nghiêm các hành vi vi phạm gây ô nhiễm.</a:t>
            </a:r>
          </a:p>
          <a:p>
            <a:pPr>
              <a:buNone/>
            </a:pPr>
            <a:r>
              <a:rPr lang="vi-VN" sz="1800" b="1" dirty="0"/>
              <a:t>6. Tuyên truyền, giáo dục và nâng cao nhận thức</a:t>
            </a:r>
          </a:p>
          <a:p>
            <a:pPr lvl="1"/>
            <a:r>
              <a:rPr lang="vi-VN" sz="1400" dirty="0"/>
              <a:t>Phổ biến kiến thức về bảo vệ môi trường không khí đến cộng đồng.</a:t>
            </a:r>
          </a:p>
          <a:p>
            <a:pPr lvl="1"/>
            <a:r>
              <a:rPr lang="vi-VN" sz="1400" dirty="0"/>
              <a:t>Tăng cường trách nhiệm của tổ chức, cá nhân trong bảo vệ môi trường.</a:t>
            </a:r>
          </a:p>
        </p:txBody>
      </p:sp>
      <p:sp>
        <p:nvSpPr>
          <p:cNvPr id="5" name="TextBox 4">
            <a:extLst>
              <a:ext uri="{FF2B5EF4-FFF2-40B4-BE49-F238E27FC236}">
                <a16:creationId xmlns:a16="http://schemas.microsoft.com/office/drawing/2014/main" id="{C339EB11-203F-F42F-E2F2-FA3CBE241771}"/>
              </a:ext>
            </a:extLst>
          </p:cNvPr>
          <p:cNvSpPr txBox="1"/>
          <p:nvPr/>
        </p:nvSpPr>
        <p:spPr>
          <a:xfrm>
            <a:off x="-763325" y="1072314"/>
            <a:ext cx="6120729" cy="5632311"/>
          </a:xfrm>
          <a:prstGeom prst="rect">
            <a:avLst/>
          </a:prstGeom>
          <a:noFill/>
        </p:spPr>
        <p:txBody>
          <a:bodyPr wrap="square">
            <a:spAutoFit/>
          </a:bodyPr>
          <a:lstStyle/>
          <a:p>
            <a:pPr marL="1257300" lvl="2" indent="-342900" algn="just">
              <a:buFont typeface="+mj-lt"/>
              <a:buAutoNum type="arabicPeriod"/>
            </a:pPr>
            <a:r>
              <a:rPr lang="en-US" sz="1800" b="1" dirty="0">
                <a:latin typeface="Arial" panose="020B0604020202020204" pitchFamily="34" charset="0"/>
                <a:cs typeface="Arial" panose="020B0604020202020204" pitchFamily="34" charset="0"/>
              </a:rPr>
              <a:t>Hoàn </a:t>
            </a:r>
            <a:r>
              <a:rPr lang="en-US" sz="1800" b="1" dirty="0" err="1">
                <a:latin typeface="Arial" panose="020B0604020202020204" pitchFamily="34" charset="0"/>
                <a:cs typeface="Arial" panose="020B0604020202020204" pitchFamily="34" charset="0"/>
              </a:rPr>
              <a:t>thiện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cơ</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chế</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chính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sách</a:t>
            </a:r>
            <a:endParaRPr lang="en-US" sz="1800" b="1" dirty="0">
              <a:latin typeface="Arial" panose="020B0604020202020204" pitchFamily="34" charset="0"/>
              <a:cs typeface="Arial" panose="020B0604020202020204" pitchFamily="34" charset="0"/>
            </a:endParaRPr>
          </a:p>
          <a:p>
            <a:pPr marL="1257300" lvl="2" indent="-342900" algn="just">
              <a:buFont typeface="+mj-lt"/>
              <a:buAutoNum type="arabicPeriod"/>
            </a:pPr>
            <a:r>
              <a:rPr lang="en-US" sz="1800" b="1" dirty="0" err="1">
                <a:solidFill>
                  <a:srgbClr val="92D050"/>
                </a:solidFill>
                <a:latin typeface="Arial" panose="020B0604020202020204" pitchFamily="34" charset="0"/>
                <a:cs typeface="Arial" panose="020B0604020202020204" pitchFamily="34" charset="0"/>
              </a:rPr>
              <a:t>Kiện</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toàn</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tổ</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chức</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nâng</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cao</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năng</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lực</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về</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quản</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lý</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chất</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lượng</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không</a:t>
            </a:r>
            <a:r>
              <a:rPr lang="en-US" sz="1800" b="1" dirty="0">
                <a:solidFill>
                  <a:srgbClr val="92D050"/>
                </a:solidFill>
                <a:latin typeface="Arial" panose="020B0604020202020204" pitchFamily="34" charset="0"/>
                <a:cs typeface="Arial" panose="020B0604020202020204" pitchFamily="34" charset="0"/>
              </a:rPr>
              <a:t> </a:t>
            </a:r>
            <a:r>
              <a:rPr lang="en-US" sz="1800" b="1" dirty="0" err="1">
                <a:solidFill>
                  <a:srgbClr val="92D050"/>
                </a:solidFill>
                <a:latin typeface="Arial" panose="020B0604020202020204" pitchFamily="34" charset="0"/>
                <a:cs typeface="Arial" panose="020B0604020202020204" pitchFamily="34" charset="0"/>
              </a:rPr>
              <a:t>khí</a:t>
            </a:r>
            <a:endParaRPr lang="en-US" sz="1800" b="1" dirty="0">
              <a:solidFill>
                <a:srgbClr val="92D050"/>
              </a:solidFill>
              <a:latin typeface="Arial" panose="020B0604020202020204" pitchFamily="34" charset="0"/>
              <a:cs typeface="Arial" panose="020B0604020202020204" pitchFamily="34" charset="0"/>
            </a:endParaRPr>
          </a:p>
          <a:p>
            <a:pPr marL="1257300" lvl="2" indent="-342900" algn="just">
              <a:buFont typeface="+mj-lt"/>
              <a:buAutoNum type="arabicPeriod"/>
            </a:pPr>
            <a:endParaRPr lang="en-US" b="1" dirty="0">
              <a:solidFill>
                <a:srgbClr val="92D050"/>
              </a:solidFill>
              <a:latin typeface="Arial" panose="020B0604020202020204" pitchFamily="34" charset="0"/>
              <a:cs typeface="Arial" panose="020B0604020202020204" pitchFamily="34" charset="0"/>
            </a:endParaRPr>
          </a:p>
          <a:p>
            <a:pPr marL="1257300" lvl="2" indent="-342900" algn="just">
              <a:buFont typeface="+mj-lt"/>
              <a:buAutoNum type="arabicPeriod"/>
            </a:pPr>
            <a:endParaRPr lang="en-US" sz="1800" b="1" dirty="0">
              <a:solidFill>
                <a:srgbClr val="92D050"/>
              </a:solidFill>
              <a:latin typeface="Arial" panose="020B0604020202020204" pitchFamily="34" charset="0"/>
              <a:cs typeface="Arial" panose="020B0604020202020204" pitchFamily="34" charset="0"/>
            </a:endParaRPr>
          </a:p>
          <a:p>
            <a:pPr marL="1257300" lvl="2" indent="-342900" algn="just">
              <a:buFont typeface="+mj-lt"/>
              <a:buAutoNum type="arabicPeriod"/>
            </a:pPr>
            <a:r>
              <a:rPr lang="en-US" sz="1800" b="1" dirty="0" err="1">
                <a:latin typeface="Arial" panose="020B0604020202020204" pitchFamily="34" charset="0"/>
                <a:cs typeface="Arial" panose="020B0604020202020204" pitchFamily="34" charset="0"/>
              </a:rPr>
              <a:t>Phòng</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ngừa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giảm</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thiểu</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phát</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thải</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khí</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thải</a:t>
            </a:r>
            <a:endParaRPr lang="en-US" sz="1800" b="1" dirty="0">
              <a:latin typeface="Arial" panose="020B0604020202020204" pitchFamily="34" charset="0"/>
              <a:cs typeface="Arial" panose="020B0604020202020204" pitchFamily="34" charset="0"/>
            </a:endParaRPr>
          </a:p>
          <a:p>
            <a:pPr marL="1257300" lvl="2" indent="-342900" algn="just">
              <a:buFont typeface="+mj-lt"/>
              <a:buAutoNum type="arabicPeriod"/>
            </a:pPr>
            <a:endParaRPr lang="en-US" b="1" dirty="0">
              <a:latin typeface="Arial" panose="020B0604020202020204" pitchFamily="34" charset="0"/>
              <a:cs typeface="Arial" panose="020B0604020202020204" pitchFamily="34" charset="0"/>
            </a:endParaRPr>
          </a:p>
          <a:p>
            <a:pPr marL="1257300" lvl="2" indent="-342900" algn="just">
              <a:buFont typeface="+mj-lt"/>
              <a:buAutoNum type="arabicPeriod"/>
            </a:pPr>
            <a:endParaRPr lang="en-US" sz="1800" b="1" dirty="0">
              <a:latin typeface="Arial" panose="020B0604020202020204" pitchFamily="34" charset="0"/>
              <a:cs typeface="Arial" panose="020B0604020202020204" pitchFamily="34" charset="0"/>
            </a:endParaRPr>
          </a:p>
          <a:p>
            <a:pPr marL="1257300" lvl="2" indent="-342900" algn="just">
              <a:buFont typeface="+mj-lt"/>
              <a:buAutoNum type="arabicPeriod"/>
            </a:pPr>
            <a:r>
              <a:rPr lang="en-US" sz="1800" b="1" dirty="0">
                <a:latin typeface="Arial" panose="020B0604020202020204" pitchFamily="34" charset="0"/>
                <a:cs typeface="Arial" panose="020B0604020202020204" pitchFamily="34" charset="0"/>
              </a:rPr>
              <a:t>Hoàn </a:t>
            </a:r>
            <a:r>
              <a:rPr lang="en-US" sz="1800" b="1" dirty="0" err="1">
                <a:latin typeface="Arial" panose="020B0604020202020204" pitchFamily="34" charset="0"/>
                <a:cs typeface="Arial" panose="020B0604020202020204" pitchFamily="34" charset="0"/>
              </a:rPr>
              <a:t>thiện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cơ</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chế</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tài</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chính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dạng</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hóa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nguồn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lực</a:t>
            </a:r>
            <a:r>
              <a:rPr lang="en-US" sz="1800" b="1" dirty="0">
                <a:latin typeface="Arial" panose="020B0604020202020204" pitchFamily="34" charset="0"/>
                <a:cs typeface="Arial" panose="020B0604020202020204" pitchFamily="34" charset="0"/>
              </a:rPr>
              <a:t> </a:t>
            </a:r>
          </a:p>
          <a:p>
            <a:pPr marL="1257300" lvl="2" indent="-342900" algn="just">
              <a:buFont typeface="+mj-lt"/>
              <a:buAutoNum type="arabicPeriod"/>
            </a:pPr>
            <a:endParaRPr lang="en-US" b="1" dirty="0">
              <a:latin typeface="Arial" panose="020B0604020202020204" pitchFamily="34" charset="0"/>
              <a:cs typeface="Arial" panose="020B0604020202020204" pitchFamily="34" charset="0"/>
            </a:endParaRPr>
          </a:p>
          <a:p>
            <a:pPr marL="1257300" lvl="2" indent="-342900" algn="just">
              <a:buFont typeface="+mj-lt"/>
              <a:buAutoNum type="arabicPeriod"/>
            </a:pPr>
            <a:r>
              <a:rPr lang="vi-VN" sz="1800" b="1" dirty="0">
                <a:latin typeface="Arial" panose="020B0604020202020204" pitchFamily="34" charset="0"/>
                <a:cs typeface="Arial" panose="020B0604020202020204" pitchFamily="34" charset="0"/>
              </a:rPr>
              <a:t>Hợp tác quốc tế &amp; nghiên cứu khoa học</a:t>
            </a:r>
            <a:endParaRPr lang="en-US" sz="1800" b="1" dirty="0">
              <a:latin typeface="Arial" panose="020B0604020202020204" pitchFamily="34" charset="0"/>
              <a:cs typeface="Arial" panose="020B0604020202020204" pitchFamily="34" charset="0"/>
            </a:endParaRPr>
          </a:p>
          <a:p>
            <a:pPr marL="1257300" lvl="2" indent="-342900" algn="just">
              <a:buFont typeface="+mj-lt"/>
              <a:buAutoNum type="arabicPeriod"/>
            </a:pPr>
            <a:endParaRPr lang="en-US" b="1" dirty="0">
              <a:latin typeface="Arial" panose="020B0604020202020204" pitchFamily="34" charset="0"/>
              <a:cs typeface="Arial" panose="020B0604020202020204" pitchFamily="34" charset="0"/>
            </a:endParaRPr>
          </a:p>
          <a:p>
            <a:pPr marL="1257300" lvl="2" indent="-342900" algn="just">
              <a:buFont typeface="+mj-lt"/>
              <a:buAutoNum type="arabicPeriod"/>
            </a:pPr>
            <a:endParaRPr lang="en-US" sz="1800" b="1" dirty="0">
              <a:latin typeface="Arial" panose="020B0604020202020204" pitchFamily="34" charset="0"/>
              <a:cs typeface="Arial" panose="020B0604020202020204" pitchFamily="34" charset="0"/>
            </a:endParaRPr>
          </a:p>
          <a:p>
            <a:pPr marL="1257300" lvl="2" indent="-342900" algn="just">
              <a:buFont typeface="+mj-lt"/>
              <a:buAutoNum type="arabicPeriod"/>
            </a:pPr>
            <a:endParaRPr lang="en-US" sz="1800" b="1" dirty="0">
              <a:latin typeface="Arial" panose="020B0604020202020204" pitchFamily="34" charset="0"/>
              <a:cs typeface="Arial" panose="020B0604020202020204" pitchFamily="34" charset="0"/>
            </a:endParaRPr>
          </a:p>
          <a:p>
            <a:pPr marL="1257300" lvl="2" indent="-342900" algn="just">
              <a:buFont typeface="+mj-lt"/>
              <a:buAutoNum type="arabicPeriod"/>
            </a:pPr>
            <a:r>
              <a:rPr lang="en-US" sz="1800" b="1" dirty="0">
                <a:latin typeface="Arial" panose="020B0604020202020204" pitchFamily="34" charset="0"/>
                <a:cs typeface="Arial" panose="020B0604020202020204" pitchFamily="34" charset="0"/>
              </a:rPr>
              <a:t>Thanh/</a:t>
            </a:r>
            <a:r>
              <a:rPr lang="en-US" sz="1800" b="1" dirty="0" err="1">
                <a:latin typeface="Arial" panose="020B0604020202020204" pitchFamily="34" charset="0"/>
                <a:cs typeface="Arial" panose="020B0604020202020204" pitchFamily="34" charset="0"/>
              </a:rPr>
              <a:t>kiểm</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tra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giám</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sát</a:t>
            </a:r>
            <a:r>
              <a:rPr lang="en-US" sz="1800" b="1" dirty="0">
                <a:latin typeface="Arial" panose="020B0604020202020204" pitchFamily="34" charset="0"/>
                <a:cs typeface="Arial" panose="020B0604020202020204" pitchFamily="34" charset="0"/>
              </a:rPr>
              <a:t> </a:t>
            </a:r>
          </a:p>
          <a:p>
            <a:pPr marL="1257300" lvl="2" indent="-342900" algn="just">
              <a:buFont typeface="+mj-lt"/>
              <a:buAutoNum type="arabicPeriod"/>
            </a:pPr>
            <a:endParaRPr lang="en-US" b="1" dirty="0">
              <a:latin typeface="Arial" panose="020B0604020202020204" pitchFamily="34" charset="0"/>
              <a:cs typeface="Arial" panose="020B0604020202020204" pitchFamily="34" charset="0"/>
            </a:endParaRPr>
          </a:p>
          <a:p>
            <a:pPr marL="1257300" lvl="2" indent="-342900" algn="just">
              <a:buFont typeface="+mj-lt"/>
              <a:buAutoNum type="arabicPeriod"/>
            </a:pPr>
            <a:endParaRPr lang="en-US" sz="1800" b="1" dirty="0">
              <a:latin typeface="Arial" panose="020B0604020202020204" pitchFamily="34" charset="0"/>
              <a:cs typeface="Arial" panose="020B0604020202020204" pitchFamily="34" charset="0"/>
            </a:endParaRPr>
          </a:p>
          <a:p>
            <a:pPr marL="1257300" lvl="2" indent="-342900" algn="just">
              <a:buFont typeface="+mj-lt"/>
              <a:buAutoNum type="arabicPeriod"/>
            </a:pPr>
            <a:r>
              <a:rPr lang="en-US" sz="1800" b="1" dirty="0" err="1">
                <a:latin typeface="Arial" panose="020B0604020202020204" pitchFamily="34" charset="0"/>
                <a:cs typeface="Arial" panose="020B0604020202020204" pitchFamily="34" charset="0"/>
              </a:rPr>
              <a:t>Tuyên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truyền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giáo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dục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nâng</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cao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năng</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lực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nhận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thức</a:t>
            </a:r>
            <a:endParaRPr lang="en-US" sz="1800" b="1"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523464D-C87C-935B-1BB2-E6EF6D3088A3}"/>
              </a:ext>
            </a:extLst>
          </p:cNvPr>
          <p:cNvSpPr txBox="1">
            <a:spLocks/>
          </p:cNvSpPr>
          <p:nvPr/>
        </p:nvSpPr>
        <p:spPr>
          <a:xfrm>
            <a:off x="5709038" y="-1"/>
            <a:ext cx="6482962" cy="646331"/>
          </a:xfrm>
          <a:prstGeom prst="rect">
            <a:avLst/>
          </a:prstGeom>
          <a:solidFill>
            <a:srgbClr val="D1F0F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Kế</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hoạch</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quản</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lý</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CLMTKK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quốc</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gia</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giai</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đoạn</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2021-2025 (QĐ 1973)</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B7A56C61-2884-628E-7121-C50C89D29C7D}"/>
              </a:ext>
            </a:extLst>
          </p:cNvPr>
          <p:cNvSpPr txBox="1"/>
          <p:nvPr/>
        </p:nvSpPr>
        <p:spPr>
          <a:xfrm>
            <a:off x="0" y="0"/>
            <a:ext cx="5438692" cy="646331"/>
          </a:xfrm>
          <a:prstGeom prst="rect">
            <a:avLst/>
          </a:prstGeom>
          <a:solidFill>
            <a:srgbClr val="D1F0F1"/>
          </a:solidFill>
        </p:spPr>
        <p:txBody>
          <a:bodyPr wrap="square" rtlCol="0">
            <a:spAutoFit/>
          </a:bodyPr>
          <a:lstStyle/>
          <a:p>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Kế</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hoạch</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quản</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lý</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CLMTKK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quốc</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gia</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giai</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1800" b="1" dirty="0" err="1">
                <a:solidFill>
                  <a:srgbClr val="0070C0"/>
                </a:solidFill>
                <a:effectLst/>
                <a:latin typeface="Tahoma" panose="020B0604030504040204" pitchFamily="34" charset="0"/>
                <a:ea typeface="Tahoma" panose="020B0604030504040204" pitchFamily="34" charset="0"/>
                <a:cs typeface="Tahoma" panose="020B0604030504040204" pitchFamily="34" charset="0"/>
              </a:rPr>
              <a:t>đoạn</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 2021-2025 (QĐ </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985a</a:t>
            </a:r>
            <a:r>
              <a:rPr lang="en-US" sz="1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a:t>
            </a:r>
            <a:endParaRPr lang="en-US" dirty="0"/>
          </a:p>
        </p:txBody>
      </p:sp>
    </p:spTree>
    <p:extLst>
      <p:ext uri="{BB962C8B-B14F-4D97-AF65-F5344CB8AC3E}">
        <p14:creationId xmlns:p14="http://schemas.microsoft.com/office/powerpoint/2010/main" val="646817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7CF2CE-FE7C-B4A5-F423-BA4EB097E625}"/>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6F9DBB-6B53-E66F-0B2D-C5FA33FBE24B}"/>
              </a:ext>
            </a:extLst>
          </p:cNvPr>
          <p:cNvSpPr/>
          <p:nvPr/>
        </p:nvSpPr>
        <p:spPr>
          <a:xfrm>
            <a:off x="638881" y="4501453"/>
            <a:ext cx="10909640" cy="1065836"/>
          </a:xfrm>
          <a:prstGeom prst="rect">
            <a:avLst/>
          </a:prstGeom>
          <a:scene3d>
            <a:camera prst="orthographicFront">
              <a:rot lat="0" lon="0" rev="0"/>
            </a:camera>
            <a:lightRig rig="balanced" dir="t">
              <a:rot lat="0" lon="0" rev="8700000"/>
            </a:lightRig>
          </a:scene3d>
        </p:spPr>
        <p:txBody>
          <a:bodyPr vert="horz" lIns="91440" tIns="45720" rIns="91440" bIns="45720" rtlCol="0" anchor="ctr">
            <a:normAutofit fontScale="62500" lnSpcReduction="20000"/>
          </a:bodyPr>
          <a:lstStyle/>
          <a:p>
            <a:pPr algn="ctr"/>
            <a:r>
              <a:rPr lang="en-US" sz="6000" b="1" dirty="0">
                <a:solidFill>
                  <a:srgbClr val="0070C0"/>
                </a:solidFill>
                <a:latin typeface="Aptos" panose="020B0004020202020204" pitchFamily="34" charset="0"/>
                <a:cs typeface="Arial" panose="020B0604020202020204" pitchFamily="34" charset="0"/>
              </a:rPr>
              <a:t>II. QUAN TRẮC, ĐÁNH GIÁ VÀ CẢNH BÁO </a:t>
            </a:r>
          </a:p>
          <a:p>
            <a:pPr algn="ctr"/>
            <a:r>
              <a:rPr lang="en-US" sz="6000" b="1" dirty="0">
                <a:solidFill>
                  <a:srgbClr val="0070C0"/>
                </a:solidFill>
                <a:latin typeface="Aptos" panose="020B0004020202020204" pitchFamily="34" charset="0"/>
                <a:cs typeface="Arial" panose="020B0604020202020204" pitchFamily="34" charset="0"/>
              </a:rPr>
              <a:t>CHẤT LƯỢNG KHÔNG KHÍ VÀ CHỈ SỐ VN-AQI</a:t>
            </a:r>
          </a:p>
        </p:txBody>
      </p:sp>
      <p:pic>
        <p:nvPicPr>
          <p:cNvPr id="6" name="Picture 5">
            <a:extLst>
              <a:ext uri="{FF2B5EF4-FFF2-40B4-BE49-F238E27FC236}">
                <a16:creationId xmlns:a16="http://schemas.microsoft.com/office/drawing/2014/main" id="{814B34D8-E0E0-0E3C-F3EF-354858AC6587}"/>
              </a:ext>
            </a:extLst>
          </p:cNvPr>
          <p:cNvPicPr>
            <a:picLocks noChangeAspect="1"/>
          </p:cNvPicPr>
          <p:nvPr/>
        </p:nvPicPr>
        <p:blipFill>
          <a:blip r:embed="rId2"/>
          <a:stretch>
            <a:fillRect/>
          </a:stretch>
        </p:blipFill>
        <p:spPr>
          <a:xfrm>
            <a:off x="1951118" y="1440302"/>
            <a:ext cx="3568960" cy="2908702"/>
          </a:xfrm>
          <a:prstGeom prst="rect">
            <a:avLst/>
          </a:prstGeom>
        </p:spPr>
      </p:pic>
      <p:pic>
        <p:nvPicPr>
          <p:cNvPr id="5" name="Picture 4">
            <a:extLst>
              <a:ext uri="{FF2B5EF4-FFF2-40B4-BE49-F238E27FC236}">
                <a16:creationId xmlns:a16="http://schemas.microsoft.com/office/drawing/2014/main" id="{560797EE-9EBE-198D-C1DD-4558F729C359}"/>
              </a:ext>
            </a:extLst>
          </p:cNvPr>
          <p:cNvPicPr>
            <a:picLocks noChangeAspect="1"/>
          </p:cNvPicPr>
          <p:nvPr/>
        </p:nvPicPr>
        <p:blipFill>
          <a:blip r:embed="rId3"/>
          <a:stretch>
            <a:fillRect/>
          </a:stretch>
        </p:blipFill>
        <p:spPr>
          <a:xfrm>
            <a:off x="7070035" y="1440302"/>
            <a:ext cx="3568960" cy="2908702"/>
          </a:xfrm>
          <a:prstGeom prst="rect">
            <a:avLst/>
          </a:prstGeom>
        </p:spPr>
      </p:pic>
      <p:sp>
        <p:nvSpPr>
          <p:cNvPr id="1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57B226D-6D1E-2070-DA1B-A577730D85A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03D611F-4E0C-40CB-9095-27B95F4BE683}" type="slidenum">
              <a:rPr lang="en-US" smtClean="0"/>
              <a:pPr>
                <a:spcAft>
                  <a:spcPts val="600"/>
                </a:spcAft>
              </a:pPr>
              <a:t>32</a:t>
            </a:fld>
            <a:endParaRPr lang="en-US"/>
          </a:p>
        </p:txBody>
      </p:sp>
    </p:spTree>
    <p:extLst>
      <p:ext uri="{BB962C8B-B14F-4D97-AF65-F5344CB8AC3E}">
        <p14:creationId xmlns:p14="http://schemas.microsoft.com/office/powerpoint/2010/main" val="2372239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DF2CE6-4475-3555-130E-A24E89F346A8}"/>
              </a:ext>
            </a:extLst>
          </p:cNvPr>
          <p:cNvPicPr>
            <a:picLocks noChangeAspect="1"/>
          </p:cNvPicPr>
          <p:nvPr/>
        </p:nvPicPr>
        <p:blipFill>
          <a:blip r:embed="rId2"/>
          <a:stretch>
            <a:fillRect/>
          </a:stretch>
        </p:blipFill>
        <p:spPr>
          <a:xfrm>
            <a:off x="2324470" y="742924"/>
            <a:ext cx="7450902" cy="5591808"/>
          </a:xfrm>
          <a:prstGeom prst="rect">
            <a:avLst/>
          </a:prstGeom>
        </p:spPr>
      </p:pic>
      <p:grpSp>
        <p:nvGrpSpPr>
          <p:cNvPr id="5" name="Group 4">
            <a:extLst>
              <a:ext uri="{FF2B5EF4-FFF2-40B4-BE49-F238E27FC236}">
                <a16:creationId xmlns:a16="http://schemas.microsoft.com/office/drawing/2014/main" id="{16504A6C-AC27-8BA0-2F9A-4F5108DFC9B9}"/>
              </a:ext>
            </a:extLst>
          </p:cNvPr>
          <p:cNvGrpSpPr/>
          <p:nvPr/>
        </p:nvGrpSpPr>
        <p:grpSpPr>
          <a:xfrm>
            <a:off x="0" y="133524"/>
            <a:ext cx="5022271" cy="545121"/>
            <a:chOff x="379423" y="277700"/>
            <a:chExt cx="4394548" cy="545121"/>
          </a:xfrm>
          <a:solidFill>
            <a:schemeClr val="accent2"/>
          </a:solidFill>
        </p:grpSpPr>
        <p:sp>
          <p:nvSpPr>
            <p:cNvPr id="6" name="Rectangle 5">
              <a:extLst>
                <a:ext uri="{FF2B5EF4-FFF2-40B4-BE49-F238E27FC236}">
                  <a16:creationId xmlns:a16="http://schemas.microsoft.com/office/drawing/2014/main" id="{787D3804-7F37-A46F-1766-03C82CD6FC54}"/>
                </a:ext>
              </a:extLst>
            </p:cNvPr>
            <p:cNvSpPr/>
            <p:nvPr/>
          </p:nvSpPr>
          <p:spPr>
            <a:xfrm>
              <a:off x="489989" y="277700"/>
              <a:ext cx="4173416" cy="545121"/>
            </a:xfrm>
            <a:prstGeom prst="rect">
              <a:avLst/>
            </a:prstGeom>
            <a:solidFill>
              <a:srgbClr val="F6A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7" name="TextBox 6">
              <a:extLst>
                <a:ext uri="{FF2B5EF4-FFF2-40B4-BE49-F238E27FC236}">
                  <a16:creationId xmlns:a16="http://schemas.microsoft.com/office/drawing/2014/main" id="{6FD86FC6-613A-C075-B705-7A5C191B0665}"/>
                </a:ext>
              </a:extLst>
            </p:cNvPr>
            <p:cNvSpPr txBox="1"/>
            <p:nvPr/>
          </p:nvSpPr>
          <p:spPr>
            <a:xfrm>
              <a:off x="379423" y="341979"/>
              <a:ext cx="4394548" cy="461665"/>
            </a:xfrm>
            <a:prstGeom prst="rect">
              <a:avLst/>
            </a:prstGeom>
            <a:noFill/>
          </p:spPr>
          <p:txBody>
            <a:bodyPr wrap="square">
              <a:spAutoFit/>
            </a:bodyPr>
            <a:lstStyle/>
            <a:p>
              <a:pPr marL="0" indent="0" algn="ctr">
                <a:buNone/>
              </a:pPr>
              <a:r>
                <a:rPr lang="en-US" sz="2400" b="1" dirty="0" err="1"/>
                <a:t>Dữ</a:t>
              </a:r>
              <a:r>
                <a:rPr lang="en-US" sz="2400" b="1" dirty="0"/>
                <a:t> </a:t>
              </a:r>
              <a:r>
                <a:rPr lang="en-US" sz="2400" b="1" dirty="0" err="1"/>
                <a:t>liệu</a:t>
              </a:r>
              <a:r>
                <a:rPr lang="en-US" sz="2400" b="1" dirty="0"/>
                <a:t> </a:t>
              </a:r>
              <a:r>
                <a:rPr lang="en-US" sz="2400" b="1" dirty="0" err="1"/>
                <a:t>chất</a:t>
              </a:r>
              <a:r>
                <a:rPr lang="en-US" sz="2400" b="1" dirty="0"/>
                <a:t> </a:t>
              </a:r>
              <a:r>
                <a:rPr lang="en-US" sz="2400" b="1" dirty="0" err="1"/>
                <a:t>lượng</a:t>
              </a:r>
              <a:r>
                <a:rPr lang="en-US" sz="2400" b="1" dirty="0"/>
                <a:t> </a:t>
              </a:r>
              <a:r>
                <a:rPr lang="en-US" sz="2400" b="1" dirty="0" err="1"/>
                <a:t>không</a:t>
              </a:r>
              <a:r>
                <a:rPr lang="en-US" sz="2400" b="1" dirty="0"/>
                <a:t> </a:t>
              </a:r>
              <a:r>
                <a:rPr lang="en-US" sz="2400" b="1" dirty="0" err="1"/>
                <a:t>khí</a:t>
              </a:r>
              <a:endParaRPr lang="en-IE" sz="2400" b="1" dirty="0"/>
            </a:p>
          </p:txBody>
        </p:sp>
      </p:grpSp>
      <p:sp>
        <p:nvSpPr>
          <p:cNvPr id="9" name="Octagon 8">
            <a:extLst>
              <a:ext uri="{FF2B5EF4-FFF2-40B4-BE49-F238E27FC236}">
                <a16:creationId xmlns:a16="http://schemas.microsoft.com/office/drawing/2014/main" id="{6E0B3976-EA45-858C-9A8D-632BB8AD1564}"/>
              </a:ext>
            </a:extLst>
          </p:cNvPr>
          <p:cNvSpPr/>
          <p:nvPr/>
        </p:nvSpPr>
        <p:spPr>
          <a:xfrm>
            <a:off x="1596735" y="3068736"/>
            <a:ext cx="914400" cy="914400"/>
          </a:xfrm>
          <a:prstGeom prst="oc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Dữ</a:t>
            </a:r>
            <a:r>
              <a:rPr lang="en-US" dirty="0"/>
              <a:t> </a:t>
            </a:r>
            <a:r>
              <a:rPr lang="en-US" dirty="0" err="1"/>
              <a:t>liệu</a:t>
            </a:r>
            <a:endParaRPr lang="en-US" dirty="0"/>
          </a:p>
        </p:txBody>
      </p:sp>
      <p:sp>
        <p:nvSpPr>
          <p:cNvPr id="10" name="Octagon 9">
            <a:extLst>
              <a:ext uri="{FF2B5EF4-FFF2-40B4-BE49-F238E27FC236}">
                <a16:creationId xmlns:a16="http://schemas.microsoft.com/office/drawing/2014/main" id="{A8753BCA-0D00-2A51-4DCB-54CB40B00AE6}"/>
              </a:ext>
            </a:extLst>
          </p:cNvPr>
          <p:cNvSpPr/>
          <p:nvPr/>
        </p:nvSpPr>
        <p:spPr>
          <a:xfrm>
            <a:off x="2416628" y="4118073"/>
            <a:ext cx="914400" cy="914400"/>
          </a:xfrm>
          <a:prstGeom prst="oc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Dữ</a:t>
            </a:r>
            <a:r>
              <a:rPr lang="en-US" dirty="0"/>
              <a:t> </a:t>
            </a:r>
            <a:r>
              <a:rPr lang="en-US" dirty="0" err="1"/>
              <a:t>liệu</a:t>
            </a:r>
            <a:endParaRPr lang="en-US" dirty="0"/>
          </a:p>
        </p:txBody>
      </p:sp>
      <p:sp>
        <p:nvSpPr>
          <p:cNvPr id="11" name="Octagon 10">
            <a:extLst>
              <a:ext uri="{FF2B5EF4-FFF2-40B4-BE49-F238E27FC236}">
                <a16:creationId xmlns:a16="http://schemas.microsoft.com/office/drawing/2014/main" id="{5FD3395A-5FF6-7D72-F38A-B0DCF3B4C195}"/>
              </a:ext>
            </a:extLst>
          </p:cNvPr>
          <p:cNvSpPr/>
          <p:nvPr/>
        </p:nvSpPr>
        <p:spPr>
          <a:xfrm>
            <a:off x="4067888" y="5916617"/>
            <a:ext cx="828023" cy="836230"/>
          </a:xfrm>
          <a:prstGeom prst="oc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Dữ</a:t>
            </a:r>
            <a:r>
              <a:rPr lang="en-US" dirty="0"/>
              <a:t> </a:t>
            </a:r>
            <a:r>
              <a:rPr lang="en-US" dirty="0" err="1"/>
              <a:t>liệu</a:t>
            </a:r>
            <a:endParaRPr lang="en-US" dirty="0"/>
          </a:p>
        </p:txBody>
      </p:sp>
      <p:sp>
        <p:nvSpPr>
          <p:cNvPr id="12" name="Octagon 11">
            <a:extLst>
              <a:ext uri="{FF2B5EF4-FFF2-40B4-BE49-F238E27FC236}">
                <a16:creationId xmlns:a16="http://schemas.microsoft.com/office/drawing/2014/main" id="{880404E7-9A23-4FC5-C79E-FEB934610A71}"/>
              </a:ext>
            </a:extLst>
          </p:cNvPr>
          <p:cNvSpPr/>
          <p:nvPr/>
        </p:nvSpPr>
        <p:spPr>
          <a:xfrm>
            <a:off x="9318172" y="5719763"/>
            <a:ext cx="914400" cy="914400"/>
          </a:xfrm>
          <a:prstGeom prst="oc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Dữ</a:t>
            </a:r>
            <a:r>
              <a:rPr lang="en-US" dirty="0"/>
              <a:t> </a:t>
            </a:r>
            <a:r>
              <a:rPr lang="en-US" dirty="0" err="1"/>
              <a:t>liệu</a:t>
            </a:r>
            <a:endParaRPr lang="en-US" dirty="0"/>
          </a:p>
        </p:txBody>
      </p:sp>
    </p:spTree>
    <p:extLst>
      <p:ext uri="{BB962C8B-B14F-4D97-AF65-F5344CB8AC3E}">
        <p14:creationId xmlns:p14="http://schemas.microsoft.com/office/powerpoint/2010/main" val="3873819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9A7A-EB33-9FF6-5BB3-4A743BA8EACE}"/>
              </a:ext>
            </a:extLst>
          </p:cNvPr>
          <p:cNvSpPr>
            <a:spLocks noGrp="1"/>
          </p:cNvSpPr>
          <p:nvPr>
            <p:ph type="title"/>
          </p:nvPr>
        </p:nvSpPr>
        <p:spPr/>
        <p:txBody>
          <a:bodyPr>
            <a:normAutofit fontScale="90000"/>
          </a:bodyPr>
          <a:lstStyle/>
          <a:p>
            <a:r>
              <a:rPr lang="vi-VN" b="1" dirty="0"/>
              <a:t>Các công cụ tạo dữ liệu chất lượng không khí</a:t>
            </a:r>
            <a:br>
              <a:rPr lang="vi-VN" dirty="0"/>
            </a:br>
            <a:br>
              <a:rPr lang="vi-VN" dirty="0"/>
            </a:br>
            <a:endParaRPr lang="en-US" dirty="0"/>
          </a:p>
        </p:txBody>
      </p:sp>
      <p:sp>
        <p:nvSpPr>
          <p:cNvPr id="3" name="Content Placeholder 2">
            <a:extLst>
              <a:ext uri="{FF2B5EF4-FFF2-40B4-BE49-F238E27FC236}">
                <a16:creationId xmlns:a16="http://schemas.microsoft.com/office/drawing/2014/main" id="{BB20ADE4-6F2B-C99C-03BD-80C2294A3E87}"/>
              </a:ext>
            </a:extLst>
          </p:cNvPr>
          <p:cNvSpPr>
            <a:spLocks noGrp="1"/>
          </p:cNvSpPr>
          <p:nvPr>
            <p:ph idx="1"/>
          </p:nvPr>
        </p:nvSpPr>
        <p:spPr>
          <a:xfrm>
            <a:off x="838200" y="1253331"/>
            <a:ext cx="10515600" cy="4351338"/>
          </a:xfrm>
        </p:spPr>
        <p:txBody>
          <a:bodyPr>
            <a:normAutofit fontScale="77500" lnSpcReduction="20000"/>
          </a:bodyPr>
          <a:lstStyle/>
          <a:p>
            <a:pPr fontAlgn="base">
              <a:lnSpc>
                <a:spcPct val="120000"/>
              </a:lnSpc>
            </a:pPr>
            <a:r>
              <a:rPr lang="vi-VN" b="1" dirty="0"/>
              <a:t>Quan trắc</a:t>
            </a:r>
            <a:r>
              <a:rPr lang="vi-VN" dirty="0"/>
              <a:t>: thu thập dữ liệu qua các biện pháp đo lường (quan trắc mặt đất, cảm biến chi phí thấp (LCS) và sản phẩm từ dữ liệu vệ tinh)</a:t>
            </a:r>
            <a:endParaRPr lang="vi-VN" b="1" dirty="0"/>
          </a:p>
          <a:p>
            <a:pPr fontAlgn="base">
              <a:lnSpc>
                <a:spcPct val="120000"/>
              </a:lnSpc>
            </a:pPr>
            <a:r>
              <a:rPr lang="vi-VN" b="1" dirty="0"/>
              <a:t>Kiểm kê phát thải</a:t>
            </a:r>
            <a:r>
              <a:rPr lang="vi-VN" dirty="0"/>
              <a:t>: tổng hợp dữ liệu phát thải từ các nguồn phát thải chính (tự tổng hợp hoặc trích xuất từ cơ sở dữ liệu quốc tế)</a:t>
            </a:r>
            <a:endParaRPr lang="vi-VN" b="1" dirty="0"/>
          </a:p>
          <a:p>
            <a:pPr fontAlgn="base">
              <a:lnSpc>
                <a:spcPct val="120000"/>
              </a:lnSpc>
            </a:pPr>
            <a:r>
              <a:rPr lang="vi-VN" b="1" dirty="0"/>
              <a:t>Lập mô hình lan truyền</a:t>
            </a:r>
            <a:r>
              <a:rPr lang="vi-VN" dirty="0"/>
              <a:t>: dùng các mô hình toán học để ước tính nồng độ các chất gây ô nhiễm không khí trong môi trường xung quanh dựa trên dữ liệu khí tượng và phát thải nguồn</a:t>
            </a:r>
            <a:endParaRPr lang="vi-VN" b="1" dirty="0"/>
          </a:p>
          <a:p>
            <a:pPr fontAlgn="base">
              <a:lnSpc>
                <a:spcPct val="120000"/>
              </a:lnSpc>
            </a:pPr>
            <a:r>
              <a:rPr lang="vi-VN" b="1" dirty="0"/>
              <a:t>Lập mô hình tiếp nhận</a:t>
            </a:r>
            <a:r>
              <a:rPr lang="vi-VN" dirty="0"/>
              <a:t>: dung các mô hình thống kê để định lượng mức độ phát thải từ các nguồn chính đối với nồng độ đo được tại một điểm tiếp nhận</a:t>
            </a:r>
            <a:endParaRPr lang="vi-VN" b="1" dirty="0"/>
          </a:p>
          <a:p>
            <a:pPr marL="0" indent="0">
              <a:lnSpc>
                <a:spcPct val="120000"/>
              </a:lnSpc>
              <a:buNone/>
            </a:pPr>
            <a:r>
              <a:rPr lang="vi-VN" sz="2400" i="1" dirty="0">
                <a:solidFill>
                  <a:srgbClr val="0070C0"/>
                </a:solidFill>
              </a:rPr>
              <a:t>Các công cụ này</a:t>
            </a:r>
            <a:r>
              <a:rPr lang="en-US" sz="2400" i="1" dirty="0">
                <a:solidFill>
                  <a:srgbClr val="0070C0"/>
                </a:solidFill>
              </a:rPr>
              <a:t> </a:t>
            </a:r>
            <a:r>
              <a:rPr lang="en-US" sz="2400" i="1" dirty="0" err="1">
                <a:solidFill>
                  <a:srgbClr val="0070C0"/>
                </a:solidFill>
                <a:latin typeface="Arial" panose="020B0604020202020204" pitchFamily="34" charset="0"/>
                <a:cs typeface="Arial" panose="020B0604020202020204" pitchFamily="34" charset="0"/>
              </a:rPr>
              <a:t>và</a:t>
            </a:r>
            <a:r>
              <a:rPr lang="en-US" sz="2400" i="1" dirty="0">
                <a:solidFill>
                  <a:srgbClr val="0070C0"/>
                </a:solidFill>
              </a:rPr>
              <a:t> </a:t>
            </a:r>
            <a:r>
              <a:rPr lang="vi-VN" sz="2400" i="1" dirty="0">
                <a:solidFill>
                  <a:srgbClr val="0070C0"/>
                </a:solidFill>
              </a:rPr>
              <a:t>các công cụ quản lý chất lượng không khí có liên kết và bổ trợ lẫn nhau giúp cung cấp thêm thông tin để hiểu những vấn đề về chất lượng không khí</a:t>
            </a:r>
          </a:p>
          <a:p>
            <a:pPr>
              <a:lnSpc>
                <a:spcPct val="120000"/>
              </a:lnSpc>
            </a:pPr>
            <a:endParaRPr lang="en-US" dirty="0"/>
          </a:p>
        </p:txBody>
      </p:sp>
    </p:spTree>
    <p:extLst>
      <p:ext uri="{BB962C8B-B14F-4D97-AF65-F5344CB8AC3E}">
        <p14:creationId xmlns:p14="http://schemas.microsoft.com/office/powerpoint/2010/main" val="3561143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B1499-5002-39AB-EDB7-829CBBEDABB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8ECC3-A0E5-A4F9-6AE6-82BA35F61E51}"/>
              </a:ext>
            </a:extLst>
          </p:cNvPr>
          <p:cNvSpPr>
            <a:spLocks noGrp="1"/>
          </p:cNvSpPr>
          <p:nvPr>
            <p:ph type="sldNum" sz="quarter" idx="12"/>
          </p:nvPr>
        </p:nvSpPr>
        <p:spPr/>
        <p:txBody>
          <a:bodyPr/>
          <a:lstStyle/>
          <a:p>
            <a:fld id="{C03D611F-4E0C-40CB-9095-27B95F4BE683}" type="slidenum">
              <a:rPr lang="en-US" smtClean="0"/>
              <a:t>35</a:t>
            </a:fld>
            <a:endParaRPr lang="en-US"/>
          </a:p>
        </p:txBody>
      </p:sp>
      <p:grpSp>
        <p:nvGrpSpPr>
          <p:cNvPr id="3" name="Group 2">
            <a:extLst>
              <a:ext uri="{FF2B5EF4-FFF2-40B4-BE49-F238E27FC236}">
                <a16:creationId xmlns:a16="http://schemas.microsoft.com/office/drawing/2014/main" id="{4E89A02A-AAD4-CA5F-E3E4-D5A28E4D96E5}"/>
              </a:ext>
            </a:extLst>
          </p:cNvPr>
          <p:cNvGrpSpPr/>
          <p:nvPr/>
        </p:nvGrpSpPr>
        <p:grpSpPr>
          <a:xfrm>
            <a:off x="-179753" y="453648"/>
            <a:ext cx="7842113" cy="895276"/>
            <a:chOff x="379423" y="277700"/>
            <a:chExt cx="4394548" cy="895276"/>
          </a:xfrm>
          <a:solidFill>
            <a:schemeClr val="accent2"/>
          </a:solidFill>
        </p:grpSpPr>
        <p:sp>
          <p:nvSpPr>
            <p:cNvPr id="4" name="Rectangle 3">
              <a:extLst>
                <a:ext uri="{FF2B5EF4-FFF2-40B4-BE49-F238E27FC236}">
                  <a16:creationId xmlns:a16="http://schemas.microsoft.com/office/drawing/2014/main" id="{1B8309E7-E718-14BE-F63A-80D74EBBBCA9}"/>
                </a:ext>
              </a:extLst>
            </p:cNvPr>
            <p:cNvSpPr/>
            <p:nvPr/>
          </p:nvSpPr>
          <p:spPr>
            <a:xfrm>
              <a:off x="489989" y="277700"/>
              <a:ext cx="4173416" cy="545121"/>
            </a:xfrm>
            <a:prstGeom prst="rect">
              <a:avLst/>
            </a:prstGeom>
            <a:solidFill>
              <a:srgbClr val="F6A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5" name="TextBox 4">
              <a:extLst>
                <a:ext uri="{FF2B5EF4-FFF2-40B4-BE49-F238E27FC236}">
                  <a16:creationId xmlns:a16="http://schemas.microsoft.com/office/drawing/2014/main" id="{1830CD50-7CF7-4AF1-C6D3-359C92190953}"/>
                </a:ext>
              </a:extLst>
            </p:cNvPr>
            <p:cNvSpPr txBox="1"/>
            <p:nvPr/>
          </p:nvSpPr>
          <p:spPr>
            <a:xfrm>
              <a:off x="379423" y="341979"/>
              <a:ext cx="4394548" cy="830997"/>
            </a:xfrm>
            <a:prstGeom prst="rect">
              <a:avLst/>
            </a:prstGeom>
            <a:noFill/>
          </p:spPr>
          <p:txBody>
            <a:bodyPr wrap="square">
              <a:spAutoFit/>
            </a:bodyPr>
            <a:lstStyle/>
            <a:p>
              <a:pPr marL="0" indent="0" algn="ctr">
                <a:buNone/>
              </a:pPr>
              <a:r>
                <a:rPr lang="en-US" sz="2400" b="1" dirty="0"/>
                <a:t>Các </a:t>
              </a:r>
              <a:r>
                <a:rPr lang="en-US" sz="2400" b="1" dirty="0" err="1"/>
                <a:t>phương</a:t>
              </a:r>
              <a:r>
                <a:rPr lang="en-US" sz="2400" b="1" dirty="0"/>
                <a:t> </a:t>
              </a:r>
              <a:r>
                <a:rPr lang="en-US" sz="2400" b="1" dirty="0" err="1"/>
                <a:t>pháp</a:t>
              </a:r>
              <a:r>
                <a:rPr lang="en-US" sz="2400" b="1" dirty="0"/>
                <a:t> </a:t>
              </a:r>
              <a:r>
                <a:rPr lang="en-US" sz="2400" b="1" dirty="0" err="1"/>
                <a:t>quan</a:t>
              </a:r>
              <a:r>
                <a:rPr lang="en-US" sz="2400" b="1" dirty="0"/>
                <a:t> </a:t>
              </a:r>
              <a:r>
                <a:rPr lang="en-US" sz="2400" b="1" dirty="0" err="1"/>
                <a:t>trắc</a:t>
              </a:r>
              <a:r>
                <a:rPr lang="en-US" sz="2400" b="1" dirty="0"/>
                <a:t> </a:t>
              </a:r>
              <a:r>
                <a:rPr lang="en-US" sz="2400" b="1" dirty="0" err="1"/>
                <a:t>chất</a:t>
              </a:r>
              <a:r>
                <a:rPr lang="en-US" sz="2400" b="1" dirty="0"/>
                <a:t> </a:t>
              </a:r>
              <a:r>
                <a:rPr lang="en-US" sz="2400" b="1" dirty="0" err="1"/>
                <a:t>lượng</a:t>
              </a:r>
              <a:r>
                <a:rPr lang="en-US" sz="2400" b="1" dirty="0"/>
                <a:t> </a:t>
              </a:r>
              <a:r>
                <a:rPr lang="en-US" sz="2400" b="1" dirty="0" err="1"/>
                <a:t>không</a:t>
              </a:r>
              <a:r>
                <a:rPr lang="en-US" sz="2400" b="1" dirty="0"/>
                <a:t> </a:t>
              </a:r>
              <a:r>
                <a:rPr lang="en-US" sz="2400" b="1" dirty="0" err="1"/>
                <a:t>khí</a:t>
              </a:r>
              <a:r>
                <a:rPr lang="en-US" sz="2400" b="1" dirty="0"/>
                <a:t> (CLKK)</a:t>
              </a:r>
              <a:endParaRPr lang="en-IE" sz="2400" b="1" dirty="0"/>
            </a:p>
          </p:txBody>
        </p:sp>
      </p:grpSp>
      <p:sp>
        <p:nvSpPr>
          <p:cNvPr id="96" name="TextBox 95">
            <a:extLst>
              <a:ext uri="{FF2B5EF4-FFF2-40B4-BE49-F238E27FC236}">
                <a16:creationId xmlns:a16="http://schemas.microsoft.com/office/drawing/2014/main" id="{0246E20A-B5D1-63AC-3261-B5837B225A84}"/>
              </a:ext>
            </a:extLst>
          </p:cNvPr>
          <p:cNvSpPr txBox="1"/>
          <p:nvPr/>
        </p:nvSpPr>
        <p:spPr>
          <a:xfrm>
            <a:off x="3183428" y="6340073"/>
            <a:ext cx="6192370" cy="369332"/>
          </a:xfrm>
          <a:prstGeom prst="rect">
            <a:avLst/>
          </a:prstGeom>
          <a:noFill/>
        </p:spPr>
        <p:txBody>
          <a:bodyPr wrap="square">
            <a:spAutoFit/>
          </a:bodyPr>
          <a:lstStyle/>
          <a:p>
            <a:r>
              <a:rPr lang="en-US" sz="1800" b="1" dirty="0">
                <a:latin typeface="Arial"/>
                <a:ea typeface="Arial"/>
                <a:cs typeface="Arial"/>
                <a:sym typeface="Arial"/>
              </a:rPr>
              <a:t>Xu </a:t>
            </a:r>
            <a:r>
              <a:rPr lang="en-US" sz="1800" b="1" dirty="0" err="1">
                <a:latin typeface="Arial"/>
                <a:ea typeface="Arial"/>
                <a:cs typeface="Arial"/>
                <a:sym typeface="Arial"/>
              </a:rPr>
              <a:t>hướng</a:t>
            </a:r>
            <a:r>
              <a:rPr lang="en-US" sz="1800" b="1" dirty="0">
                <a:latin typeface="Arial"/>
                <a:ea typeface="Arial"/>
                <a:cs typeface="Arial"/>
                <a:sym typeface="Arial"/>
              </a:rPr>
              <a:t> </a:t>
            </a:r>
            <a:r>
              <a:rPr lang="en-US" sz="1800" b="1" dirty="0" err="1">
                <a:latin typeface="Arial"/>
                <a:ea typeface="Arial"/>
                <a:cs typeface="Arial"/>
                <a:sym typeface="Arial"/>
              </a:rPr>
              <a:t>phát</a:t>
            </a:r>
            <a:r>
              <a:rPr lang="en-US" sz="1800" b="1" dirty="0">
                <a:latin typeface="Arial"/>
                <a:ea typeface="Arial"/>
                <a:cs typeface="Arial"/>
                <a:sym typeface="Arial"/>
              </a:rPr>
              <a:t> </a:t>
            </a:r>
            <a:r>
              <a:rPr lang="en-US" sz="1800" b="1" dirty="0" err="1">
                <a:latin typeface="Arial"/>
                <a:ea typeface="Arial"/>
                <a:cs typeface="Arial"/>
                <a:sym typeface="Arial"/>
              </a:rPr>
              <a:t>triển</a:t>
            </a:r>
            <a:r>
              <a:rPr lang="en-US" sz="1800" b="1" dirty="0">
                <a:latin typeface="Arial"/>
                <a:ea typeface="Arial"/>
                <a:cs typeface="Arial"/>
                <a:sym typeface="Arial"/>
              </a:rPr>
              <a:t> </a:t>
            </a:r>
            <a:r>
              <a:rPr lang="en-US" sz="1800" b="1" dirty="0" err="1">
                <a:latin typeface="Arial"/>
                <a:ea typeface="Arial"/>
                <a:cs typeface="Arial"/>
                <a:sym typeface="Arial"/>
              </a:rPr>
              <a:t>các</a:t>
            </a:r>
            <a:r>
              <a:rPr lang="en-US" sz="1800" b="1" dirty="0">
                <a:latin typeface="Arial"/>
                <a:ea typeface="Arial"/>
                <a:cs typeface="Arial"/>
                <a:sym typeface="Arial"/>
              </a:rPr>
              <a:t> </a:t>
            </a:r>
            <a:r>
              <a:rPr lang="en-US" sz="1800" b="1" dirty="0" err="1">
                <a:latin typeface="Arial"/>
                <a:ea typeface="Arial"/>
                <a:cs typeface="Arial"/>
                <a:sym typeface="Arial"/>
              </a:rPr>
              <a:t>kỹ</a:t>
            </a:r>
            <a:r>
              <a:rPr lang="en-US" sz="1800" b="1" dirty="0">
                <a:latin typeface="Arial"/>
                <a:ea typeface="Arial"/>
                <a:cs typeface="Arial"/>
                <a:sym typeface="Arial"/>
              </a:rPr>
              <a:t> </a:t>
            </a:r>
            <a:r>
              <a:rPr lang="en-US" sz="1800" b="1" dirty="0" err="1">
                <a:latin typeface="Arial"/>
                <a:ea typeface="Arial"/>
                <a:cs typeface="Arial"/>
                <a:sym typeface="Arial"/>
              </a:rPr>
              <a:t>thuật</a:t>
            </a:r>
            <a:r>
              <a:rPr lang="en-US" sz="1800" b="1" dirty="0">
                <a:latin typeface="Arial"/>
                <a:ea typeface="Arial"/>
                <a:cs typeface="Arial"/>
                <a:sym typeface="Arial"/>
              </a:rPr>
              <a:t> </a:t>
            </a:r>
            <a:r>
              <a:rPr lang="en-US" sz="1800" b="1" dirty="0" err="1">
                <a:latin typeface="Arial"/>
                <a:ea typeface="Arial"/>
                <a:cs typeface="Arial"/>
                <a:sym typeface="Arial"/>
              </a:rPr>
              <a:t>quan</a:t>
            </a:r>
            <a:r>
              <a:rPr lang="en-US" sz="1800" b="1" dirty="0">
                <a:latin typeface="Arial"/>
                <a:ea typeface="Arial"/>
                <a:cs typeface="Arial"/>
                <a:sym typeface="Arial"/>
              </a:rPr>
              <a:t> </a:t>
            </a:r>
            <a:r>
              <a:rPr lang="en-US" sz="1800" b="1" dirty="0" err="1">
                <a:latin typeface="Arial"/>
                <a:ea typeface="Arial"/>
                <a:cs typeface="Arial"/>
                <a:sym typeface="Arial"/>
              </a:rPr>
              <a:t>trắc</a:t>
            </a:r>
            <a:r>
              <a:rPr lang="en-US" sz="1800" b="1" dirty="0">
                <a:latin typeface="Arial"/>
                <a:ea typeface="Arial"/>
                <a:cs typeface="Arial"/>
                <a:sym typeface="Arial"/>
              </a:rPr>
              <a:t> CLKK</a:t>
            </a:r>
            <a:endParaRPr lang="en-VN" dirty="0"/>
          </a:p>
        </p:txBody>
      </p:sp>
      <p:sp>
        <p:nvSpPr>
          <p:cNvPr id="97" name="TextBox 96">
            <a:extLst>
              <a:ext uri="{FF2B5EF4-FFF2-40B4-BE49-F238E27FC236}">
                <a16:creationId xmlns:a16="http://schemas.microsoft.com/office/drawing/2014/main" id="{8C83F37A-7524-7DE4-B506-A5CF3C8E8973}"/>
              </a:ext>
            </a:extLst>
          </p:cNvPr>
          <p:cNvSpPr txBox="1"/>
          <p:nvPr/>
        </p:nvSpPr>
        <p:spPr>
          <a:xfrm>
            <a:off x="9982200" y="4188930"/>
            <a:ext cx="1123359" cy="1169551"/>
          </a:xfrm>
          <a:prstGeom prst="rect">
            <a:avLst/>
          </a:prstGeom>
          <a:noFill/>
        </p:spPr>
        <p:txBody>
          <a:bodyPr wrap="square">
            <a:spAutoFit/>
          </a:bodyPr>
          <a:lstStyle/>
          <a:p>
            <a:r>
              <a:rPr lang="en-VN" sz="1000" i="1" dirty="0"/>
              <a:t>Nguyễn Thị Kim Oanh. (2025, 22 tháng 4). Đào tạo hệ thống quản lý dữ liệu chất lượng không khí tại Hà Nội. Clean Air Asia</a:t>
            </a:r>
          </a:p>
        </p:txBody>
      </p:sp>
      <p:sp>
        <p:nvSpPr>
          <p:cNvPr id="100" name="TextBox 99">
            <a:extLst>
              <a:ext uri="{FF2B5EF4-FFF2-40B4-BE49-F238E27FC236}">
                <a16:creationId xmlns:a16="http://schemas.microsoft.com/office/drawing/2014/main" id="{5A7FDECF-4279-F47A-A2DD-3812D5F595BE}"/>
              </a:ext>
            </a:extLst>
          </p:cNvPr>
          <p:cNvSpPr txBox="1"/>
          <p:nvPr/>
        </p:nvSpPr>
        <p:spPr>
          <a:xfrm>
            <a:off x="13917706" y="4773706"/>
            <a:ext cx="184731" cy="369332"/>
          </a:xfrm>
          <a:prstGeom prst="rect">
            <a:avLst/>
          </a:prstGeom>
          <a:noFill/>
        </p:spPr>
        <p:txBody>
          <a:bodyPr wrap="none" rtlCol="0">
            <a:spAutoFit/>
          </a:bodyPr>
          <a:lstStyle/>
          <a:p>
            <a:endParaRPr lang="en-VN" dirty="0"/>
          </a:p>
        </p:txBody>
      </p:sp>
      <p:pic>
        <p:nvPicPr>
          <p:cNvPr id="101" name="Picture 100">
            <a:extLst>
              <a:ext uri="{FF2B5EF4-FFF2-40B4-BE49-F238E27FC236}">
                <a16:creationId xmlns:a16="http://schemas.microsoft.com/office/drawing/2014/main" id="{EE206E01-59DC-1AEF-FE36-92CF0B1E1A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520" y="1187365"/>
            <a:ext cx="10238280" cy="4802553"/>
          </a:xfrm>
          <a:prstGeom prst="rect">
            <a:avLst/>
          </a:prstGeom>
        </p:spPr>
      </p:pic>
    </p:spTree>
    <p:extLst>
      <p:ext uri="{BB962C8B-B14F-4D97-AF65-F5344CB8AC3E}">
        <p14:creationId xmlns:p14="http://schemas.microsoft.com/office/powerpoint/2010/main" val="144730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par>
                                <p:cTn id="11" presetID="10" presetClass="entr" presetSubtype="0"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B957C-3E98-2177-40DB-C3221A2A24F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EF02D7-8AF9-A5E0-2F56-D18DD14E4BCF}"/>
              </a:ext>
            </a:extLst>
          </p:cNvPr>
          <p:cNvSpPr>
            <a:spLocks noGrp="1"/>
          </p:cNvSpPr>
          <p:nvPr>
            <p:ph type="sldNum" sz="quarter" idx="12"/>
          </p:nvPr>
        </p:nvSpPr>
        <p:spPr>
          <a:xfrm>
            <a:off x="8731858" y="6310312"/>
            <a:ext cx="2743200" cy="365125"/>
          </a:xfrm>
        </p:spPr>
        <p:txBody>
          <a:bodyPr/>
          <a:lstStyle/>
          <a:p>
            <a:fld id="{C03D611F-4E0C-40CB-9095-27B95F4BE683}" type="slidenum">
              <a:rPr lang="en-US" smtClean="0"/>
              <a:t>36</a:t>
            </a:fld>
            <a:endParaRPr lang="en-US" dirty="0"/>
          </a:p>
        </p:txBody>
      </p:sp>
      <p:grpSp>
        <p:nvGrpSpPr>
          <p:cNvPr id="3" name="Group 2">
            <a:extLst>
              <a:ext uri="{FF2B5EF4-FFF2-40B4-BE49-F238E27FC236}">
                <a16:creationId xmlns:a16="http://schemas.microsoft.com/office/drawing/2014/main" id="{1262498F-733B-1A59-2C7F-B77B72B14F8C}"/>
              </a:ext>
            </a:extLst>
          </p:cNvPr>
          <p:cNvGrpSpPr/>
          <p:nvPr/>
        </p:nvGrpSpPr>
        <p:grpSpPr>
          <a:xfrm>
            <a:off x="-124334" y="439793"/>
            <a:ext cx="5652298" cy="545121"/>
            <a:chOff x="379423" y="277700"/>
            <a:chExt cx="4394548" cy="545121"/>
          </a:xfrm>
          <a:solidFill>
            <a:schemeClr val="accent2"/>
          </a:solidFill>
        </p:grpSpPr>
        <p:sp>
          <p:nvSpPr>
            <p:cNvPr id="4" name="Rectangle 3">
              <a:extLst>
                <a:ext uri="{FF2B5EF4-FFF2-40B4-BE49-F238E27FC236}">
                  <a16:creationId xmlns:a16="http://schemas.microsoft.com/office/drawing/2014/main" id="{7FDC99A0-4662-BA78-1C7C-B1BA51657B31}"/>
                </a:ext>
              </a:extLst>
            </p:cNvPr>
            <p:cNvSpPr/>
            <p:nvPr/>
          </p:nvSpPr>
          <p:spPr>
            <a:xfrm>
              <a:off x="489989" y="277700"/>
              <a:ext cx="4173416" cy="545121"/>
            </a:xfrm>
            <a:prstGeom prst="rect">
              <a:avLst/>
            </a:prstGeom>
            <a:solidFill>
              <a:srgbClr val="F6A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5" name="TextBox 4">
              <a:extLst>
                <a:ext uri="{FF2B5EF4-FFF2-40B4-BE49-F238E27FC236}">
                  <a16:creationId xmlns:a16="http://schemas.microsoft.com/office/drawing/2014/main" id="{D574B5F5-4C76-2C17-5BD8-DDC534F1E63B}"/>
                </a:ext>
              </a:extLst>
            </p:cNvPr>
            <p:cNvSpPr txBox="1"/>
            <p:nvPr/>
          </p:nvSpPr>
          <p:spPr>
            <a:xfrm>
              <a:off x="379423" y="341979"/>
              <a:ext cx="4394548" cy="461665"/>
            </a:xfrm>
            <a:prstGeom prst="rect">
              <a:avLst/>
            </a:prstGeom>
            <a:noFill/>
          </p:spPr>
          <p:txBody>
            <a:bodyPr wrap="square">
              <a:spAutoFit/>
            </a:bodyPr>
            <a:lstStyle/>
            <a:p>
              <a:pPr marL="0" indent="0" algn="ctr">
                <a:buNone/>
              </a:pPr>
              <a:r>
                <a:rPr lang="en-US" sz="2400" b="1" dirty="0" err="1"/>
                <a:t>Trạm</a:t>
              </a:r>
              <a:r>
                <a:rPr lang="en-US" sz="2400" b="1" dirty="0"/>
                <a:t> </a:t>
              </a:r>
              <a:r>
                <a:rPr lang="en-US" sz="2400" b="1" dirty="0" err="1"/>
                <a:t>quan</a:t>
              </a:r>
              <a:r>
                <a:rPr lang="en-US" sz="2400" b="1" dirty="0"/>
                <a:t> </a:t>
              </a:r>
              <a:r>
                <a:rPr lang="en-US" sz="2400" b="1" dirty="0" err="1"/>
                <a:t>trắc</a:t>
              </a:r>
              <a:r>
                <a:rPr lang="en-US" sz="2400" b="1" dirty="0"/>
                <a:t> CLKK </a:t>
              </a:r>
              <a:r>
                <a:rPr lang="en-US" sz="2400" b="1" dirty="0" err="1"/>
                <a:t>tại</a:t>
              </a:r>
              <a:r>
                <a:rPr lang="en-US" sz="2400" b="1" dirty="0"/>
                <a:t> Việt Nam</a:t>
              </a:r>
              <a:endParaRPr lang="en-IE" sz="2400" b="1" dirty="0"/>
            </a:p>
          </p:txBody>
        </p:sp>
      </p:grpSp>
      <p:sp>
        <p:nvSpPr>
          <p:cNvPr id="100" name="TextBox 99">
            <a:extLst>
              <a:ext uri="{FF2B5EF4-FFF2-40B4-BE49-F238E27FC236}">
                <a16:creationId xmlns:a16="http://schemas.microsoft.com/office/drawing/2014/main" id="{6D9754B6-0DBB-D3CF-55BF-814B2BB86328}"/>
              </a:ext>
            </a:extLst>
          </p:cNvPr>
          <p:cNvSpPr txBox="1"/>
          <p:nvPr/>
        </p:nvSpPr>
        <p:spPr>
          <a:xfrm>
            <a:off x="13877766" y="4813352"/>
            <a:ext cx="184731" cy="369332"/>
          </a:xfrm>
          <a:prstGeom prst="rect">
            <a:avLst/>
          </a:prstGeom>
          <a:noFill/>
        </p:spPr>
        <p:txBody>
          <a:bodyPr wrap="none" rtlCol="0">
            <a:spAutoFit/>
          </a:bodyPr>
          <a:lstStyle/>
          <a:p>
            <a:endParaRPr lang="en-VN" dirty="0"/>
          </a:p>
        </p:txBody>
      </p:sp>
      <p:grpSp>
        <p:nvGrpSpPr>
          <p:cNvPr id="27" name="Group 26">
            <a:extLst>
              <a:ext uri="{FF2B5EF4-FFF2-40B4-BE49-F238E27FC236}">
                <a16:creationId xmlns:a16="http://schemas.microsoft.com/office/drawing/2014/main" id="{F4534CAB-AE17-A4C7-E42A-1B5B6033F60D}"/>
              </a:ext>
            </a:extLst>
          </p:cNvPr>
          <p:cNvGrpSpPr/>
          <p:nvPr/>
        </p:nvGrpSpPr>
        <p:grpSpPr>
          <a:xfrm>
            <a:off x="5243223" y="1124449"/>
            <a:ext cx="6514504" cy="4133310"/>
            <a:chOff x="5481191" y="1155793"/>
            <a:chExt cx="6514504" cy="4133310"/>
          </a:xfrm>
        </p:grpSpPr>
        <p:pic>
          <p:nvPicPr>
            <p:cNvPr id="28" name="Picture 27">
              <a:extLst>
                <a:ext uri="{FF2B5EF4-FFF2-40B4-BE49-F238E27FC236}">
                  <a16:creationId xmlns:a16="http://schemas.microsoft.com/office/drawing/2014/main" id="{460AFC92-C36D-5A6D-96A2-1F818D8A846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81191" y="1155793"/>
              <a:ext cx="6514504" cy="3406782"/>
            </a:xfrm>
            <a:prstGeom prst="rect">
              <a:avLst/>
            </a:prstGeom>
            <a:ln>
              <a:solidFill>
                <a:schemeClr val="tx1"/>
              </a:solidFill>
            </a:ln>
          </p:spPr>
        </p:pic>
        <p:sp>
          <p:nvSpPr>
            <p:cNvPr id="29" name="TextBox 28">
              <a:extLst>
                <a:ext uri="{FF2B5EF4-FFF2-40B4-BE49-F238E27FC236}">
                  <a16:creationId xmlns:a16="http://schemas.microsoft.com/office/drawing/2014/main" id="{2EAC5E30-3EAD-D2D5-DDA2-E2D90A9D900B}"/>
                </a:ext>
              </a:extLst>
            </p:cNvPr>
            <p:cNvSpPr txBox="1"/>
            <p:nvPr/>
          </p:nvSpPr>
          <p:spPr>
            <a:xfrm>
              <a:off x="5930046" y="4642772"/>
              <a:ext cx="5782980" cy="646331"/>
            </a:xfrm>
            <a:prstGeom prst="rect">
              <a:avLst/>
            </a:prstGeom>
            <a:solidFill>
              <a:schemeClr val="bg1"/>
            </a:solidFill>
            <a:ln>
              <a:noFill/>
            </a:ln>
          </p:spPr>
          <p:txBody>
            <a:bodyPr wrap="square" rtlCol="0">
              <a:spAutoFit/>
            </a:bodyPr>
            <a:lstStyle/>
            <a:p>
              <a:pPr algn="ctr"/>
              <a:r>
                <a:rPr lang="en-VN" b="1" dirty="0"/>
                <a:t>Vị các trạm quan trắc CLKK tự động</a:t>
              </a:r>
            </a:p>
            <a:p>
              <a:pPr algn="ctr"/>
              <a:r>
                <a:rPr lang="en-VN" b="1" dirty="0"/>
                <a:t>liên tục trên cả nước</a:t>
              </a:r>
            </a:p>
          </p:txBody>
        </p:sp>
      </p:grpSp>
      <p:grpSp>
        <p:nvGrpSpPr>
          <p:cNvPr id="34" name="Group 33">
            <a:extLst>
              <a:ext uri="{FF2B5EF4-FFF2-40B4-BE49-F238E27FC236}">
                <a16:creationId xmlns:a16="http://schemas.microsoft.com/office/drawing/2014/main" id="{72377454-E5AB-FADA-8B1F-EF2FEE089C64}"/>
              </a:ext>
            </a:extLst>
          </p:cNvPr>
          <p:cNvGrpSpPr/>
          <p:nvPr/>
        </p:nvGrpSpPr>
        <p:grpSpPr>
          <a:xfrm>
            <a:off x="354393" y="3468646"/>
            <a:ext cx="4467867" cy="3024229"/>
            <a:chOff x="1187123" y="1230611"/>
            <a:chExt cx="3785970" cy="3024229"/>
          </a:xfrm>
        </p:grpSpPr>
        <p:pic>
          <p:nvPicPr>
            <p:cNvPr id="10" name="Picture 9">
              <a:extLst>
                <a:ext uri="{FF2B5EF4-FFF2-40B4-BE49-F238E27FC236}">
                  <a16:creationId xmlns:a16="http://schemas.microsoft.com/office/drawing/2014/main" id="{DE400339-CD57-D6ED-4C05-95065DA1D9E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87123" y="1230611"/>
              <a:ext cx="3785970" cy="3024229"/>
            </a:xfrm>
            <a:prstGeom prst="rect">
              <a:avLst/>
            </a:prstGeom>
          </p:spPr>
        </p:pic>
        <p:sp>
          <p:nvSpPr>
            <p:cNvPr id="31" name="Rectangle 30">
              <a:extLst>
                <a:ext uri="{FF2B5EF4-FFF2-40B4-BE49-F238E27FC236}">
                  <a16:creationId xmlns:a16="http://schemas.microsoft.com/office/drawing/2014/main" id="{C7469EA4-C606-399E-902C-C30B38461144}"/>
                </a:ext>
              </a:extLst>
            </p:cNvPr>
            <p:cNvSpPr/>
            <p:nvPr/>
          </p:nvSpPr>
          <p:spPr>
            <a:xfrm>
              <a:off x="1187123" y="1532586"/>
              <a:ext cx="2560629" cy="14553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TextBox 31">
              <a:extLst>
                <a:ext uri="{FF2B5EF4-FFF2-40B4-BE49-F238E27FC236}">
                  <a16:creationId xmlns:a16="http://schemas.microsoft.com/office/drawing/2014/main" id="{A34783AB-A47C-A69D-65D0-230C6337F142}"/>
                </a:ext>
              </a:extLst>
            </p:cNvPr>
            <p:cNvSpPr txBox="1"/>
            <p:nvPr/>
          </p:nvSpPr>
          <p:spPr>
            <a:xfrm>
              <a:off x="2747664" y="2582500"/>
              <a:ext cx="899670" cy="369332"/>
            </a:xfrm>
            <a:prstGeom prst="rect">
              <a:avLst/>
            </a:prstGeom>
            <a:solidFill>
              <a:schemeClr val="bg1"/>
            </a:solidFill>
            <a:ln>
              <a:solidFill>
                <a:schemeClr val="tx1"/>
              </a:solidFill>
            </a:ln>
          </p:spPr>
          <p:txBody>
            <a:bodyPr wrap="none" rtlCol="0">
              <a:spAutoFit/>
            </a:bodyPr>
            <a:lstStyle/>
            <a:p>
              <a:pPr algn="ctr"/>
              <a:r>
                <a:rPr lang="en-VN" b="1" dirty="0"/>
                <a:t>VN-AQI</a:t>
              </a:r>
            </a:p>
          </p:txBody>
        </p:sp>
      </p:grpSp>
      <p:grpSp>
        <p:nvGrpSpPr>
          <p:cNvPr id="35" name="Group 34">
            <a:extLst>
              <a:ext uri="{FF2B5EF4-FFF2-40B4-BE49-F238E27FC236}">
                <a16:creationId xmlns:a16="http://schemas.microsoft.com/office/drawing/2014/main" id="{54C753C7-1F53-B84F-F610-1096958E2A9E}"/>
              </a:ext>
            </a:extLst>
          </p:cNvPr>
          <p:cNvGrpSpPr/>
          <p:nvPr/>
        </p:nvGrpSpPr>
        <p:grpSpPr>
          <a:xfrm>
            <a:off x="768890" y="1124449"/>
            <a:ext cx="3785970" cy="2244307"/>
            <a:chOff x="4499157" y="1483432"/>
            <a:chExt cx="3785970" cy="2244307"/>
          </a:xfrm>
        </p:grpSpPr>
        <p:pic>
          <p:nvPicPr>
            <p:cNvPr id="36" name="Picture 35">
              <a:extLst>
                <a:ext uri="{FF2B5EF4-FFF2-40B4-BE49-F238E27FC236}">
                  <a16:creationId xmlns:a16="http://schemas.microsoft.com/office/drawing/2014/main" id="{D2FD774B-077E-B15E-26C2-46E6B74C4C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9157" y="1898940"/>
              <a:ext cx="3785970" cy="1828799"/>
            </a:xfrm>
            <a:prstGeom prst="rect">
              <a:avLst/>
            </a:prstGeom>
          </p:spPr>
        </p:pic>
        <p:pic>
          <p:nvPicPr>
            <p:cNvPr id="37" name="Picture 36">
              <a:extLst>
                <a:ext uri="{FF2B5EF4-FFF2-40B4-BE49-F238E27FC236}">
                  <a16:creationId xmlns:a16="http://schemas.microsoft.com/office/drawing/2014/main" id="{0038BF9A-C291-6BEF-465E-53F3AB9325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0628" y="1483432"/>
              <a:ext cx="3743028" cy="652011"/>
            </a:xfrm>
            <a:prstGeom prst="rect">
              <a:avLst/>
            </a:prstGeom>
          </p:spPr>
        </p:pic>
        <p:sp>
          <p:nvSpPr>
            <p:cNvPr id="38" name="Rectangle 37">
              <a:extLst>
                <a:ext uri="{FF2B5EF4-FFF2-40B4-BE49-F238E27FC236}">
                  <a16:creationId xmlns:a16="http://schemas.microsoft.com/office/drawing/2014/main" id="{20FB9379-4F94-0DA9-19E8-648BA0EAE22F}"/>
                </a:ext>
              </a:extLst>
            </p:cNvPr>
            <p:cNvSpPr/>
            <p:nvPr/>
          </p:nvSpPr>
          <p:spPr>
            <a:xfrm>
              <a:off x="4499157" y="1877392"/>
              <a:ext cx="639513" cy="2580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grpSp>
      <p:pic>
        <p:nvPicPr>
          <p:cNvPr id="39" name="Picture 2" descr="Left arrow">
            <a:extLst>
              <a:ext uri="{FF2B5EF4-FFF2-40B4-BE49-F238E27FC236}">
                <a16:creationId xmlns:a16="http://schemas.microsoft.com/office/drawing/2014/main" id="{946BD6B7-5EB6-58B2-5C6E-FCAA3B87BD2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0800000">
            <a:off x="4717069" y="1884769"/>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Left arrow">
            <a:extLst>
              <a:ext uri="{FF2B5EF4-FFF2-40B4-BE49-F238E27FC236}">
                <a16:creationId xmlns:a16="http://schemas.microsoft.com/office/drawing/2014/main" id="{8AA39FFA-922E-CE8E-7FFD-C7AB2AFAD65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6200000">
            <a:off x="928591" y="2982521"/>
            <a:ext cx="688210" cy="68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214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FBE36-D578-DBF9-2439-3C685A24770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0804F0B9-E1E5-53B0-8B32-74F5DEB33794}"/>
              </a:ext>
            </a:extLst>
          </p:cNvPr>
          <p:cNvGrpSpPr/>
          <p:nvPr/>
        </p:nvGrpSpPr>
        <p:grpSpPr>
          <a:xfrm>
            <a:off x="-124334" y="439793"/>
            <a:ext cx="5652298" cy="545121"/>
            <a:chOff x="379423" y="277700"/>
            <a:chExt cx="4394548" cy="545121"/>
          </a:xfrm>
          <a:solidFill>
            <a:schemeClr val="accent2"/>
          </a:solidFill>
        </p:grpSpPr>
        <p:sp>
          <p:nvSpPr>
            <p:cNvPr id="4" name="Rectangle 3">
              <a:extLst>
                <a:ext uri="{FF2B5EF4-FFF2-40B4-BE49-F238E27FC236}">
                  <a16:creationId xmlns:a16="http://schemas.microsoft.com/office/drawing/2014/main" id="{626AA02B-17B9-3AF5-8C7F-4077AF04E602}"/>
                </a:ext>
              </a:extLst>
            </p:cNvPr>
            <p:cNvSpPr/>
            <p:nvPr/>
          </p:nvSpPr>
          <p:spPr>
            <a:xfrm>
              <a:off x="489989" y="277700"/>
              <a:ext cx="4173416" cy="545121"/>
            </a:xfrm>
            <a:prstGeom prst="rect">
              <a:avLst/>
            </a:prstGeom>
            <a:solidFill>
              <a:srgbClr val="F6A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5" name="TextBox 4">
              <a:extLst>
                <a:ext uri="{FF2B5EF4-FFF2-40B4-BE49-F238E27FC236}">
                  <a16:creationId xmlns:a16="http://schemas.microsoft.com/office/drawing/2014/main" id="{68917722-FA54-4A09-D8BC-F2E83F16EB82}"/>
                </a:ext>
              </a:extLst>
            </p:cNvPr>
            <p:cNvSpPr txBox="1"/>
            <p:nvPr/>
          </p:nvSpPr>
          <p:spPr>
            <a:xfrm>
              <a:off x="379423" y="341979"/>
              <a:ext cx="4394548" cy="461665"/>
            </a:xfrm>
            <a:prstGeom prst="rect">
              <a:avLst/>
            </a:prstGeom>
            <a:noFill/>
          </p:spPr>
          <p:txBody>
            <a:bodyPr wrap="square">
              <a:spAutoFit/>
            </a:bodyPr>
            <a:lstStyle/>
            <a:p>
              <a:pPr marL="0" indent="0" algn="ctr">
                <a:buNone/>
              </a:pPr>
              <a:r>
                <a:rPr lang="en-US" sz="2400" b="1" dirty="0"/>
                <a:t>VN – AQI </a:t>
              </a:r>
              <a:r>
                <a:rPr lang="en-US" sz="2400" b="1" dirty="0" err="1"/>
                <a:t>theo</a:t>
              </a:r>
              <a:r>
                <a:rPr lang="en-US" sz="2400" b="1" dirty="0"/>
                <a:t> </a:t>
              </a:r>
              <a:r>
                <a:rPr lang="en-US" sz="2400" b="1" dirty="0" err="1"/>
                <a:t>giờ</a:t>
              </a:r>
              <a:endParaRPr lang="en-IE" sz="2400" b="1" dirty="0"/>
            </a:p>
          </p:txBody>
        </p:sp>
      </p:grpSp>
      <p:sp>
        <p:nvSpPr>
          <p:cNvPr id="100" name="TextBox 99">
            <a:extLst>
              <a:ext uri="{FF2B5EF4-FFF2-40B4-BE49-F238E27FC236}">
                <a16:creationId xmlns:a16="http://schemas.microsoft.com/office/drawing/2014/main" id="{509EE9F2-65BF-BC20-D841-A3E48311EC7A}"/>
              </a:ext>
            </a:extLst>
          </p:cNvPr>
          <p:cNvSpPr txBox="1"/>
          <p:nvPr/>
        </p:nvSpPr>
        <p:spPr>
          <a:xfrm>
            <a:off x="13877766" y="4813352"/>
            <a:ext cx="184731" cy="369332"/>
          </a:xfrm>
          <a:prstGeom prst="rect">
            <a:avLst/>
          </a:prstGeom>
          <a:noFill/>
        </p:spPr>
        <p:txBody>
          <a:bodyPr wrap="none" rtlCol="0">
            <a:spAutoFit/>
          </a:bodyPr>
          <a:lstStyle/>
          <a:p>
            <a:endParaRPr lang="en-VN" dirty="0"/>
          </a:p>
        </p:txBody>
      </p:sp>
      <p:grpSp>
        <p:nvGrpSpPr>
          <p:cNvPr id="25" name="Group 24">
            <a:extLst>
              <a:ext uri="{FF2B5EF4-FFF2-40B4-BE49-F238E27FC236}">
                <a16:creationId xmlns:a16="http://schemas.microsoft.com/office/drawing/2014/main" id="{3E341A99-511B-92D0-0CCA-86AF72CC061F}"/>
              </a:ext>
            </a:extLst>
          </p:cNvPr>
          <p:cNvGrpSpPr/>
          <p:nvPr/>
        </p:nvGrpSpPr>
        <p:grpSpPr>
          <a:xfrm>
            <a:off x="560607" y="1204227"/>
            <a:ext cx="11070788" cy="1145274"/>
            <a:chOff x="113053" y="1084915"/>
            <a:chExt cx="11070788" cy="1145274"/>
          </a:xfrm>
        </p:grpSpPr>
        <p:pic>
          <p:nvPicPr>
            <p:cNvPr id="6" name="Picture 2">
              <a:extLst>
                <a:ext uri="{FF2B5EF4-FFF2-40B4-BE49-F238E27FC236}">
                  <a16:creationId xmlns:a16="http://schemas.microsoft.com/office/drawing/2014/main" id="{D0BFE8AF-3228-49DA-98F9-A666E5070FFE}"/>
                </a:ext>
              </a:extLst>
            </p:cNvPr>
            <p:cNvPicPr>
              <a:picLocks noChangeAspect="1" noChangeArrowheads="1"/>
            </p:cNvPicPr>
            <p:nvPr/>
          </p:nvPicPr>
          <p:blipFill>
            <a:blip r:embed="rId2" cstate="screen">
              <a:lum bright="20000"/>
              <a:extLst>
                <a:ext uri="{28A0092B-C50C-407E-A947-70E740481C1C}">
                  <a14:useLocalDpi xmlns:a14="http://schemas.microsoft.com/office/drawing/2010/main"/>
                </a:ext>
              </a:extLst>
            </a:blip>
            <a:srcRect/>
            <a:stretch>
              <a:fillRect/>
            </a:stretch>
          </p:blipFill>
          <p:spPr bwMode="auto">
            <a:xfrm>
              <a:off x="281489" y="1295330"/>
              <a:ext cx="993413" cy="72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983E4B02-6C85-A265-CE31-1D93EC714B0C}"/>
                </a:ext>
              </a:extLst>
            </p:cNvPr>
            <p:cNvSpPr/>
            <p:nvPr/>
          </p:nvSpPr>
          <p:spPr>
            <a:xfrm>
              <a:off x="113053" y="1084915"/>
              <a:ext cx="11070788" cy="1145274"/>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grpSp>
      <p:sp>
        <p:nvSpPr>
          <p:cNvPr id="8" name="Slide Number Placeholder 1">
            <a:extLst>
              <a:ext uri="{FF2B5EF4-FFF2-40B4-BE49-F238E27FC236}">
                <a16:creationId xmlns:a16="http://schemas.microsoft.com/office/drawing/2014/main" id="{1B02ED8E-DC50-203F-124C-4F27A42E1CE6}"/>
              </a:ext>
            </a:extLst>
          </p:cNvPr>
          <p:cNvSpPr>
            <a:spLocks noGrp="1"/>
          </p:cNvSpPr>
          <p:nvPr>
            <p:ph type="sldNum" sz="quarter" idx="12"/>
          </p:nvPr>
        </p:nvSpPr>
        <p:spPr>
          <a:xfrm>
            <a:off x="9400572" y="6492875"/>
            <a:ext cx="2743200" cy="365125"/>
          </a:xfrm>
        </p:spPr>
        <p:txBody>
          <a:bodyPr/>
          <a:lstStyle/>
          <a:p>
            <a:fld id="{C03D611F-4E0C-40CB-9095-27B95F4BE683}" type="slidenum">
              <a:rPr lang="en-US" smtClean="0"/>
              <a:t>37</a:t>
            </a:fld>
            <a:endParaRPr lang="en-US" dirty="0"/>
          </a:p>
        </p:txBody>
      </p:sp>
      <p:pic>
        <p:nvPicPr>
          <p:cNvPr id="12" name="Picture 11">
            <a:extLst>
              <a:ext uri="{FF2B5EF4-FFF2-40B4-BE49-F238E27FC236}">
                <a16:creationId xmlns:a16="http://schemas.microsoft.com/office/drawing/2014/main" id="{E4EF8F58-EE42-A088-9B30-1C218119CD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2460645"/>
            <a:ext cx="5791200" cy="4289022"/>
          </a:xfrm>
          <a:prstGeom prst="rect">
            <a:avLst/>
          </a:prstGeom>
        </p:spPr>
      </p:pic>
      <p:pic>
        <p:nvPicPr>
          <p:cNvPr id="13" name="Picture 12">
            <a:extLst>
              <a:ext uri="{FF2B5EF4-FFF2-40B4-BE49-F238E27FC236}">
                <a16:creationId xmlns:a16="http://schemas.microsoft.com/office/drawing/2014/main" id="{9EA953AA-7371-09DE-C532-B0032557DE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606" y="2460645"/>
            <a:ext cx="4825147" cy="4258558"/>
          </a:xfrm>
          <a:prstGeom prst="rect">
            <a:avLst/>
          </a:prstGeom>
        </p:spPr>
      </p:pic>
      <p:sp>
        <p:nvSpPr>
          <p:cNvPr id="14" name="TextBox 13">
            <a:extLst>
              <a:ext uri="{FF2B5EF4-FFF2-40B4-BE49-F238E27FC236}">
                <a16:creationId xmlns:a16="http://schemas.microsoft.com/office/drawing/2014/main" id="{709A7C3C-313C-F409-7AC3-AC3B7F2FAC8B}"/>
              </a:ext>
            </a:extLst>
          </p:cNvPr>
          <p:cNvSpPr txBox="1"/>
          <p:nvPr/>
        </p:nvSpPr>
        <p:spPr>
          <a:xfrm>
            <a:off x="1811618" y="1315371"/>
            <a:ext cx="9730614" cy="923330"/>
          </a:xfrm>
          <a:prstGeom prst="rect">
            <a:avLst/>
          </a:prstGeom>
          <a:noFill/>
        </p:spPr>
        <p:txBody>
          <a:bodyPr wrap="square">
            <a:spAutoFit/>
          </a:bodyPr>
          <a:lstStyle/>
          <a:p>
            <a:pPr algn="just"/>
            <a:r>
              <a:rPr lang="en-GB" altLang="en-US" sz="1800" dirty="0" err="1">
                <a:latin typeface="Arial" panose="020B0604020202020204" pitchFamily="34" charset="0"/>
                <a:cs typeface="Arial" panose="020B0604020202020204" pitchFamily="34" charset="0"/>
              </a:rPr>
              <a:t>Chỉ</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số</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chất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lượng</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không</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khí</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viết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tắt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là</a:t>
            </a:r>
            <a:r>
              <a:rPr lang="en-GB" altLang="en-US" sz="1800" dirty="0">
                <a:latin typeface="Arial" panose="020B0604020202020204" pitchFamily="34" charset="0"/>
                <a:cs typeface="Arial" panose="020B0604020202020204" pitchFamily="34" charset="0"/>
              </a:rPr>
              <a:t> AQI) </a:t>
            </a:r>
            <a:r>
              <a:rPr lang="en-GB" altLang="en-US" sz="1800" dirty="0" err="1">
                <a:latin typeface="Arial" panose="020B0604020202020204" pitchFamily="34" charset="0"/>
                <a:cs typeface="Arial" panose="020B0604020202020204" pitchFamily="34" charset="0"/>
              </a:rPr>
              <a:t>là</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chỉ</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số</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được</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tính</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toán</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từ</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các</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thông</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số</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quan</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trắc</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các</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chất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ô</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nhiễm</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trong</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không</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khí</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nhằm</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cho</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biết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tình</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trạng</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chất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lượng</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không</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khí</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và</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mức</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độ</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ảnh</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hưởng</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đến</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sức</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khỏe</a:t>
            </a:r>
            <a:r>
              <a:rPr lang="en-GB" altLang="en-US" sz="1800" dirty="0">
                <a:latin typeface="Arial" panose="020B0604020202020204" pitchFamily="34" charset="0"/>
                <a:cs typeface="Arial" panose="020B0604020202020204" pitchFamily="34" charset="0"/>
              </a:rPr>
              <a:t> con </a:t>
            </a:r>
            <a:r>
              <a:rPr lang="en-GB" altLang="en-US" sz="1800" dirty="0" err="1">
                <a:latin typeface="Arial" panose="020B0604020202020204" pitchFamily="34" charset="0"/>
                <a:cs typeface="Arial" panose="020B0604020202020204" pitchFamily="34" charset="0"/>
              </a:rPr>
              <a:t>người</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được</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biểu</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diễn</a:t>
            </a:r>
            <a:r>
              <a:rPr lang="en-GB" altLang="en-US" sz="1800" dirty="0">
                <a:latin typeface="Arial" panose="020B0604020202020204" pitchFamily="34" charset="0"/>
                <a:cs typeface="Arial" panose="020B0604020202020204" pitchFamily="34" charset="0"/>
              </a:rPr>
              <a:t> qua </a:t>
            </a:r>
            <a:r>
              <a:rPr lang="en-GB" altLang="en-US" sz="1800" dirty="0" err="1">
                <a:latin typeface="Arial" panose="020B0604020202020204" pitchFamily="34" charset="0"/>
                <a:cs typeface="Arial" panose="020B0604020202020204" pitchFamily="34" charset="0"/>
              </a:rPr>
              <a:t>một</a:t>
            </a:r>
            <a:r>
              <a:rPr lang="en-GB" altLang="en-US" sz="1800" dirty="0">
                <a:latin typeface="Arial" panose="020B0604020202020204" pitchFamily="34" charset="0"/>
                <a:cs typeface="Arial" panose="020B0604020202020204" pitchFamily="34" charset="0"/>
              </a:rPr>
              <a:t> thang </a:t>
            </a:r>
            <a:r>
              <a:rPr lang="en-GB" altLang="en-US" sz="1800" dirty="0" err="1">
                <a:latin typeface="Arial" panose="020B0604020202020204" pitchFamily="34" charset="0"/>
                <a:cs typeface="Arial" panose="020B0604020202020204" pitchFamily="34" charset="0"/>
              </a:rPr>
              <a:t>điểm</a:t>
            </a:r>
            <a:endParaRPr lang="en-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251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51DE6-3EA7-4338-169B-ADE8CAF93F0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445EFE9-36A0-88C2-4B2A-42455F953F45}"/>
              </a:ext>
            </a:extLst>
          </p:cNvPr>
          <p:cNvGrpSpPr/>
          <p:nvPr/>
        </p:nvGrpSpPr>
        <p:grpSpPr>
          <a:xfrm>
            <a:off x="-124334" y="439793"/>
            <a:ext cx="5652298" cy="545121"/>
            <a:chOff x="379423" y="277700"/>
            <a:chExt cx="4394548" cy="545121"/>
          </a:xfrm>
          <a:solidFill>
            <a:schemeClr val="accent2"/>
          </a:solidFill>
        </p:grpSpPr>
        <p:sp>
          <p:nvSpPr>
            <p:cNvPr id="4" name="Rectangle 3">
              <a:extLst>
                <a:ext uri="{FF2B5EF4-FFF2-40B4-BE49-F238E27FC236}">
                  <a16:creationId xmlns:a16="http://schemas.microsoft.com/office/drawing/2014/main" id="{A5D15610-38AC-66ED-DB41-D4D9B594EEE9}"/>
                </a:ext>
              </a:extLst>
            </p:cNvPr>
            <p:cNvSpPr/>
            <p:nvPr/>
          </p:nvSpPr>
          <p:spPr>
            <a:xfrm>
              <a:off x="489989" y="277700"/>
              <a:ext cx="4173416" cy="545121"/>
            </a:xfrm>
            <a:prstGeom prst="rect">
              <a:avLst/>
            </a:prstGeom>
            <a:solidFill>
              <a:srgbClr val="F6A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5" name="TextBox 4">
              <a:extLst>
                <a:ext uri="{FF2B5EF4-FFF2-40B4-BE49-F238E27FC236}">
                  <a16:creationId xmlns:a16="http://schemas.microsoft.com/office/drawing/2014/main" id="{F8CFE33C-A6E2-F99F-7E19-63BFA7494BFE}"/>
                </a:ext>
              </a:extLst>
            </p:cNvPr>
            <p:cNvSpPr txBox="1"/>
            <p:nvPr/>
          </p:nvSpPr>
          <p:spPr>
            <a:xfrm>
              <a:off x="379423" y="341979"/>
              <a:ext cx="4394548" cy="461665"/>
            </a:xfrm>
            <a:prstGeom prst="rect">
              <a:avLst/>
            </a:prstGeom>
            <a:noFill/>
          </p:spPr>
          <p:txBody>
            <a:bodyPr wrap="square">
              <a:spAutoFit/>
            </a:bodyPr>
            <a:lstStyle/>
            <a:p>
              <a:pPr marL="0" indent="0" algn="ctr">
                <a:buNone/>
              </a:pPr>
              <a:r>
                <a:rPr lang="en-US" sz="2400" b="1" dirty="0"/>
                <a:t>VN – AQI </a:t>
              </a:r>
              <a:r>
                <a:rPr lang="en-US" sz="2400" b="1" dirty="0" err="1"/>
                <a:t>theo</a:t>
              </a:r>
              <a:r>
                <a:rPr lang="en-US" sz="2400" b="1" dirty="0"/>
                <a:t> </a:t>
              </a:r>
              <a:r>
                <a:rPr lang="en-US" sz="2400" b="1" dirty="0" err="1"/>
                <a:t>ngày</a:t>
              </a:r>
              <a:endParaRPr lang="en-IE" sz="2400" b="1" dirty="0"/>
            </a:p>
          </p:txBody>
        </p:sp>
      </p:grpSp>
      <p:sp>
        <p:nvSpPr>
          <p:cNvPr id="100" name="TextBox 99">
            <a:extLst>
              <a:ext uri="{FF2B5EF4-FFF2-40B4-BE49-F238E27FC236}">
                <a16:creationId xmlns:a16="http://schemas.microsoft.com/office/drawing/2014/main" id="{9CF849BD-554F-FF05-4AB8-4A90761FA5FE}"/>
              </a:ext>
            </a:extLst>
          </p:cNvPr>
          <p:cNvSpPr txBox="1"/>
          <p:nvPr/>
        </p:nvSpPr>
        <p:spPr>
          <a:xfrm>
            <a:off x="13877766" y="4813352"/>
            <a:ext cx="184731" cy="369332"/>
          </a:xfrm>
          <a:prstGeom prst="rect">
            <a:avLst/>
          </a:prstGeom>
          <a:noFill/>
        </p:spPr>
        <p:txBody>
          <a:bodyPr wrap="none" rtlCol="0">
            <a:spAutoFit/>
          </a:bodyPr>
          <a:lstStyle/>
          <a:p>
            <a:endParaRPr lang="en-VN" dirty="0"/>
          </a:p>
        </p:txBody>
      </p:sp>
      <p:sp>
        <p:nvSpPr>
          <p:cNvPr id="8" name="Slide Number Placeholder 1">
            <a:extLst>
              <a:ext uri="{FF2B5EF4-FFF2-40B4-BE49-F238E27FC236}">
                <a16:creationId xmlns:a16="http://schemas.microsoft.com/office/drawing/2014/main" id="{B35B3550-9AD1-DF50-1492-8B393880743F}"/>
              </a:ext>
            </a:extLst>
          </p:cNvPr>
          <p:cNvSpPr>
            <a:spLocks noGrp="1"/>
          </p:cNvSpPr>
          <p:nvPr>
            <p:ph type="sldNum" sz="quarter" idx="12"/>
          </p:nvPr>
        </p:nvSpPr>
        <p:spPr>
          <a:xfrm>
            <a:off x="9400572" y="6492875"/>
            <a:ext cx="2743200" cy="365125"/>
          </a:xfrm>
        </p:spPr>
        <p:txBody>
          <a:bodyPr/>
          <a:lstStyle/>
          <a:p>
            <a:fld id="{C03D611F-4E0C-40CB-9095-27B95F4BE683}" type="slidenum">
              <a:rPr lang="en-US" smtClean="0"/>
              <a:t>38</a:t>
            </a:fld>
            <a:endParaRPr lang="en-US" dirty="0"/>
          </a:p>
        </p:txBody>
      </p:sp>
      <p:pic>
        <p:nvPicPr>
          <p:cNvPr id="7" name="Picture 6">
            <a:extLst>
              <a:ext uri="{FF2B5EF4-FFF2-40B4-BE49-F238E27FC236}">
                <a16:creationId xmlns:a16="http://schemas.microsoft.com/office/drawing/2014/main" id="{9FF68282-9234-695F-250F-CDB18A556E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514" y="2192193"/>
            <a:ext cx="6154375" cy="3776807"/>
          </a:xfrm>
          <a:prstGeom prst="rect">
            <a:avLst/>
          </a:prstGeom>
        </p:spPr>
      </p:pic>
      <p:sp>
        <p:nvSpPr>
          <p:cNvPr id="9" name="TextBox 8">
            <a:extLst>
              <a:ext uri="{FF2B5EF4-FFF2-40B4-BE49-F238E27FC236}">
                <a16:creationId xmlns:a16="http://schemas.microsoft.com/office/drawing/2014/main" id="{1F739336-F172-7100-D742-647204362656}"/>
              </a:ext>
            </a:extLst>
          </p:cNvPr>
          <p:cNvSpPr txBox="1"/>
          <p:nvPr/>
        </p:nvSpPr>
        <p:spPr>
          <a:xfrm>
            <a:off x="6696362" y="2192193"/>
            <a:ext cx="825867" cy="369332"/>
          </a:xfrm>
          <a:prstGeom prst="rect">
            <a:avLst/>
          </a:prstGeom>
          <a:noFill/>
        </p:spPr>
        <p:txBody>
          <a:bodyPr wrap="none" rtlCol="0">
            <a:spAutoFit/>
          </a:bodyPr>
          <a:lstStyle/>
          <a:p>
            <a:r>
              <a:rPr lang="en-VN" b="1" dirty="0">
                <a:latin typeface="Arial" panose="020B0604020202020204" pitchFamily="34" charset="0"/>
                <a:cs typeface="Arial" panose="020B0604020202020204" pitchFamily="34" charset="0"/>
              </a:rPr>
              <a:t>Lưu ý</a:t>
            </a:r>
          </a:p>
        </p:txBody>
      </p:sp>
      <p:pic>
        <p:nvPicPr>
          <p:cNvPr id="10" name="Picture 9">
            <a:extLst>
              <a:ext uri="{FF2B5EF4-FFF2-40B4-BE49-F238E27FC236}">
                <a16:creationId xmlns:a16="http://schemas.microsoft.com/office/drawing/2014/main" id="{A96CF527-6B63-95D0-0F5D-74BEC25AEC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6362" y="2561525"/>
            <a:ext cx="5408420" cy="2108200"/>
          </a:xfrm>
          <a:prstGeom prst="rect">
            <a:avLst/>
          </a:prstGeom>
        </p:spPr>
      </p:pic>
    </p:spTree>
    <p:extLst>
      <p:ext uri="{BB962C8B-B14F-4D97-AF65-F5344CB8AC3E}">
        <p14:creationId xmlns:p14="http://schemas.microsoft.com/office/powerpoint/2010/main" val="1191945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20B9D-F996-E6D5-9579-3DCE0BB412E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853111-EE61-54B5-1AF3-262B5B6EB310}"/>
              </a:ext>
            </a:extLst>
          </p:cNvPr>
          <p:cNvSpPr>
            <a:spLocks noGrp="1"/>
          </p:cNvSpPr>
          <p:nvPr>
            <p:ph type="sldNum" sz="quarter" idx="12"/>
          </p:nvPr>
        </p:nvSpPr>
        <p:spPr>
          <a:xfrm>
            <a:off x="8731858" y="6310312"/>
            <a:ext cx="2743200" cy="365125"/>
          </a:xfrm>
        </p:spPr>
        <p:txBody>
          <a:bodyPr/>
          <a:lstStyle/>
          <a:p>
            <a:fld id="{C03D611F-4E0C-40CB-9095-27B95F4BE683}" type="slidenum">
              <a:rPr lang="en-US" smtClean="0"/>
              <a:t>39</a:t>
            </a:fld>
            <a:endParaRPr lang="en-US" dirty="0"/>
          </a:p>
        </p:txBody>
      </p:sp>
      <p:grpSp>
        <p:nvGrpSpPr>
          <p:cNvPr id="3" name="Group 2">
            <a:extLst>
              <a:ext uri="{FF2B5EF4-FFF2-40B4-BE49-F238E27FC236}">
                <a16:creationId xmlns:a16="http://schemas.microsoft.com/office/drawing/2014/main" id="{78EA5823-E6DA-D02E-45B6-74E50846871A}"/>
              </a:ext>
            </a:extLst>
          </p:cNvPr>
          <p:cNvGrpSpPr/>
          <p:nvPr/>
        </p:nvGrpSpPr>
        <p:grpSpPr>
          <a:xfrm>
            <a:off x="-124334" y="396536"/>
            <a:ext cx="7055660" cy="858333"/>
            <a:chOff x="379423" y="277700"/>
            <a:chExt cx="4394548" cy="858333"/>
          </a:xfrm>
          <a:solidFill>
            <a:schemeClr val="accent2"/>
          </a:solidFill>
        </p:grpSpPr>
        <p:sp>
          <p:nvSpPr>
            <p:cNvPr id="4" name="Rectangle 3">
              <a:extLst>
                <a:ext uri="{FF2B5EF4-FFF2-40B4-BE49-F238E27FC236}">
                  <a16:creationId xmlns:a16="http://schemas.microsoft.com/office/drawing/2014/main" id="{B104FEEB-C7F1-266D-2A5D-57A4B40C58B7}"/>
                </a:ext>
              </a:extLst>
            </p:cNvPr>
            <p:cNvSpPr/>
            <p:nvPr/>
          </p:nvSpPr>
          <p:spPr>
            <a:xfrm>
              <a:off x="489989" y="277700"/>
              <a:ext cx="4173416" cy="545121"/>
            </a:xfrm>
            <a:prstGeom prst="rect">
              <a:avLst/>
            </a:prstGeom>
            <a:solidFill>
              <a:srgbClr val="F6A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5" name="TextBox 4">
              <a:extLst>
                <a:ext uri="{FF2B5EF4-FFF2-40B4-BE49-F238E27FC236}">
                  <a16:creationId xmlns:a16="http://schemas.microsoft.com/office/drawing/2014/main" id="{E166E8A4-D0A0-4EC3-C54D-E7F700956E2A}"/>
                </a:ext>
              </a:extLst>
            </p:cNvPr>
            <p:cNvSpPr txBox="1"/>
            <p:nvPr/>
          </p:nvSpPr>
          <p:spPr>
            <a:xfrm>
              <a:off x="379423" y="305036"/>
              <a:ext cx="4394548" cy="830997"/>
            </a:xfrm>
            <a:prstGeom prst="rect">
              <a:avLst/>
            </a:prstGeom>
            <a:noFill/>
          </p:spPr>
          <p:txBody>
            <a:bodyPr wrap="square">
              <a:spAutoFit/>
            </a:bodyPr>
            <a:lstStyle/>
            <a:p>
              <a:pPr marL="0" indent="0" algn="ctr">
                <a:buNone/>
              </a:pPr>
              <a:r>
                <a:rPr lang="en-US" sz="2400" b="1" dirty="0" err="1"/>
                <a:t>Chỉ</a:t>
              </a:r>
              <a:r>
                <a:rPr lang="en-US" sz="2400" b="1" dirty="0"/>
                <a:t> </a:t>
              </a:r>
              <a:r>
                <a:rPr lang="en-US" sz="2400" b="1" dirty="0" err="1"/>
                <a:t>số</a:t>
              </a:r>
              <a:r>
                <a:rPr lang="en-US" sz="2400" b="1" dirty="0"/>
                <a:t> </a:t>
              </a:r>
              <a:r>
                <a:rPr lang="en-US" sz="2400" b="1" dirty="0" err="1"/>
                <a:t>chất</a:t>
              </a:r>
              <a:r>
                <a:rPr lang="en-US" sz="2400" b="1" dirty="0"/>
                <a:t> </a:t>
              </a:r>
              <a:r>
                <a:rPr lang="en-US" sz="2400" b="1" dirty="0" err="1"/>
                <a:t>lượng</a:t>
              </a:r>
              <a:r>
                <a:rPr lang="en-US" sz="2400" b="1" dirty="0"/>
                <a:t> </a:t>
              </a:r>
              <a:r>
                <a:rPr lang="en-US" sz="2400" b="1" dirty="0" err="1"/>
                <a:t>không</a:t>
              </a:r>
              <a:r>
                <a:rPr lang="en-US" sz="2400" b="1" dirty="0"/>
                <a:t> </a:t>
              </a:r>
              <a:r>
                <a:rPr lang="en-US" sz="2400" b="1" dirty="0" err="1"/>
                <a:t>khí</a:t>
              </a:r>
              <a:r>
                <a:rPr lang="en-US" sz="2400" b="1" dirty="0"/>
                <a:t> </a:t>
              </a:r>
              <a:r>
                <a:rPr lang="en-US" sz="2400" b="1" dirty="0" err="1"/>
                <a:t>tại</a:t>
              </a:r>
              <a:r>
                <a:rPr lang="en-US" sz="2400" b="1" dirty="0"/>
                <a:t> Việt Nam – VN-AQI</a:t>
              </a:r>
              <a:endParaRPr lang="en-IE" sz="2400" b="1" dirty="0"/>
            </a:p>
          </p:txBody>
        </p:sp>
      </p:grpSp>
      <p:sp>
        <p:nvSpPr>
          <p:cNvPr id="100" name="TextBox 99">
            <a:extLst>
              <a:ext uri="{FF2B5EF4-FFF2-40B4-BE49-F238E27FC236}">
                <a16:creationId xmlns:a16="http://schemas.microsoft.com/office/drawing/2014/main" id="{1501A857-B660-424D-6A6A-0CA738324A51}"/>
              </a:ext>
            </a:extLst>
          </p:cNvPr>
          <p:cNvSpPr txBox="1"/>
          <p:nvPr/>
        </p:nvSpPr>
        <p:spPr>
          <a:xfrm>
            <a:off x="13877766" y="4813352"/>
            <a:ext cx="184731" cy="369332"/>
          </a:xfrm>
          <a:prstGeom prst="rect">
            <a:avLst/>
          </a:prstGeom>
          <a:noFill/>
        </p:spPr>
        <p:txBody>
          <a:bodyPr wrap="none" rtlCol="0">
            <a:spAutoFit/>
          </a:bodyPr>
          <a:lstStyle/>
          <a:p>
            <a:endParaRPr lang="en-VN" dirty="0"/>
          </a:p>
        </p:txBody>
      </p:sp>
      <p:sp>
        <p:nvSpPr>
          <p:cNvPr id="52" name="TextBox 51">
            <a:extLst>
              <a:ext uri="{FF2B5EF4-FFF2-40B4-BE49-F238E27FC236}">
                <a16:creationId xmlns:a16="http://schemas.microsoft.com/office/drawing/2014/main" id="{A955ED8A-BD06-3595-2EEB-6984F69B9740}"/>
              </a:ext>
            </a:extLst>
          </p:cNvPr>
          <p:cNvSpPr txBox="1"/>
          <p:nvPr/>
        </p:nvSpPr>
        <p:spPr>
          <a:xfrm>
            <a:off x="7541832" y="1331990"/>
            <a:ext cx="3719288" cy="400110"/>
          </a:xfrm>
          <a:prstGeom prst="rect">
            <a:avLst/>
          </a:prstGeom>
          <a:noFill/>
        </p:spPr>
        <p:txBody>
          <a:bodyPr wrap="none" rtlCol="0">
            <a:spAutoFit/>
          </a:bodyPr>
          <a:lstStyle/>
          <a:p>
            <a:r>
              <a:rPr lang="vi-VN" altLang="en-US" sz="2000" b="1" dirty="0">
                <a:solidFill>
                  <a:srgbClr val="000000"/>
                </a:solidFill>
              </a:rPr>
              <a:t>Thang màu cảnh báo VN-AQI</a:t>
            </a:r>
            <a:endParaRPr lang="en-VN" sz="2000" b="1" dirty="0"/>
          </a:p>
        </p:txBody>
      </p:sp>
      <p:sp>
        <p:nvSpPr>
          <p:cNvPr id="42" name="TextBox 41">
            <a:extLst>
              <a:ext uri="{FF2B5EF4-FFF2-40B4-BE49-F238E27FC236}">
                <a16:creationId xmlns:a16="http://schemas.microsoft.com/office/drawing/2014/main" id="{88F7D5BE-F440-CC45-6AE5-F60AC71AF87F}"/>
              </a:ext>
            </a:extLst>
          </p:cNvPr>
          <p:cNvSpPr txBox="1"/>
          <p:nvPr/>
        </p:nvSpPr>
        <p:spPr>
          <a:xfrm>
            <a:off x="2245635" y="1331990"/>
            <a:ext cx="1176925" cy="400110"/>
          </a:xfrm>
          <a:prstGeom prst="rect">
            <a:avLst/>
          </a:prstGeom>
          <a:noFill/>
        </p:spPr>
        <p:txBody>
          <a:bodyPr wrap="none" rtlCol="0">
            <a:spAutoFit/>
          </a:bodyPr>
          <a:lstStyle/>
          <a:p>
            <a:r>
              <a:rPr lang="en-VN" sz="2000" b="1" dirty="0"/>
              <a:t>Cách tính</a:t>
            </a:r>
          </a:p>
        </p:txBody>
      </p:sp>
      <p:pic>
        <p:nvPicPr>
          <p:cNvPr id="7" name="Picture 6">
            <a:extLst>
              <a:ext uri="{FF2B5EF4-FFF2-40B4-BE49-F238E27FC236}">
                <a16:creationId xmlns:a16="http://schemas.microsoft.com/office/drawing/2014/main" id="{30BCFDBE-116A-9579-6CD4-E318AE34BCA9}"/>
              </a:ext>
            </a:extLst>
          </p:cNvPr>
          <p:cNvPicPr>
            <a:picLocks noChangeAspect="1"/>
          </p:cNvPicPr>
          <p:nvPr/>
        </p:nvPicPr>
        <p:blipFill>
          <a:blip r:embed="rId2"/>
          <a:stretch>
            <a:fillRect/>
          </a:stretch>
        </p:blipFill>
        <p:spPr>
          <a:xfrm>
            <a:off x="144082" y="1785391"/>
            <a:ext cx="6449325" cy="3677163"/>
          </a:xfrm>
          <a:prstGeom prst="rect">
            <a:avLst/>
          </a:prstGeom>
        </p:spPr>
      </p:pic>
      <p:sp>
        <p:nvSpPr>
          <p:cNvPr id="8" name="TextBox 7">
            <a:extLst>
              <a:ext uri="{FF2B5EF4-FFF2-40B4-BE49-F238E27FC236}">
                <a16:creationId xmlns:a16="http://schemas.microsoft.com/office/drawing/2014/main" id="{A3F4146D-A9D7-9CC4-46F3-C75B4DF22805}"/>
              </a:ext>
            </a:extLst>
          </p:cNvPr>
          <p:cNvSpPr txBox="1"/>
          <p:nvPr/>
        </p:nvSpPr>
        <p:spPr>
          <a:xfrm>
            <a:off x="144082" y="2931072"/>
            <a:ext cx="6449325" cy="369332"/>
          </a:xfrm>
          <a:prstGeom prst="rect">
            <a:avLst/>
          </a:prstGeom>
          <a:noFill/>
          <a:ln w="25400">
            <a:solidFill>
              <a:srgbClr val="FF0000"/>
            </a:solidFill>
            <a:prstDash val="dashDot"/>
          </a:ln>
        </p:spPr>
        <p:txBody>
          <a:bodyPr wrap="square" rtlCol="0">
            <a:spAutoFit/>
          </a:bodyPr>
          <a:lstStyle/>
          <a:p>
            <a:endParaRPr lang="en-US" dirty="0"/>
          </a:p>
        </p:txBody>
      </p:sp>
      <p:pic>
        <p:nvPicPr>
          <p:cNvPr id="6" name="Picture 5">
            <a:extLst>
              <a:ext uri="{FF2B5EF4-FFF2-40B4-BE49-F238E27FC236}">
                <a16:creationId xmlns:a16="http://schemas.microsoft.com/office/drawing/2014/main" id="{20CD2886-F83A-E321-A534-B5F9C0516057}"/>
              </a:ext>
            </a:extLst>
          </p:cNvPr>
          <p:cNvPicPr>
            <a:picLocks noChangeAspect="1"/>
          </p:cNvPicPr>
          <p:nvPr/>
        </p:nvPicPr>
        <p:blipFill>
          <a:blip r:embed="rId3"/>
          <a:stretch>
            <a:fillRect/>
          </a:stretch>
        </p:blipFill>
        <p:spPr>
          <a:xfrm>
            <a:off x="6931326" y="2042822"/>
            <a:ext cx="4940300" cy="3162300"/>
          </a:xfrm>
          <a:prstGeom prst="rect">
            <a:avLst/>
          </a:prstGeom>
        </p:spPr>
      </p:pic>
      <p:sp>
        <p:nvSpPr>
          <p:cNvPr id="9" name="Rectangle 24">
            <a:extLst>
              <a:ext uri="{FF2B5EF4-FFF2-40B4-BE49-F238E27FC236}">
                <a16:creationId xmlns:a16="http://schemas.microsoft.com/office/drawing/2014/main" id="{13A47716-F20F-7AC0-29E3-BBBA127A2BBC}"/>
              </a:ext>
            </a:extLst>
          </p:cNvPr>
          <p:cNvSpPr>
            <a:spLocks noChangeArrowheads="1"/>
          </p:cNvSpPr>
          <p:nvPr/>
        </p:nvSpPr>
        <p:spPr bwMode="auto">
          <a:xfrm>
            <a:off x="580721" y="5515844"/>
            <a:ext cx="110305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zh-CN" sz="2000" dirty="0">
                <a:ea typeface="SimSun" panose="02010600030101010101" pitchFamily="2" charset="-122"/>
              </a:rPr>
              <a:t>AQI </a:t>
            </a:r>
            <a:r>
              <a:rPr lang="en-US" altLang="zh-CN" sz="2000" dirty="0" err="1">
                <a:ea typeface="SimSun" panose="02010600030101010101" pitchFamily="2" charset="-122"/>
              </a:rPr>
              <a:t>trong</a:t>
            </a:r>
            <a:r>
              <a:rPr lang="en-US" altLang="zh-CN" sz="2000" dirty="0">
                <a:ea typeface="SimSun" panose="02010600030101010101" pitchFamily="2" charset="-122"/>
              </a:rPr>
              <a:t> </a:t>
            </a:r>
            <a:r>
              <a:rPr lang="en-US" altLang="zh-CN" sz="2000" dirty="0" err="1">
                <a:ea typeface="SimSun" panose="02010600030101010101" pitchFamily="2" charset="-122"/>
              </a:rPr>
              <a:t>ngày</a:t>
            </a:r>
            <a:r>
              <a:rPr lang="en-US" altLang="zh-CN" sz="2000" dirty="0">
                <a:ea typeface="SimSun" panose="02010600030101010101" pitchFamily="2" charset="-122"/>
              </a:rPr>
              <a:t>: </a:t>
            </a:r>
            <a:r>
              <a:rPr lang="en-US" altLang="zh-CN" sz="2000" dirty="0" err="1">
                <a:ea typeface="SimSun" panose="02010600030101010101" pitchFamily="2" charset="-122"/>
              </a:rPr>
              <a:t>Được</a:t>
            </a:r>
            <a:r>
              <a:rPr lang="en-US" altLang="zh-CN" sz="2000" dirty="0">
                <a:ea typeface="SimSun" panose="02010600030101010101" pitchFamily="2" charset="-122"/>
              </a:rPr>
              <a:t> </a:t>
            </a:r>
            <a:r>
              <a:rPr lang="en-US" altLang="zh-CN" sz="2000" dirty="0" err="1">
                <a:ea typeface="SimSun" panose="02010600030101010101" pitchFamily="2" charset="-122"/>
              </a:rPr>
              <a:t>xây</a:t>
            </a:r>
            <a:r>
              <a:rPr lang="en-US" altLang="zh-CN" sz="2000" dirty="0">
                <a:ea typeface="SimSun" panose="02010600030101010101" pitchFamily="2" charset="-122"/>
              </a:rPr>
              <a:t> </a:t>
            </a:r>
            <a:r>
              <a:rPr lang="en-US" altLang="zh-CN" sz="2000" dirty="0" err="1">
                <a:ea typeface="SimSun" panose="02010600030101010101" pitchFamily="2" charset="-122"/>
              </a:rPr>
              <a:t>dựng</a:t>
            </a:r>
            <a:r>
              <a:rPr lang="en-US" altLang="zh-CN" sz="2000" dirty="0">
                <a:ea typeface="SimSun" panose="02010600030101010101" pitchFamily="2" charset="-122"/>
              </a:rPr>
              <a:t> </a:t>
            </a:r>
            <a:r>
              <a:rPr lang="en-US" altLang="zh-CN" sz="2000" dirty="0" err="1">
                <a:ea typeface="SimSun" panose="02010600030101010101" pitchFamily="2" charset="-122"/>
              </a:rPr>
              <a:t>trên</a:t>
            </a:r>
            <a:r>
              <a:rPr lang="en-US" altLang="zh-CN" sz="2000" dirty="0">
                <a:ea typeface="SimSun" panose="02010600030101010101" pitchFamily="2" charset="-122"/>
              </a:rPr>
              <a:t> </a:t>
            </a:r>
            <a:r>
              <a:rPr lang="en-US" altLang="zh-CN" sz="2000" dirty="0" err="1">
                <a:ea typeface="SimSun" panose="02010600030101010101" pitchFamily="2" charset="-122"/>
              </a:rPr>
              <a:t>hai</a:t>
            </a:r>
            <a:r>
              <a:rPr lang="en-US" altLang="zh-CN" sz="2000" dirty="0">
                <a:ea typeface="SimSun" panose="02010600030101010101" pitchFamily="2" charset="-122"/>
              </a:rPr>
              <a:t> </a:t>
            </a:r>
            <a:r>
              <a:rPr lang="en-US" altLang="zh-CN" sz="2000" dirty="0" err="1">
                <a:ea typeface="SimSun" panose="02010600030101010101" pitchFamily="2" charset="-122"/>
              </a:rPr>
              <a:t>chỉ</a:t>
            </a:r>
            <a:r>
              <a:rPr lang="en-US" altLang="zh-CN" sz="2000" dirty="0">
                <a:ea typeface="SimSun" panose="02010600030101010101" pitchFamily="2" charset="-122"/>
              </a:rPr>
              <a:t> </a:t>
            </a:r>
            <a:r>
              <a:rPr lang="en-US" altLang="zh-CN" sz="2000" dirty="0" err="1">
                <a:ea typeface="SimSun" panose="02010600030101010101" pitchFamily="2" charset="-122"/>
              </a:rPr>
              <a:t>số</a:t>
            </a:r>
            <a:r>
              <a:rPr lang="en-US" altLang="zh-CN" sz="2000" dirty="0">
                <a:ea typeface="SimSun" panose="02010600030101010101" pitchFamily="2" charset="-122"/>
              </a:rPr>
              <a:t> </a:t>
            </a:r>
            <a:r>
              <a:rPr lang="en-US" altLang="zh-CN" sz="2000" dirty="0" err="1">
                <a:ea typeface="SimSun" panose="02010600030101010101" pitchFamily="2" charset="-122"/>
              </a:rPr>
              <a:t>là</a:t>
            </a:r>
            <a:r>
              <a:rPr lang="en-US" altLang="zh-CN" sz="2000" dirty="0">
                <a:ea typeface="SimSun" panose="02010600030101010101" pitchFamily="2" charset="-122"/>
              </a:rPr>
              <a:t> AQI </a:t>
            </a:r>
            <a:r>
              <a:rPr lang="en-US" altLang="zh-CN" sz="2000" dirty="0" err="1">
                <a:ea typeface="SimSun" panose="02010600030101010101" pitchFamily="2" charset="-122"/>
              </a:rPr>
              <a:t>trung</a:t>
            </a:r>
            <a:r>
              <a:rPr lang="en-US" altLang="zh-CN" sz="2000" dirty="0">
                <a:ea typeface="SimSun" panose="02010600030101010101" pitchFamily="2" charset="-122"/>
              </a:rPr>
              <a:t> </a:t>
            </a:r>
            <a:r>
              <a:rPr lang="en-US" altLang="zh-CN" sz="2000" dirty="0" err="1">
                <a:ea typeface="SimSun" panose="02010600030101010101" pitchFamily="2" charset="-122"/>
              </a:rPr>
              <a:t>bình</a:t>
            </a:r>
            <a:r>
              <a:rPr lang="en-US" altLang="zh-CN" sz="2000" dirty="0">
                <a:ea typeface="SimSun" panose="02010600030101010101" pitchFamily="2" charset="-122"/>
              </a:rPr>
              <a:t> </a:t>
            </a:r>
            <a:r>
              <a:rPr lang="en-US" altLang="zh-CN" sz="2000" dirty="0" err="1">
                <a:ea typeface="SimSun" panose="02010600030101010101" pitchFamily="2" charset="-122"/>
              </a:rPr>
              <a:t>theo</a:t>
            </a:r>
            <a:r>
              <a:rPr lang="en-US" altLang="zh-CN" sz="2000" dirty="0">
                <a:ea typeface="SimSun" panose="02010600030101010101" pitchFamily="2" charset="-122"/>
              </a:rPr>
              <a:t> </a:t>
            </a:r>
            <a:r>
              <a:rPr lang="en-US" altLang="zh-CN" sz="2000" dirty="0" err="1">
                <a:ea typeface="SimSun" panose="02010600030101010101" pitchFamily="2" charset="-122"/>
              </a:rPr>
              <a:t>giờ</a:t>
            </a:r>
            <a:r>
              <a:rPr lang="en-US" altLang="zh-CN" sz="2000" dirty="0">
                <a:ea typeface="SimSun" panose="02010600030101010101" pitchFamily="2" charset="-122"/>
              </a:rPr>
              <a:t> </a:t>
            </a:r>
            <a:r>
              <a:rPr lang="en-US" altLang="zh-CN" sz="2000" dirty="0" err="1">
                <a:ea typeface="SimSun" panose="02010600030101010101" pitchFamily="2" charset="-122"/>
              </a:rPr>
              <a:t>và</a:t>
            </a:r>
            <a:r>
              <a:rPr lang="en-US" altLang="zh-CN" sz="2000" dirty="0">
                <a:ea typeface="SimSun" panose="02010600030101010101" pitchFamily="2" charset="-122"/>
              </a:rPr>
              <a:t> AQI </a:t>
            </a:r>
            <a:r>
              <a:rPr lang="en-US" altLang="zh-CN" sz="2000" dirty="0" err="1">
                <a:ea typeface="SimSun" panose="02010600030101010101" pitchFamily="2" charset="-122"/>
              </a:rPr>
              <a:t>trung</a:t>
            </a:r>
            <a:r>
              <a:rPr lang="en-US" altLang="zh-CN" sz="2000" dirty="0">
                <a:ea typeface="SimSun" panose="02010600030101010101" pitchFamily="2" charset="-122"/>
              </a:rPr>
              <a:t> </a:t>
            </a:r>
            <a:r>
              <a:rPr lang="en-US" altLang="zh-CN" sz="2000" dirty="0" err="1">
                <a:ea typeface="SimSun" panose="02010600030101010101" pitchFamily="2" charset="-122"/>
              </a:rPr>
              <a:t>bình</a:t>
            </a:r>
            <a:r>
              <a:rPr lang="en-US" altLang="zh-CN" sz="2000" dirty="0">
                <a:ea typeface="SimSun" panose="02010600030101010101" pitchFamily="2" charset="-122"/>
              </a:rPr>
              <a:t> </a:t>
            </a:r>
            <a:r>
              <a:rPr lang="en-US" altLang="zh-CN" sz="2000" dirty="0" err="1">
                <a:ea typeface="SimSun" panose="02010600030101010101" pitchFamily="2" charset="-122"/>
              </a:rPr>
              <a:t>ngày</a:t>
            </a:r>
            <a:r>
              <a:rPr lang="en-US" altLang="zh-CN" sz="2000" dirty="0">
                <a:ea typeface="SimSun" panose="02010600030101010101" pitchFamily="2" charset="-122"/>
              </a:rPr>
              <a:t> </a:t>
            </a:r>
            <a:r>
              <a:rPr lang="en-US" altLang="zh-CN" sz="2000" dirty="0" err="1">
                <a:ea typeface="SimSun" panose="02010600030101010101" pitchFamily="2" charset="-122"/>
              </a:rPr>
              <a:t>và</a:t>
            </a:r>
            <a:r>
              <a:rPr lang="en-US" altLang="zh-CN" sz="2000" dirty="0">
                <a:ea typeface="SimSun" panose="02010600030101010101" pitchFamily="2" charset="-122"/>
              </a:rPr>
              <a:t> </a:t>
            </a:r>
            <a:r>
              <a:rPr lang="en-US" altLang="zh-CN" sz="2000" dirty="0" err="1">
                <a:ea typeface="SimSun" panose="02010600030101010101" pitchFamily="2" charset="-122"/>
              </a:rPr>
              <a:t>được</a:t>
            </a:r>
            <a:r>
              <a:rPr lang="en-US" altLang="zh-CN" sz="2000" dirty="0">
                <a:ea typeface="SimSun" panose="02010600030101010101" pitchFamily="2" charset="-122"/>
              </a:rPr>
              <a:t> </a:t>
            </a:r>
            <a:r>
              <a:rPr lang="en-US" altLang="zh-CN" sz="2000" dirty="0" err="1">
                <a:ea typeface="SimSun" panose="02010600030101010101" pitchFamily="2" charset="-122"/>
              </a:rPr>
              <a:t>tính</a:t>
            </a:r>
            <a:r>
              <a:rPr lang="en-US" altLang="zh-CN" sz="2000" dirty="0">
                <a:ea typeface="SimSun" panose="02010600030101010101" pitchFamily="2" charset="-122"/>
              </a:rPr>
              <a:t> </a:t>
            </a:r>
            <a:r>
              <a:rPr lang="en-US" altLang="zh-CN" sz="2000" dirty="0" err="1">
                <a:ea typeface="SimSun" panose="02010600030101010101" pitchFamily="2" charset="-122"/>
              </a:rPr>
              <a:t>lần</a:t>
            </a:r>
            <a:r>
              <a:rPr lang="en-US" altLang="zh-CN" sz="2000" dirty="0">
                <a:ea typeface="SimSun" panose="02010600030101010101" pitchFamily="2" charset="-122"/>
              </a:rPr>
              <a:t> </a:t>
            </a:r>
            <a:r>
              <a:rPr lang="en-US" altLang="zh-CN" sz="2000" dirty="0" err="1">
                <a:ea typeface="SimSun" panose="02010600030101010101" pitchFamily="2" charset="-122"/>
              </a:rPr>
              <a:t>lượt</a:t>
            </a:r>
            <a:r>
              <a:rPr lang="en-US" altLang="zh-CN" sz="2000" dirty="0">
                <a:ea typeface="SimSun" panose="02010600030101010101" pitchFamily="2" charset="-122"/>
              </a:rPr>
              <a:t> </a:t>
            </a:r>
            <a:r>
              <a:rPr lang="en-US" altLang="zh-CN" sz="2000" dirty="0" err="1">
                <a:ea typeface="SimSun" panose="02010600030101010101" pitchFamily="2" charset="-122"/>
              </a:rPr>
              <a:t>cho</a:t>
            </a:r>
            <a:r>
              <a:rPr lang="en-US" altLang="zh-CN" sz="2000" dirty="0">
                <a:ea typeface="SimSun" panose="02010600030101010101" pitchFamily="2" charset="-122"/>
              </a:rPr>
              <a:t> </a:t>
            </a:r>
            <a:r>
              <a:rPr lang="en-US" altLang="zh-CN" sz="2000" dirty="0" err="1">
                <a:ea typeface="SimSun" panose="02010600030101010101" pitchFamily="2" charset="-122"/>
              </a:rPr>
              <a:t>từng</a:t>
            </a:r>
            <a:r>
              <a:rPr lang="en-US" altLang="zh-CN" sz="2000" dirty="0">
                <a:ea typeface="SimSun" panose="02010600030101010101" pitchFamily="2" charset="-122"/>
              </a:rPr>
              <a:t> </a:t>
            </a:r>
            <a:r>
              <a:rPr lang="en-US" altLang="zh-CN" sz="2000" dirty="0" err="1">
                <a:ea typeface="SimSun" panose="02010600030101010101" pitchFamily="2" charset="-122"/>
              </a:rPr>
              <a:t>chất</a:t>
            </a:r>
            <a:r>
              <a:rPr lang="en-US" altLang="zh-CN" sz="2000" dirty="0">
                <a:ea typeface="SimSun" panose="02010600030101010101" pitchFamily="2" charset="-122"/>
              </a:rPr>
              <a:t>. Sau </a:t>
            </a:r>
            <a:r>
              <a:rPr lang="en-US" altLang="zh-CN" sz="2000" dirty="0" err="1">
                <a:ea typeface="SimSun" panose="02010600030101010101" pitchFamily="2" charset="-122"/>
              </a:rPr>
              <a:t>đó</a:t>
            </a:r>
            <a:r>
              <a:rPr lang="en-US" altLang="zh-CN" sz="2000" dirty="0">
                <a:ea typeface="SimSun" panose="02010600030101010101" pitchFamily="2" charset="-122"/>
              </a:rPr>
              <a:t> so </a:t>
            </a:r>
            <a:r>
              <a:rPr lang="en-US" altLang="zh-CN" sz="2000" dirty="0" err="1">
                <a:ea typeface="SimSun" panose="02010600030101010101" pitchFamily="2" charset="-122"/>
              </a:rPr>
              <a:t>sánh</a:t>
            </a:r>
            <a:r>
              <a:rPr lang="en-US" altLang="zh-CN" sz="2000" dirty="0">
                <a:ea typeface="SimSun" panose="02010600030101010101" pitchFamily="2" charset="-122"/>
              </a:rPr>
              <a:t> </a:t>
            </a:r>
            <a:r>
              <a:rPr lang="en-US" altLang="zh-CN" sz="2000" dirty="0" err="1">
                <a:ea typeface="SimSun" panose="02010600030101010101" pitchFamily="2" charset="-122"/>
              </a:rPr>
              <a:t>để</a:t>
            </a:r>
            <a:r>
              <a:rPr lang="en-US" altLang="zh-CN" sz="2000" dirty="0">
                <a:ea typeface="SimSun" panose="02010600030101010101" pitchFamily="2" charset="-122"/>
              </a:rPr>
              <a:t> </a:t>
            </a:r>
            <a:r>
              <a:rPr lang="en-US" altLang="zh-CN" sz="2000" dirty="0" err="1">
                <a:ea typeface="SimSun" panose="02010600030101010101" pitchFamily="2" charset="-122"/>
              </a:rPr>
              <a:t>chọn</a:t>
            </a:r>
            <a:r>
              <a:rPr lang="en-US" altLang="zh-CN" sz="2000" dirty="0">
                <a:ea typeface="SimSun" panose="02010600030101010101" pitchFamily="2" charset="-122"/>
              </a:rPr>
              <a:t> </a:t>
            </a:r>
            <a:r>
              <a:rPr lang="en-US" altLang="zh-CN" sz="2000" dirty="0" err="1">
                <a:ea typeface="SimSun" panose="02010600030101010101" pitchFamily="2" charset="-122"/>
              </a:rPr>
              <a:t>ra</a:t>
            </a:r>
            <a:r>
              <a:rPr lang="en-US" altLang="zh-CN" sz="2000" dirty="0">
                <a:ea typeface="SimSun" panose="02010600030101010101" pitchFamily="2" charset="-122"/>
              </a:rPr>
              <a:t> </a:t>
            </a:r>
            <a:r>
              <a:rPr lang="en-US" altLang="zh-CN" sz="2000" dirty="0" err="1">
                <a:ea typeface="SimSun" panose="02010600030101010101" pitchFamily="2" charset="-122"/>
              </a:rPr>
              <a:t>chỉ</a:t>
            </a:r>
            <a:r>
              <a:rPr lang="en-US" altLang="zh-CN" sz="2000" dirty="0">
                <a:ea typeface="SimSun" panose="02010600030101010101" pitchFamily="2" charset="-122"/>
              </a:rPr>
              <a:t> </a:t>
            </a:r>
            <a:r>
              <a:rPr lang="en-US" altLang="zh-CN" sz="2000" dirty="0" err="1">
                <a:ea typeface="SimSun" panose="02010600030101010101" pitchFamily="2" charset="-122"/>
              </a:rPr>
              <a:t>số</a:t>
            </a:r>
            <a:r>
              <a:rPr lang="en-US" altLang="zh-CN" sz="2000" dirty="0">
                <a:ea typeface="SimSun" panose="02010600030101010101" pitchFamily="2" charset="-122"/>
              </a:rPr>
              <a:t> </a:t>
            </a:r>
            <a:r>
              <a:rPr lang="en-US" altLang="zh-CN" sz="2000" dirty="0" err="1">
                <a:ea typeface="SimSun" panose="02010600030101010101" pitchFamily="2" charset="-122"/>
              </a:rPr>
              <a:t>lớn</a:t>
            </a:r>
            <a:r>
              <a:rPr lang="en-US" altLang="zh-CN" sz="2000" dirty="0">
                <a:ea typeface="SimSun" panose="02010600030101010101" pitchFamily="2" charset="-122"/>
              </a:rPr>
              <a:t> </a:t>
            </a:r>
            <a:r>
              <a:rPr lang="en-US" altLang="zh-CN" sz="2000" dirty="0" err="1">
                <a:ea typeface="SimSun" panose="02010600030101010101" pitchFamily="2" charset="-122"/>
              </a:rPr>
              <a:t>nhất</a:t>
            </a:r>
            <a:r>
              <a:rPr lang="en-US" altLang="zh-CN" sz="2000" dirty="0">
                <a:ea typeface="SimSun" panose="02010600030101010101" pitchFamily="2" charset="-122"/>
              </a:rPr>
              <a:t> </a:t>
            </a:r>
            <a:r>
              <a:rPr lang="en-US" altLang="zh-CN" sz="2000" dirty="0" err="1">
                <a:ea typeface="SimSun" panose="02010600030101010101" pitchFamily="2" charset="-122"/>
              </a:rPr>
              <a:t>đại</a:t>
            </a:r>
            <a:r>
              <a:rPr lang="en-US" altLang="zh-CN" sz="2000" dirty="0">
                <a:ea typeface="SimSun" panose="02010600030101010101" pitchFamily="2" charset="-122"/>
              </a:rPr>
              <a:t> </a:t>
            </a:r>
            <a:r>
              <a:rPr lang="en-US" altLang="zh-CN" sz="2000" dirty="0" err="1">
                <a:ea typeface="SimSun" panose="02010600030101010101" pitchFamily="2" charset="-122"/>
              </a:rPr>
              <a:t>diện</a:t>
            </a:r>
            <a:r>
              <a:rPr lang="en-US" altLang="zh-CN" sz="2000" dirty="0">
                <a:ea typeface="SimSun" panose="02010600030101010101" pitchFamily="2" charset="-122"/>
              </a:rPr>
              <a:t> </a:t>
            </a:r>
            <a:r>
              <a:rPr lang="en-US" altLang="zh-CN" sz="2000" dirty="0" err="1">
                <a:ea typeface="SimSun" panose="02010600030101010101" pitchFamily="2" charset="-122"/>
              </a:rPr>
              <a:t>cho</a:t>
            </a:r>
            <a:r>
              <a:rPr lang="en-US" altLang="zh-CN" sz="2000" dirty="0">
                <a:ea typeface="SimSun" panose="02010600030101010101" pitchFamily="2" charset="-122"/>
              </a:rPr>
              <a:t> </a:t>
            </a:r>
            <a:r>
              <a:rPr lang="en-US" altLang="zh-CN" sz="2000" dirty="0" err="1">
                <a:ea typeface="SimSun" panose="02010600030101010101" pitchFamily="2" charset="-122"/>
              </a:rPr>
              <a:t>trạm</a:t>
            </a:r>
            <a:r>
              <a:rPr lang="en-US" altLang="zh-CN" sz="2000" dirty="0">
                <a:ea typeface="SimSun" panose="02010600030101010101" pitchFamily="2" charset="-122"/>
              </a:rPr>
              <a:t> </a:t>
            </a:r>
            <a:r>
              <a:rPr lang="en-US" altLang="zh-CN" sz="2000" dirty="0" err="1">
                <a:ea typeface="SimSun" panose="02010600030101010101" pitchFamily="2" charset="-122"/>
              </a:rPr>
              <a:t>trong</a:t>
            </a:r>
            <a:r>
              <a:rPr lang="en-US" altLang="zh-CN" sz="2000" dirty="0">
                <a:ea typeface="SimSun" panose="02010600030101010101" pitchFamily="2" charset="-122"/>
              </a:rPr>
              <a:t> </a:t>
            </a:r>
            <a:r>
              <a:rPr lang="en-US" altLang="zh-CN" sz="2000" dirty="0" err="1">
                <a:ea typeface="SimSun" panose="02010600030101010101" pitchFamily="2" charset="-122"/>
              </a:rPr>
              <a:t>ngày</a:t>
            </a:r>
            <a:r>
              <a:rPr lang="en-SG" altLang="zh-CN" sz="2000" dirty="0">
                <a:ea typeface="SimSun" panose="02010600030101010101" pitchFamily="2" charset="-122"/>
              </a:rPr>
              <a:t> </a:t>
            </a:r>
          </a:p>
        </p:txBody>
      </p:sp>
    </p:spTree>
    <p:extLst>
      <p:ext uri="{BB962C8B-B14F-4D97-AF65-F5344CB8AC3E}">
        <p14:creationId xmlns:p14="http://schemas.microsoft.com/office/powerpoint/2010/main" val="4277629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026B3-888E-EF75-BBB7-487A7B9ED6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79A02D8-7510-06D9-2DF9-CC1E21EE979F}"/>
              </a:ext>
            </a:extLst>
          </p:cNvPr>
          <p:cNvPicPr>
            <a:picLocks noChangeAspect="1"/>
          </p:cNvPicPr>
          <p:nvPr/>
        </p:nvPicPr>
        <p:blipFill>
          <a:blip r:embed="rId2"/>
          <a:stretch>
            <a:fillRect/>
          </a:stretch>
        </p:blipFill>
        <p:spPr>
          <a:xfrm>
            <a:off x="1" y="-8262"/>
            <a:ext cx="12192000" cy="6874525"/>
          </a:xfrm>
          <a:prstGeom prst="rect">
            <a:avLst/>
          </a:prstGeom>
        </p:spPr>
      </p:pic>
      <p:sp>
        <p:nvSpPr>
          <p:cNvPr id="5" name="Rectangle 4">
            <a:extLst>
              <a:ext uri="{FF2B5EF4-FFF2-40B4-BE49-F238E27FC236}">
                <a16:creationId xmlns:a16="http://schemas.microsoft.com/office/drawing/2014/main" id="{581F3F81-2E6C-B672-4327-6BF455EF06C6}"/>
              </a:ext>
            </a:extLst>
          </p:cNvPr>
          <p:cNvSpPr/>
          <p:nvPr/>
        </p:nvSpPr>
        <p:spPr>
          <a:xfrm>
            <a:off x="0" y="969538"/>
            <a:ext cx="8905461" cy="5129784"/>
          </a:xfrm>
          <a:prstGeom prst="rect">
            <a:avLst/>
          </a:pr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itle 1">
            <a:extLst>
              <a:ext uri="{FF2B5EF4-FFF2-40B4-BE49-F238E27FC236}">
                <a16:creationId xmlns:a16="http://schemas.microsoft.com/office/drawing/2014/main" id="{DBD4D672-F126-CD4F-4832-3639A226D1BD}"/>
              </a:ext>
            </a:extLst>
          </p:cNvPr>
          <p:cNvSpPr>
            <a:spLocks noGrp="1"/>
          </p:cNvSpPr>
          <p:nvPr/>
        </p:nvSpPr>
        <p:spPr>
          <a:xfrm>
            <a:off x="1001424" y="1598250"/>
            <a:ext cx="7199572" cy="7044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4CB747"/>
                </a:solidFill>
                <a:latin typeface="Segoe UI Black" panose="020B0A02040204020203" pitchFamily="34" charset="0"/>
                <a:ea typeface="Segoe UI Black" panose="020B0A02040204020203" pitchFamily="34" charset="0"/>
                <a:cs typeface="+mj-cs"/>
              </a:defRPr>
            </a:lvl1pPr>
          </a:lstStyle>
          <a:p>
            <a:r>
              <a:rPr lang="en-US" sz="4000" dirty="0">
                <a:solidFill>
                  <a:srgbClr val="FFFF00"/>
                </a:solidFill>
                <a:latin typeface="Aptos" panose="020B0004020202020204" pitchFamily="34" charset="0"/>
              </a:rPr>
              <a:t>Ô </a:t>
            </a:r>
            <a:r>
              <a:rPr lang="en-US" sz="4000" dirty="0" err="1">
                <a:solidFill>
                  <a:srgbClr val="FFFF00"/>
                </a:solidFill>
                <a:latin typeface="Aptos" panose="020B0004020202020204" pitchFamily="34" charset="0"/>
              </a:rPr>
              <a:t>nhiễm</a:t>
            </a:r>
            <a:r>
              <a:rPr lang="en-US" sz="4000" dirty="0">
                <a:solidFill>
                  <a:srgbClr val="FFFF00"/>
                </a:solidFill>
                <a:latin typeface="Aptos" panose="020B0004020202020204" pitchFamily="34" charset="0"/>
              </a:rPr>
              <a:t> </a:t>
            </a:r>
            <a:r>
              <a:rPr lang="en-US" sz="4000" dirty="0" err="1">
                <a:solidFill>
                  <a:srgbClr val="FFFF00"/>
                </a:solidFill>
                <a:latin typeface="Aptos" panose="020B0004020202020204" pitchFamily="34" charset="0"/>
              </a:rPr>
              <a:t>không</a:t>
            </a:r>
            <a:r>
              <a:rPr lang="en-US" sz="4000" dirty="0">
                <a:solidFill>
                  <a:srgbClr val="FFFF00"/>
                </a:solidFill>
                <a:latin typeface="Aptos" panose="020B0004020202020204" pitchFamily="34" charset="0"/>
              </a:rPr>
              <a:t> </a:t>
            </a:r>
            <a:r>
              <a:rPr lang="en-US" sz="4000" dirty="0" err="1">
                <a:solidFill>
                  <a:srgbClr val="FFFF00"/>
                </a:solidFill>
                <a:latin typeface="Aptos" panose="020B0004020202020204" pitchFamily="34" charset="0"/>
              </a:rPr>
              <a:t>khí</a:t>
            </a:r>
            <a:r>
              <a:rPr lang="en-US" sz="4000" dirty="0">
                <a:solidFill>
                  <a:srgbClr val="FFFF00"/>
                </a:solidFill>
                <a:latin typeface="Aptos" panose="020B0004020202020204" pitchFamily="34" charset="0"/>
              </a:rPr>
              <a:t> </a:t>
            </a:r>
            <a:r>
              <a:rPr lang="en-US" sz="4000" dirty="0" err="1">
                <a:solidFill>
                  <a:srgbClr val="FFFF00"/>
                </a:solidFill>
                <a:latin typeface="Aptos" panose="020B0004020202020204" pitchFamily="34" charset="0"/>
              </a:rPr>
              <a:t>là</a:t>
            </a:r>
            <a:r>
              <a:rPr lang="en-US" sz="4000" dirty="0">
                <a:solidFill>
                  <a:srgbClr val="FFFF00"/>
                </a:solidFill>
                <a:latin typeface="Aptos" panose="020B0004020202020204" pitchFamily="34" charset="0"/>
              </a:rPr>
              <a:t> </a:t>
            </a:r>
            <a:r>
              <a:rPr lang="en-US" sz="4000" dirty="0" err="1">
                <a:solidFill>
                  <a:srgbClr val="FFFF00"/>
                </a:solidFill>
                <a:latin typeface="Aptos" panose="020B0004020202020204" pitchFamily="34" charset="0"/>
              </a:rPr>
              <a:t>gì</a:t>
            </a:r>
            <a:r>
              <a:rPr lang="en-US" sz="4000" dirty="0">
                <a:solidFill>
                  <a:srgbClr val="FFFF00"/>
                </a:solidFill>
                <a:latin typeface="Aptos" panose="020B0004020202020204" pitchFamily="34" charset="0"/>
              </a:rPr>
              <a:t>?</a:t>
            </a:r>
            <a:endParaRPr lang="en-IE" sz="4000" dirty="0">
              <a:solidFill>
                <a:srgbClr val="FFFF00"/>
              </a:solidFill>
              <a:latin typeface="Aptos" panose="020B0004020202020204" pitchFamily="34" charset="0"/>
            </a:endParaRPr>
          </a:p>
        </p:txBody>
      </p:sp>
      <p:sp>
        <p:nvSpPr>
          <p:cNvPr id="6" name="Text Placeholder 3">
            <a:extLst>
              <a:ext uri="{FF2B5EF4-FFF2-40B4-BE49-F238E27FC236}">
                <a16:creationId xmlns:a16="http://schemas.microsoft.com/office/drawing/2014/main" id="{2047273A-1ED8-50C8-4468-DC60A1262C08}"/>
              </a:ext>
            </a:extLst>
          </p:cNvPr>
          <p:cNvSpPr txBox="1">
            <a:spLocks/>
          </p:cNvSpPr>
          <p:nvPr/>
        </p:nvSpPr>
        <p:spPr>
          <a:xfrm>
            <a:off x="3000403" y="3106514"/>
            <a:ext cx="2443163" cy="427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rgbClr val="FFFF00"/>
                </a:solidFill>
                <a:latin typeface="Aptos" panose="020B0004020202020204" pitchFamily="34" charset="0"/>
              </a:rPr>
              <a:t>1. </a:t>
            </a:r>
            <a:r>
              <a:rPr lang="en-US" sz="4000" dirty="0" err="1">
                <a:solidFill>
                  <a:srgbClr val="FFFF00"/>
                </a:solidFill>
                <a:latin typeface="Aptos" panose="020B0004020202020204" pitchFamily="34" charset="0"/>
              </a:rPr>
              <a:t>Phạm</a:t>
            </a:r>
            <a:r>
              <a:rPr lang="en-US" sz="4000" dirty="0">
                <a:solidFill>
                  <a:srgbClr val="FFFF00"/>
                </a:solidFill>
                <a:latin typeface="Aptos" panose="020B0004020202020204" pitchFamily="34" charset="0"/>
              </a:rPr>
              <a:t> vi</a:t>
            </a:r>
            <a:endParaRPr lang="en-IE" sz="4000" dirty="0">
              <a:solidFill>
                <a:srgbClr val="FFFF00"/>
              </a:solidFill>
              <a:latin typeface="Aptos" panose="020B0004020202020204" pitchFamily="34" charset="0"/>
            </a:endParaRPr>
          </a:p>
        </p:txBody>
      </p:sp>
      <p:sp>
        <p:nvSpPr>
          <p:cNvPr id="7" name="Text Placeholder 3">
            <a:extLst>
              <a:ext uri="{FF2B5EF4-FFF2-40B4-BE49-F238E27FC236}">
                <a16:creationId xmlns:a16="http://schemas.microsoft.com/office/drawing/2014/main" id="{74E3D7C8-18D9-84ED-DD9F-288020674590}"/>
              </a:ext>
            </a:extLst>
          </p:cNvPr>
          <p:cNvSpPr txBox="1">
            <a:spLocks/>
          </p:cNvSpPr>
          <p:nvPr/>
        </p:nvSpPr>
        <p:spPr>
          <a:xfrm>
            <a:off x="3000403" y="3810933"/>
            <a:ext cx="3201614" cy="427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rgbClr val="FFFF00"/>
                </a:solidFill>
                <a:latin typeface="Aptos" panose="020B0004020202020204" pitchFamily="34" charset="0"/>
              </a:rPr>
              <a:t>2. </a:t>
            </a:r>
            <a:r>
              <a:rPr lang="en-US" sz="4000" dirty="0" err="1">
                <a:solidFill>
                  <a:srgbClr val="FFFF00"/>
                </a:solidFill>
                <a:latin typeface="Aptos" panose="020B0004020202020204" pitchFamily="34" charset="0"/>
              </a:rPr>
              <a:t>Khái</a:t>
            </a:r>
            <a:r>
              <a:rPr lang="en-US" sz="4000" dirty="0">
                <a:solidFill>
                  <a:srgbClr val="FFFF00"/>
                </a:solidFill>
                <a:latin typeface="Aptos" panose="020B0004020202020204" pitchFamily="34" charset="0"/>
              </a:rPr>
              <a:t> </a:t>
            </a:r>
            <a:r>
              <a:rPr lang="en-US" sz="4000" dirty="0" err="1">
                <a:solidFill>
                  <a:srgbClr val="FFFF00"/>
                </a:solidFill>
                <a:latin typeface="Aptos" panose="020B0004020202020204" pitchFamily="34" charset="0"/>
              </a:rPr>
              <a:t>niệm</a:t>
            </a:r>
            <a:endParaRPr lang="en-IE" sz="4000" dirty="0">
              <a:solidFill>
                <a:srgbClr val="FFFF00"/>
              </a:solidFill>
              <a:latin typeface="Aptos" panose="020B0004020202020204" pitchFamily="34" charset="0"/>
            </a:endParaRPr>
          </a:p>
        </p:txBody>
      </p:sp>
    </p:spTree>
    <p:extLst>
      <p:ext uri="{BB962C8B-B14F-4D97-AF65-F5344CB8AC3E}">
        <p14:creationId xmlns:p14="http://schemas.microsoft.com/office/powerpoint/2010/main" val="1312452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C9A5B-CA34-E799-43C8-5D2F8784BBE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3ED658-D468-C55B-1FFA-23753620E8D3}"/>
              </a:ext>
            </a:extLst>
          </p:cNvPr>
          <p:cNvSpPr>
            <a:spLocks noGrp="1"/>
          </p:cNvSpPr>
          <p:nvPr>
            <p:ph type="sldNum" sz="quarter" idx="12"/>
          </p:nvPr>
        </p:nvSpPr>
        <p:spPr>
          <a:xfrm>
            <a:off x="8731858" y="6310312"/>
            <a:ext cx="2743200" cy="365125"/>
          </a:xfrm>
        </p:spPr>
        <p:txBody>
          <a:bodyPr/>
          <a:lstStyle/>
          <a:p>
            <a:fld id="{C03D611F-4E0C-40CB-9095-27B95F4BE683}" type="slidenum">
              <a:rPr lang="en-US" smtClean="0"/>
              <a:t>40</a:t>
            </a:fld>
            <a:endParaRPr lang="en-US" dirty="0"/>
          </a:p>
        </p:txBody>
      </p:sp>
      <p:grpSp>
        <p:nvGrpSpPr>
          <p:cNvPr id="3" name="Group 2">
            <a:extLst>
              <a:ext uri="{FF2B5EF4-FFF2-40B4-BE49-F238E27FC236}">
                <a16:creationId xmlns:a16="http://schemas.microsoft.com/office/drawing/2014/main" id="{66672999-0838-A0D6-1C5C-6FF64E6C2E5A}"/>
              </a:ext>
            </a:extLst>
          </p:cNvPr>
          <p:cNvGrpSpPr/>
          <p:nvPr/>
        </p:nvGrpSpPr>
        <p:grpSpPr>
          <a:xfrm>
            <a:off x="-124334" y="396536"/>
            <a:ext cx="5496434" cy="545121"/>
            <a:chOff x="379423" y="277700"/>
            <a:chExt cx="4394548" cy="545121"/>
          </a:xfrm>
          <a:solidFill>
            <a:schemeClr val="accent2"/>
          </a:solidFill>
        </p:grpSpPr>
        <p:sp>
          <p:nvSpPr>
            <p:cNvPr id="4" name="Rectangle 3">
              <a:extLst>
                <a:ext uri="{FF2B5EF4-FFF2-40B4-BE49-F238E27FC236}">
                  <a16:creationId xmlns:a16="http://schemas.microsoft.com/office/drawing/2014/main" id="{439E2FEA-D456-970F-79FC-1A3C529EDF41}"/>
                </a:ext>
              </a:extLst>
            </p:cNvPr>
            <p:cNvSpPr/>
            <p:nvPr/>
          </p:nvSpPr>
          <p:spPr>
            <a:xfrm>
              <a:off x="489989" y="277700"/>
              <a:ext cx="4173416" cy="545121"/>
            </a:xfrm>
            <a:prstGeom prst="rect">
              <a:avLst/>
            </a:prstGeom>
            <a:solidFill>
              <a:srgbClr val="F6A5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5" name="TextBox 4">
              <a:extLst>
                <a:ext uri="{FF2B5EF4-FFF2-40B4-BE49-F238E27FC236}">
                  <a16:creationId xmlns:a16="http://schemas.microsoft.com/office/drawing/2014/main" id="{9C5F581C-87D6-A924-A3D9-270034E0B8F5}"/>
                </a:ext>
              </a:extLst>
            </p:cNvPr>
            <p:cNvSpPr txBox="1"/>
            <p:nvPr/>
          </p:nvSpPr>
          <p:spPr>
            <a:xfrm>
              <a:off x="379423" y="305036"/>
              <a:ext cx="4394548" cy="461665"/>
            </a:xfrm>
            <a:prstGeom prst="rect">
              <a:avLst/>
            </a:prstGeom>
            <a:noFill/>
          </p:spPr>
          <p:txBody>
            <a:bodyPr wrap="square">
              <a:spAutoFit/>
            </a:bodyPr>
            <a:lstStyle/>
            <a:p>
              <a:pPr marL="0" indent="0" algn="ctr">
                <a:buNone/>
              </a:pPr>
              <a:r>
                <a:rPr lang="en-US" sz="2400" b="1" dirty="0" err="1"/>
                <a:t>Thực</a:t>
              </a:r>
              <a:r>
                <a:rPr lang="en-US" sz="2400" b="1" dirty="0"/>
                <a:t> </a:t>
              </a:r>
              <a:r>
                <a:rPr lang="en-US" sz="2400" b="1" dirty="0" err="1"/>
                <a:t>hành</a:t>
              </a:r>
              <a:r>
                <a:rPr lang="en-US" sz="2400" b="1" dirty="0"/>
                <a:t>: </a:t>
              </a:r>
              <a:r>
                <a:rPr lang="en-US" sz="2400" b="1" dirty="0" err="1"/>
                <a:t>Mô</a:t>
              </a:r>
              <a:r>
                <a:rPr lang="en-US" sz="2400" b="1" dirty="0"/>
                <a:t> </a:t>
              </a:r>
              <a:r>
                <a:rPr lang="en-US" sz="2400" b="1" dirty="0" err="1"/>
                <a:t>phỏng</a:t>
              </a:r>
              <a:r>
                <a:rPr lang="en-US" sz="2400" b="1" dirty="0"/>
                <a:t> </a:t>
              </a:r>
              <a:r>
                <a:rPr lang="en-US" sz="2400" b="1" dirty="0" err="1"/>
                <a:t>tính</a:t>
              </a:r>
              <a:r>
                <a:rPr lang="en-US" sz="2400" b="1" dirty="0"/>
                <a:t> </a:t>
              </a:r>
              <a:r>
                <a:rPr lang="en-US" sz="2400" b="1" dirty="0" err="1"/>
                <a:t>toán</a:t>
              </a:r>
              <a:r>
                <a:rPr lang="en-US" sz="2400" b="1" dirty="0"/>
                <a:t> VN-AQI</a:t>
              </a:r>
              <a:endParaRPr lang="en-IE" sz="2400" b="1" dirty="0"/>
            </a:p>
          </p:txBody>
        </p:sp>
      </p:grpSp>
      <p:sp>
        <p:nvSpPr>
          <p:cNvPr id="100" name="TextBox 99">
            <a:extLst>
              <a:ext uri="{FF2B5EF4-FFF2-40B4-BE49-F238E27FC236}">
                <a16:creationId xmlns:a16="http://schemas.microsoft.com/office/drawing/2014/main" id="{D4B36490-5968-8379-DF6B-9F58B211024A}"/>
              </a:ext>
            </a:extLst>
          </p:cNvPr>
          <p:cNvSpPr txBox="1"/>
          <p:nvPr/>
        </p:nvSpPr>
        <p:spPr>
          <a:xfrm>
            <a:off x="13877766" y="4813352"/>
            <a:ext cx="184731" cy="369332"/>
          </a:xfrm>
          <a:prstGeom prst="rect">
            <a:avLst/>
          </a:prstGeom>
          <a:noFill/>
        </p:spPr>
        <p:txBody>
          <a:bodyPr wrap="none" rtlCol="0">
            <a:spAutoFit/>
          </a:bodyPr>
          <a:lstStyle/>
          <a:p>
            <a:endParaRPr lang="en-VN" dirty="0"/>
          </a:p>
        </p:txBody>
      </p:sp>
      <p:sp>
        <p:nvSpPr>
          <p:cNvPr id="6" name="TextBox 5">
            <a:extLst>
              <a:ext uri="{FF2B5EF4-FFF2-40B4-BE49-F238E27FC236}">
                <a16:creationId xmlns:a16="http://schemas.microsoft.com/office/drawing/2014/main" id="{ED9E521B-6F5D-EC61-C7C3-C2DF77080F65}"/>
              </a:ext>
            </a:extLst>
          </p:cNvPr>
          <p:cNvSpPr txBox="1"/>
          <p:nvPr/>
        </p:nvSpPr>
        <p:spPr>
          <a:xfrm>
            <a:off x="405625" y="1049717"/>
            <a:ext cx="11512832" cy="400110"/>
          </a:xfrm>
          <a:prstGeom prst="rect">
            <a:avLst/>
          </a:prstGeom>
          <a:noFill/>
        </p:spPr>
        <p:txBody>
          <a:bodyPr wrap="none" rtlCol="0">
            <a:spAutoFit/>
          </a:bodyPr>
          <a:lstStyle/>
          <a:p>
            <a:r>
              <a:rPr lang="en-VN" sz="2000" b="1" dirty="0"/>
              <a:t>Bài tập: </a:t>
            </a:r>
            <a:r>
              <a:rPr lang="en-VN" sz="2000" dirty="0"/>
              <a:t>Cho nồng độ t</a:t>
            </a:r>
            <a:r>
              <a:rPr lang="en-US" sz="2000" dirty="0" err="1"/>
              <a:t>ru</a:t>
            </a:r>
            <a:r>
              <a:rPr lang="en-VN" sz="2000" dirty="0"/>
              <a:t>ng bình giờ của CO, NO2, PM10, PM2.5 ngày 1/4/2023 tại </a:t>
            </a:r>
            <a:r>
              <a:rPr lang="en-US" sz="2000" dirty="0" err="1"/>
              <a:t>một</a:t>
            </a:r>
            <a:r>
              <a:rPr lang="en-US" sz="2000" dirty="0"/>
              <a:t> </a:t>
            </a:r>
            <a:r>
              <a:rPr lang="en-US" sz="2000" dirty="0" err="1"/>
              <a:t>trạm</a:t>
            </a:r>
            <a:r>
              <a:rPr lang="en-US" sz="2000" dirty="0"/>
              <a:t> </a:t>
            </a:r>
            <a:r>
              <a:rPr lang="en-US" sz="2000" dirty="0" err="1"/>
              <a:t>quan</a:t>
            </a:r>
            <a:r>
              <a:rPr lang="en-US" sz="2000" dirty="0"/>
              <a:t> </a:t>
            </a:r>
            <a:r>
              <a:rPr lang="en-US" sz="2000" dirty="0" err="1"/>
              <a:t>trắc</a:t>
            </a:r>
            <a:r>
              <a:rPr lang="en-US" sz="2000" dirty="0"/>
              <a:t> </a:t>
            </a:r>
            <a:r>
              <a:rPr lang="en-US" sz="2000" dirty="0" err="1"/>
              <a:t>liên</a:t>
            </a:r>
            <a:r>
              <a:rPr lang="en-US" sz="2000" dirty="0"/>
              <a:t> </a:t>
            </a:r>
            <a:r>
              <a:rPr lang="en-US" sz="2000" dirty="0" err="1"/>
              <a:t>tục</a:t>
            </a:r>
            <a:endParaRPr lang="en-VN" sz="2000" dirty="0"/>
          </a:p>
        </p:txBody>
      </p:sp>
      <p:sp>
        <p:nvSpPr>
          <p:cNvPr id="11" name="TextBox 10">
            <a:extLst>
              <a:ext uri="{FF2B5EF4-FFF2-40B4-BE49-F238E27FC236}">
                <a16:creationId xmlns:a16="http://schemas.microsoft.com/office/drawing/2014/main" id="{953C590E-82ED-CF58-CC84-DB34C4A10BFE}"/>
              </a:ext>
            </a:extLst>
          </p:cNvPr>
          <p:cNvSpPr txBox="1"/>
          <p:nvPr/>
        </p:nvSpPr>
        <p:spPr>
          <a:xfrm>
            <a:off x="8932230" y="3020774"/>
            <a:ext cx="2909836" cy="646331"/>
          </a:xfrm>
          <a:prstGeom prst="rect">
            <a:avLst/>
          </a:prstGeom>
          <a:noFill/>
          <a:ln>
            <a:solidFill>
              <a:schemeClr val="tx1"/>
            </a:solidFill>
          </a:ln>
        </p:spPr>
        <p:txBody>
          <a:bodyPr wrap="none" rtlCol="0">
            <a:spAutoFit/>
          </a:bodyPr>
          <a:lstStyle/>
          <a:p>
            <a:pPr marL="285750" indent="-285750">
              <a:buFontTx/>
              <a:buChar char="-"/>
            </a:pPr>
            <a:r>
              <a:rPr lang="en-VN" dirty="0">
                <a:solidFill>
                  <a:srgbClr val="FF0000"/>
                </a:solidFill>
              </a:rPr>
              <a:t>Tính AQI trung hình giờ?</a:t>
            </a:r>
          </a:p>
          <a:p>
            <a:pPr marL="285750" indent="-285750">
              <a:buFontTx/>
              <a:buChar char="-"/>
            </a:pPr>
            <a:r>
              <a:rPr lang="en-VN" dirty="0">
                <a:solidFill>
                  <a:srgbClr val="FF0000"/>
                </a:solidFill>
              </a:rPr>
              <a:t>Tính AQI trung bình ngày?</a:t>
            </a:r>
          </a:p>
        </p:txBody>
      </p:sp>
      <p:graphicFrame>
        <p:nvGraphicFramePr>
          <p:cNvPr id="13" name="Table 12">
            <a:extLst>
              <a:ext uri="{FF2B5EF4-FFF2-40B4-BE49-F238E27FC236}">
                <a16:creationId xmlns:a16="http://schemas.microsoft.com/office/drawing/2014/main" id="{897CDB02-ACE8-857D-5D12-B71ACC4D0AE9}"/>
              </a:ext>
            </a:extLst>
          </p:cNvPr>
          <p:cNvGraphicFramePr>
            <a:graphicFrameLocks noGrp="1"/>
          </p:cNvGraphicFramePr>
          <p:nvPr>
            <p:extLst>
              <p:ext uri="{D42A27DB-BD31-4B8C-83A1-F6EECF244321}">
                <p14:modId xmlns:p14="http://schemas.microsoft.com/office/powerpoint/2010/main" val="4215109591"/>
              </p:ext>
            </p:extLst>
          </p:nvPr>
        </p:nvGraphicFramePr>
        <p:xfrm>
          <a:off x="405625" y="1496414"/>
          <a:ext cx="8134570" cy="5242482"/>
        </p:xfrm>
        <a:graphic>
          <a:graphicData uri="http://schemas.openxmlformats.org/drawingml/2006/table">
            <a:tbl>
              <a:tblPr>
                <a:tableStyleId>{9DCAF9ED-07DC-4A11-8D7F-57B35C25682E}</a:tableStyleId>
              </a:tblPr>
              <a:tblGrid>
                <a:gridCol w="2820175">
                  <a:extLst>
                    <a:ext uri="{9D8B030D-6E8A-4147-A177-3AD203B41FA5}">
                      <a16:colId xmlns:a16="http://schemas.microsoft.com/office/drawing/2014/main" val="3651118749"/>
                    </a:ext>
                  </a:extLst>
                </a:gridCol>
                <a:gridCol w="1155700">
                  <a:extLst>
                    <a:ext uri="{9D8B030D-6E8A-4147-A177-3AD203B41FA5}">
                      <a16:colId xmlns:a16="http://schemas.microsoft.com/office/drawing/2014/main" val="692792152"/>
                    </a:ext>
                  </a:extLst>
                </a:gridCol>
                <a:gridCol w="1435100">
                  <a:extLst>
                    <a:ext uri="{9D8B030D-6E8A-4147-A177-3AD203B41FA5}">
                      <a16:colId xmlns:a16="http://schemas.microsoft.com/office/drawing/2014/main" val="2096152092"/>
                    </a:ext>
                  </a:extLst>
                </a:gridCol>
                <a:gridCol w="1358900">
                  <a:extLst>
                    <a:ext uri="{9D8B030D-6E8A-4147-A177-3AD203B41FA5}">
                      <a16:colId xmlns:a16="http://schemas.microsoft.com/office/drawing/2014/main" val="1609980272"/>
                    </a:ext>
                  </a:extLst>
                </a:gridCol>
                <a:gridCol w="1364695">
                  <a:extLst>
                    <a:ext uri="{9D8B030D-6E8A-4147-A177-3AD203B41FA5}">
                      <a16:colId xmlns:a16="http://schemas.microsoft.com/office/drawing/2014/main" val="1688017237"/>
                    </a:ext>
                  </a:extLst>
                </a:gridCol>
              </a:tblGrid>
              <a:tr h="174054">
                <a:tc>
                  <a:txBody>
                    <a:bodyPr/>
                    <a:lstStyle/>
                    <a:p>
                      <a:pPr algn="ctr" fontAlgn="ctr">
                        <a:lnSpc>
                          <a:spcPct val="150000"/>
                        </a:lnSpc>
                        <a:buNone/>
                      </a:pPr>
                      <a:r>
                        <a:rPr lang="en-US" sz="1600" u="none" strike="noStrike">
                          <a:effectLst/>
                          <a:latin typeface="Arial" panose="020B0604020202020204" pitchFamily="34" charset="0"/>
                          <a:cs typeface="Arial" panose="020B0604020202020204" pitchFamily="34" charset="0"/>
                        </a:rPr>
                        <a:t>Thời gian</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US" sz="1600" u="none" strike="noStrike">
                          <a:effectLst/>
                          <a:latin typeface="Arial" panose="020B0604020202020204" pitchFamily="34" charset="0"/>
                          <a:cs typeface="Arial" panose="020B0604020202020204" pitchFamily="34" charset="0"/>
                        </a:rPr>
                        <a:t>CO (ug/m3)</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US" sz="1600" u="none" strike="noStrike">
                          <a:effectLst/>
                          <a:latin typeface="Arial" panose="020B0604020202020204" pitchFamily="34" charset="0"/>
                          <a:cs typeface="Arial" panose="020B0604020202020204" pitchFamily="34" charset="0"/>
                        </a:rPr>
                        <a:t>NO2 (ug/m3)</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US" sz="1600" u="none" strike="noStrike">
                          <a:effectLst/>
                          <a:latin typeface="Arial" panose="020B0604020202020204" pitchFamily="34" charset="0"/>
                          <a:cs typeface="Arial" panose="020B0604020202020204" pitchFamily="34" charset="0"/>
                        </a:rPr>
                        <a:t>PM10 (ug/m3)</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US" sz="1600" u="none" strike="noStrike">
                          <a:effectLst/>
                          <a:latin typeface="Arial" panose="020B0604020202020204" pitchFamily="34" charset="0"/>
                          <a:cs typeface="Arial" panose="020B0604020202020204" pitchFamily="34" charset="0"/>
                        </a:rPr>
                        <a:t>PM2.5 (ug/m3)</a:t>
                      </a:r>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706748780"/>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00:00:00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951.7</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26.9</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126.6</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115.4</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1900131066"/>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01:00:00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706.1</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19.1</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93.1</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84.6</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2692265723"/>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02:00:00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520.4</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12.4</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79.6</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dirty="0">
                          <a:effectLst/>
                          <a:latin typeface="Arial" panose="020B0604020202020204" pitchFamily="34" charset="0"/>
                          <a:cs typeface="Arial" panose="020B0604020202020204" pitchFamily="34" charset="0"/>
                        </a:rPr>
                        <a:t>73.0</a:t>
                      </a:r>
                      <a:endParaRPr lang="en-VN" sz="1600" b="0" i="0" u="none" strike="noStrike" dirty="0">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2372728922"/>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03:00:00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489.1</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11.4</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54.2</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50.0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1602212853"/>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04:00:00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356.9</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10.1</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38.0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35.1</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1568686372"/>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05:00:00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412.0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10.3</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42.6</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39.2</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4096340720"/>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06:00:00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594.6</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13.9</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45.2</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42.2</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2136084868"/>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07:00:00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867.8</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13.5</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44.1</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41.7</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2928320991"/>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08:00:00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901.2</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16.2</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46.6</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43.0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1298842478"/>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09:00:00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937.1</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18.0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40.6</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38.2</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2245316694"/>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10:00:00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1299.2</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24.2</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49.8</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47.0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1675735200"/>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11:00:00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1174.8</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25.0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48.2</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45.7</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804781549"/>
                  </a:ext>
                </a:extLst>
              </a:tr>
              <a:tr h="174054">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01/04/2023 12:00:00</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987.9</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25.8</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a:effectLst/>
                          <a:latin typeface="Arial" panose="020B0604020202020204" pitchFamily="34" charset="0"/>
                          <a:cs typeface="Arial" panose="020B0604020202020204" pitchFamily="34" charset="0"/>
                        </a:rPr>
                        <a:t>72.5</a:t>
                      </a:r>
                      <a:endParaRPr lang="en-VN" sz="1600" b="0" i="0" u="none" strike="noStrike">
                        <a:solidFill>
                          <a:srgbClr val="000000"/>
                        </a:solidFill>
                        <a:effectLst/>
                        <a:latin typeface="Arial" panose="020B0604020202020204" pitchFamily="34" charset="0"/>
                        <a:cs typeface="Arial" panose="020B0604020202020204" pitchFamily="34" charset="0"/>
                      </a:endParaRPr>
                    </a:p>
                  </a:txBody>
                  <a:tcPr marL="8703" marR="8703" marT="8703" marB="0" anchor="ctr"/>
                </a:tc>
                <a:tc>
                  <a:txBody>
                    <a:bodyPr/>
                    <a:lstStyle/>
                    <a:p>
                      <a:pPr algn="ctr" fontAlgn="ctr">
                        <a:lnSpc>
                          <a:spcPct val="150000"/>
                        </a:lnSpc>
                        <a:buNone/>
                      </a:pPr>
                      <a:r>
                        <a:rPr lang="en-VN" sz="1600" u="none" strike="noStrike" dirty="0">
                          <a:effectLst/>
                          <a:latin typeface="Arial" panose="020B0604020202020204" pitchFamily="34" charset="0"/>
                          <a:cs typeface="Arial" panose="020B0604020202020204" pitchFamily="34" charset="0"/>
                        </a:rPr>
                        <a:t>67.3</a:t>
                      </a:r>
                      <a:endParaRPr lang="en-VN" sz="1600" b="0" i="0" u="none" strike="noStrike" dirty="0">
                        <a:solidFill>
                          <a:srgbClr val="000000"/>
                        </a:solidFill>
                        <a:effectLst/>
                        <a:latin typeface="Arial" panose="020B0604020202020204" pitchFamily="34" charset="0"/>
                        <a:cs typeface="Arial" panose="020B0604020202020204" pitchFamily="34" charset="0"/>
                      </a:endParaRPr>
                    </a:p>
                  </a:txBody>
                  <a:tcPr marL="8703" marR="8703" marT="8703" marB="0" anchor="ctr"/>
                </a:tc>
                <a:extLst>
                  <a:ext uri="{0D108BD9-81ED-4DB2-BD59-A6C34878D82A}">
                    <a16:rowId xmlns:a16="http://schemas.microsoft.com/office/drawing/2014/main" val="1486498403"/>
                  </a:ext>
                </a:extLst>
              </a:tr>
            </a:tbl>
          </a:graphicData>
        </a:graphic>
      </p:graphicFrame>
    </p:spTree>
    <p:extLst>
      <p:ext uri="{BB962C8B-B14F-4D97-AF65-F5344CB8AC3E}">
        <p14:creationId xmlns:p14="http://schemas.microsoft.com/office/powerpoint/2010/main" val="867960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FD6F9-45B6-7E47-2403-5D87DB3C1C39}"/>
            </a:ext>
          </a:extLst>
        </p:cNvPr>
        <p:cNvGrpSpPr/>
        <p:nvPr/>
      </p:nvGrpSpPr>
      <p:grpSpPr>
        <a:xfrm>
          <a:off x="0" y="0"/>
          <a:ext cx="0" cy="0"/>
          <a:chOff x="0" y="0"/>
          <a:chExt cx="0" cy="0"/>
        </a:xfrm>
      </p:grpSpPr>
      <p:pic>
        <p:nvPicPr>
          <p:cNvPr id="4" name="Google Shape;538;p24" descr="A building with a white pillar&#10;&#10;AI-generated content may be incorrect.">
            <a:extLst>
              <a:ext uri="{FF2B5EF4-FFF2-40B4-BE49-F238E27FC236}">
                <a16:creationId xmlns:a16="http://schemas.microsoft.com/office/drawing/2014/main" id="{79B99165-E183-CDDF-1408-F727941EDAE9}"/>
              </a:ext>
            </a:extLst>
          </p:cNvPr>
          <p:cNvPicPr preferRelativeResize="0"/>
          <p:nvPr/>
        </p:nvPicPr>
        <p:blipFill rotWithShape="1">
          <a:blip r:embed="rId2" cstate="screen">
            <a:extLst>
              <a:ext uri="{28A0092B-C50C-407E-A947-70E740481C1C}">
                <a14:useLocalDpi xmlns:a14="http://schemas.microsoft.com/office/drawing/2010/main"/>
              </a:ext>
            </a:extLst>
          </a:blip>
          <a:srcRect/>
          <a:stretch/>
        </p:blipFill>
        <p:spPr>
          <a:xfrm rot="5400000">
            <a:off x="2002280" y="1677847"/>
            <a:ext cx="3602736" cy="3768910"/>
          </a:xfrm>
          <a:prstGeom prst="rect">
            <a:avLst/>
          </a:prstGeom>
          <a:noFill/>
        </p:spPr>
      </p:pic>
      <p:pic>
        <p:nvPicPr>
          <p:cNvPr id="6" name="Picture 5" descr="A group of people holding a flag&#10;&#10;AI-generated content may be incorrect.">
            <a:extLst>
              <a:ext uri="{FF2B5EF4-FFF2-40B4-BE49-F238E27FC236}">
                <a16:creationId xmlns:a16="http://schemas.microsoft.com/office/drawing/2014/main" id="{0154C519-B87F-8B73-1095-213EBC321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4296" y="1817495"/>
            <a:ext cx="2404826" cy="3602736"/>
          </a:xfrm>
          <a:prstGeom prst="rect">
            <a:avLst/>
          </a:prstGeom>
        </p:spPr>
      </p:pic>
      <p:sp>
        <p:nvSpPr>
          <p:cNvPr id="2" name="Slide Number Placeholder 1">
            <a:extLst>
              <a:ext uri="{FF2B5EF4-FFF2-40B4-BE49-F238E27FC236}">
                <a16:creationId xmlns:a16="http://schemas.microsoft.com/office/drawing/2014/main" id="{50481784-BDFC-692A-1C29-E88BEF0EFA34}"/>
              </a:ext>
            </a:extLst>
          </p:cNvPr>
          <p:cNvSpPr>
            <a:spLocks noGrp="1"/>
          </p:cNvSpPr>
          <p:nvPr>
            <p:ph type="sldNum" sz="quarter" idx="12"/>
          </p:nvPr>
        </p:nvSpPr>
        <p:spPr>
          <a:xfrm>
            <a:off x="9187122" y="6459786"/>
            <a:ext cx="1066020" cy="365125"/>
          </a:xfrm>
        </p:spPr>
        <p:txBody>
          <a:bodyPr vert="horz" lIns="91440" tIns="45720" rIns="91440" bIns="45720" rtlCol="0" anchor="ctr">
            <a:normAutofit/>
          </a:bodyPr>
          <a:lstStyle/>
          <a:p>
            <a:pPr>
              <a:spcAft>
                <a:spcPts val="600"/>
              </a:spcAft>
            </a:pPr>
            <a:fld id="{7A853350-2978-4981-A41E-6EE069DCC146}" type="slidenum">
              <a:rPr lang="en-US" smtClean="0"/>
              <a:pPr>
                <a:spcAft>
                  <a:spcPts val="600"/>
                </a:spcAft>
              </a:pPr>
              <a:t>41</a:t>
            </a:fld>
            <a:endParaRPr lang="en-US"/>
          </a:p>
        </p:txBody>
      </p:sp>
      <p:sp>
        <p:nvSpPr>
          <p:cNvPr id="8" name="TextBox 7">
            <a:extLst>
              <a:ext uri="{FF2B5EF4-FFF2-40B4-BE49-F238E27FC236}">
                <a16:creationId xmlns:a16="http://schemas.microsoft.com/office/drawing/2014/main" id="{C5524178-66DF-A22E-DF05-EA135678FC3B}"/>
              </a:ext>
            </a:extLst>
          </p:cNvPr>
          <p:cNvSpPr txBox="1"/>
          <p:nvPr/>
        </p:nvSpPr>
        <p:spPr>
          <a:xfrm>
            <a:off x="9187123" y="5940357"/>
            <a:ext cx="1769011" cy="261815"/>
          </a:xfrm>
          <a:prstGeom prst="rect">
            <a:avLst/>
          </a:prstGeom>
          <a:noFill/>
        </p:spPr>
        <p:txBody>
          <a:bodyPr wrap="square" rtlCol="0">
            <a:spAutoFit/>
          </a:bodyPr>
          <a:lstStyle/>
          <a:p>
            <a:r>
              <a:rPr lang="en-VN" sz="1100" dirty="0"/>
              <a:t>Nguồn: Live&amp;Learn</a:t>
            </a:r>
          </a:p>
        </p:txBody>
      </p:sp>
      <p:sp>
        <p:nvSpPr>
          <p:cNvPr id="11" name="Rectangle 10">
            <a:extLst>
              <a:ext uri="{FF2B5EF4-FFF2-40B4-BE49-F238E27FC236}">
                <a16:creationId xmlns:a16="http://schemas.microsoft.com/office/drawing/2014/main" id="{70D14C30-8F79-8F17-A0B1-2EDD08C9E769}"/>
              </a:ext>
            </a:extLst>
          </p:cNvPr>
          <p:cNvSpPr/>
          <p:nvPr/>
        </p:nvSpPr>
        <p:spPr>
          <a:xfrm>
            <a:off x="5951803" y="856257"/>
            <a:ext cx="250520" cy="3246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A887E35C-1C1F-C29D-9D6D-7C34CD29EEAB}"/>
              </a:ext>
            </a:extLst>
          </p:cNvPr>
          <p:cNvSpPr txBox="1"/>
          <p:nvPr/>
        </p:nvSpPr>
        <p:spPr>
          <a:xfrm>
            <a:off x="1728882" y="116521"/>
            <a:ext cx="8863622" cy="1057655"/>
          </a:xfrm>
          <a:prstGeom prst="rect">
            <a:avLst/>
          </a:prstGeom>
        </p:spPr>
        <p:txBody>
          <a:bodyPr vert="horz" lIns="91440" tIns="45720" rIns="91440" bIns="45720" rtlCol="0" anchor="b">
            <a:normAutofit/>
          </a:bodyPr>
          <a:lstStyle/>
          <a:p>
            <a:pPr>
              <a:lnSpc>
                <a:spcPct val="85000"/>
              </a:lnSpc>
              <a:spcBef>
                <a:spcPct val="0"/>
              </a:spcBef>
              <a:spcAft>
                <a:spcPts val="1000"/>
              </a:spcAft>
            </a:pPr>
            <a:r>
              <a:rPr lang="en-US" sz="2800" b="1" spc="-50" dirty="0" err="1">
                <a:solidFill>
                  <a:srgbClr val="0070C0"/>
                </a:solidFill>
                <a:latin typeface="Aptos" panose="020B0004020202020204" pitchFamily="34" charset="0"/>
                <a:ea typeface="+mj-ea"/>
                <a:cs typeface="+mj-cs"/>
              </a:rPr>
              <a:t>Một</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số</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thực</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hành</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tốt</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về</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cảnh</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bảo</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chất</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lượng</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môi</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trường</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không</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khí</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trong</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khu</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vực</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dân</a:t>
            </a:r>
            <a:r>
              <a:rPr lang="en-US" sz="2800" b="1" spc="-50" dirty="0">
                <a:solidFill>
                  <a:srgbClr val="0070C0"/>
                </a:solidFill>
                <a:latin typeface="Aptos" panose="020B0004020202020204" pitchFamily="34" charset="0"/>
                <a:ea typeface="+mj-ea"/>
                <a:cs typeface="+mj-cs"/>
              </a:rPr>
              <a:t> </a:t>
            </a:r>
            <a:r>
              <a:rPr lang="en-US" sz="2800" b="1" spc="-50" dirty="0" err="1">
                <a:solidFill>
                  <a:srgbClr val="0070C0"/>
                </a:solidFill>
                <a:latin typeface="Aptos" panose="020B0004020202020204" pitchFamily="34" charset="0"/>
                <a:ea typeface="+mj-ea"/>
                <a:cs typeface="+mj-cs"/>
              </a:rPr>
              <a:t>cư</a:t>
            </a:r>
            <a:endParaRPr lang="en-US" sz="2800" b="1" spc="-50" dirty="0">
              <a:solidFill>
                <a:srgbClr val="0070C0"/>
              </a:solidFill>
              <a:latin typeface="Aptos" panose="020B0004020202020204" pitchFamily="34" charset="0"/>
              <a:ea typeface="+mj-ea"/>
              <a:cs typeface="+mj-cs"/>
            </a:endParaRPr>
          </a:p>
        </p:txBody>
      </p:sp>
    </p:spTree>
    <p:extLst>
      <p:ext uri="{BB962C8B-B14F-4D97-AF65-F5344CB8AC3E}">
        <p14:creationId xmlns:p14="http://schemas.microsoft.com/office/powerpoint/2010/main" val="1450403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DAC2E-B600-B8BB-FF85-F016842474F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275C76F-591B-CCFD-7D9C-84B34A57490D}"/>
              </a:ext>
            </a:extLst>
          </p:cNvPr>
          <p:cNvSpPr txBox="1"/>
          <p:nvPr/>
        </p:nvSpPr>
        <p:spPr>
          <a:xfrm>
            <a:off x="1394323" y="141798"/>
            <a:ext cx="9050180" cy="461665"/>
          </a:xfrm>
          <a:prstGeom prst="rect">
            <a:avLst/>
          </a:prstGeom>
          <a:noFill/>
        </p:spPr>
        <p:txBody>
          <a:bodyPr wrap="square">
            <a:spAutoFit/>
          </a:bodyPr>
          <a:lstStyle/>
          <a:p>
            <a:pPr algn="just">
              <a:spcAft>
                <a:spcPts val="1000"/>
              </a:spcAft>
            </a:pPr>
            <a:r>
              <a:rPr lang="vi-VN" sz="2400" b="1" dirty="0">
                <a:solidFill>
                  <a:srgbClr val="00B050"/>
                </a:solidFill>
                <a:latin typeface="Aptos Narrow" panose="020B0004020202020204" pitchFamily="34" charset="0"/>
              </a:rPr>
              <a:t>Thực hành tốt về cảnh bảo chất lượng môi trường không khí khu dân cư</a:t>
            </a:r>
            <a:endParaRPr lang="en-US" sz="2400" b="1" dirty="0">
              <a:solidFill>
                <a:srgbClr val="00B050"/>
              </a:solidFill>
              <a:latin typeface="Aptos Narrow" panose="020B0004020202020204" pitchFamily="34" charset="0"/>
            </a:endParaRPr>
          </a:p>
        </p:txBody>
      </p:sp>
      <p:sp>
        <p:nvSpPr>
          <p:cNvPr id="2" name="Slide Number Placeholder 1">
            <a:extLst>
              <a:ext uri="{FF2B5EF4-FFF2-40B4-BE49-F238E27FC236}">
                <a16:creationId xmlns:a16="http://schemas.microsoft.com/office/drawing/2014/main" id="{51615E0A-9CE6-E85F-2EA8-A2C4849BB655}"/>
              </a:ext>
            </a:extLst>
          </p:cNvPr>
          <p:cNvSpPr>
            <a:spLocks noGrp="1"/>
          </p:cNvSpPr>
          <p:nvPr>
            <p:ph type="sldNum" sz="quarter" idx="12"/>
          </p:nvPr>
        </p:nvSpPr>
        <p:spPr/>
        <p:txBody>
          <a:bodyPr/>
          <a:lstStyle/>
          <a:p>
            <a:fld id="{7A853350-2978-4981-A41E-6EE069DCC146}" type="slidenum">
              <a:rPr lang="en-US" smtClean="0"/>
              <a:t>42</a:t>
            </a:fld>
            <a:endParaRPr lang="en-US"/>
          </a:p>
        </p:txBody>
      </p:sp>
      <p:pic>
        <p:nvPicPr>
          <p:cNvPr id="8" name="Picture 7">
            <a:extLst>
              <a:ext uri="{FF2B5EF4-FFF2-40B4-BE49-F238E27FC236}">
                <a16:creationId xmlns:a16="http://schemas.microsoft.com/office/drawing/2014/main" id="{3C905ADE-27E4-AE88-7495-717908015E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4324" y="589855"/>
            <a:ext cx="6867235" cy="2436083"/>
          </a:xfrm>
          <a:prstGeom prst="rect">
            <a:avLst/>
          </a:prstGeom>
        </p:spPr>
      </p:pic>
      <p:pic>
        <p:nvPicPr>
          <p:cNvPr id="10" name="Picture 9">
            <a:extLst>
              <a:ext uri="{FF2B5EF4-FFF2-40B4-BE49-F238E27FC236}">
                <a16:creationId xmlns:a16="http://schemas.microsoft.com/office/drawing/2014/main" id="{AC53D9D1-200C-460B-66CF-340AF7FEED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324" y="2778879"/>
            <a:ext cx="6672650" cy="3863470"/>
          </a:xfrm>
          <a:prstGeom prst="rect">
            <a:avLst/>
          </a:prstGeom>
        </p:spPr>
      </p:pic>
      <p:pic>
        <p:nvPicPr>
          <p:cNvPr id="11" name="Picture 10">
            <a:extLst>
              <a:ext uri="{FF2B5EF4-FFF2-40B4-BE49-F238E27FC236}">
                <a16:creationId xmlns:a16="http://schemas.microsoft.com/office/drawing/2014/main" id="{71B4993A-266E-7F5B-2FFE-A9BF942B82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3074" y="1262954"/>
            <a:ext cx="2584602" cy="3877850"/>
          </a:xfrm>
          <a:prstGeom prst="roundRect">
            <a:avLst>
              <a:gd name="adj" fmla="val 7314"/>
            </a:avLst>
          </a:prstGeom>
        </p:spPr>
      </p:pic>
      <p:sp>
        <p:nvSpPr>
          <p:cNvPr id="12" name="TextBox 11">
            <a:extLst>
              <a:ext uri="{FF2B5EF4-FFF2-40B4-BE49-F238E27FC236}">
                <a16:creationId xmlns:a16="http://schemas.microsoft.com/office/drawing/2014/main" id="{748B0F21-01EA-8597-DE9E-2918EFE108EE}"/>
              </a:ext>
            </a:extLst>
          </p:cNvPr>
          <p:cNvSpPr txBox="1"/>
          <p:nvPr/>
        </p:nvSpPr>
        <p:spPr>
          <a:xfrm>
            <a:off x="9187123" y="5940357"/>
            <a:ext cx="1769011" cy="261815"/>
          </a:xfrm>
          <a:prstGeom prst="rect">
            <a:avLst/>
          </a:prstGeom>
          <a:noFill/>
        </p:spPr>
        <p:txBody>
          <a:bodyPr wrap="square" rtlCol="0">
            <a:spAutoFit/>
          </a:bodyPr>
          <a:lstStyle/>
          <a:p>
            <a:r>
              <a:rPr lang="en-VN" sz="1100" dirty="0"/>
              <a:t>Nguồn: Live&amp;Learn</a:t>
            </a:r>
          </a:p>
        </p:txBody>
      </p:sp>
    </p:spTree>
    <p:extLst>
      <p:ext uri="{BB962C8B-B14F-4D97-AF65-F5344CB8AC3E}">
        <p14:creationId xmlns:p14="http://schemas.microsoft.com/office/powerpoint/2010/main" val="1761921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4782861-674D-4B11-9DD6-424D4C06E638}"/>
              </a:ext>
            </a:extLst>
          </p:cNvPr>
          <p:cNvSpPr/>
          <p:nvPr/>
        </p:nvSpPr>
        <p:spPr>
          <a:xfrm>
            <a:off x="4764584" y="1671682"/>
            <a:ext cx="7027614" cy="3012987"/>
          </a:xfrm>
          <a:prstGeom prst="rect">
            <a:avLst/>
          </a:prstGeom>
          <a:noFill/>
          <a:scene3d>
            <a:camera prst="orthographicFront">
              <a:rot lat="0" lon="0" rev="0"/>
            </a:camera>
            <a:lightRig rig="balanced" dir="t">
              <a:rot lat="0" lon="0" rev="8700000"/>
            </a:lightRig>
          </a:scene3d>
        </p:spPr>
        <p:txBody>
          <a:bodyPr vert="horz" lIns="91440" tIns="45720" rIns="91440" bIns="45720" rtlCol="0" anchor="b">
            <a:normAutofit fontScale="92500"/>
          </a:bodyPr>
          <a:lstStyle/>
          <a:p>
            <a:pPr>
              <a:lnSpc>
                <a:spcPct val="120000"/>
              </a:lnSpc>
              <a:spcBef>
                <a:spcPct val="0"/>
              </a:spcBef>
              <a:spcAft>
                <a:spcPts val="600"/>
              </a:spcAft>
              <a:defRPr/>
            </a:pPr>
            <a:r>
              <a:rPr lang="en-US" altLang="en-US" sz="3600" b="1" dirty="0">
                <a:solidFill>
                  <a:srgbClr val="0070C0"/>
                </a:solidFill>
                <a:latin typeface="Aptos" panose="020B0004020202020204" pitchFamily="34" charset="0"/>
                <a:ea typeface="+mj-ea"/>
                <a:cs typeface="+mj-cs"/>
              </a:rPr>
              <a:t>III. </a:t>
            </a:r>
          </a:p>
          <a:p>
            <a:pPr>
              <a:lnSpc>
                <a:spcPct val="120000"/>
              </a:lnSpc>
              <a:spcBef>
                <a:spcPct val="0"/>
              </a:spcBef>
              <a:spcAft>
                <a:spcPts val="600"/>
              </a:spcAft>
              <a:defRPr/>
            </a:pPr>
            <a:r>
              <a:rPr lang="en-US" sz="3600" b="1" dirty="0">
                <a:solidFill>
                  <a:srgbClr val="0070C0"/>
                </a:solidFill>
                <a:latin typeface="Aptos" panose="020B0004020202020204" pitchFamily="34" charset="0"/>
                <a:cs typeface="Arial" panose="020B0604020202020204" pitchFamily="34" charset="0"/>
              </a:rPr>
              <a:t>KIỂM KÊ, ĐÁNH GIÁ NGUỒN THẢI ĐỂ LẬP KẾ HOẠCH </a:t>
            </a:r>
          </a:p>
          <a:p>
            <a:pPr>
              <a:lnSpc>
                <a:spcPct val="120000"/>
              </a:lnSpc>
              <a:spcBef>
                <a:spcPct val="0"/>
              </a:spcBef>
              <a:spcAft>
                <a:spcPts val="600"/>
              </a:spcAft>
              <a:defRPr/>
            </a:pPr>
            <a:r>
              <a:rPr lang="en-US" sz="3600" b="1" dirty="0">
                <a:solidFill>
                  <a:srgbClr val="0070C0"/>
                </a:solidFill>
                <a:latin typeface="Aptos" panose="020B0004020202020204" pitchFamily="34" charset="0"/>
                <a:cs typeface="Arial" panose="020B0604020202020204" pitchFamily="34" charset="0"/>
              </a:rPr>
              <a:t>QUẢN LÝ CHẤT LƯỢNG KHÔNG KHÍ</a:t>
            </a:r>
          </a:p>
        </p:txBody>
      </p:sp>
      <p:sp>
        <p:nvSpPr>
          <p:cNvPr id="3" name="Slide Number Placeholder 2">
            <a:extLst>
              <a:ext uri="{FF2B5EF4-FFF2-40B4-BE49-F238E27FC236}">
                <a16:creationId xmlns:a16="http://schemas.microsoft.com/office/drawing/2014/main" id="{886B2214-82B4-E725-108B-B71E928301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C03D611F-4E0C-40CB-9095-27B95F4BE683}" type="slidenum">
              <a:rPr lang="en-US" smtClean="0">
                <a:solidFill>
                  <a:prstClr val="black">
                    <a:tint val="75000"/>
                  </a:prstClr>
                </a:solidFill>
                <a:latin typeface="Calibri" panose="020F0502020204030204"/>
              </a:rPr>
              <a:pPr>
                <a:spcAft>
                  <a:spcPts val="600"/>
                </a:spcAft>
                <a:defRPr/>
              </a:pPr>
              <a:t>43</a:t>
            </a:fld>
            <a:endParaRPr lang="en-US">
              <a:solidFill>
                <a:prstClr val="black">
                  <a:tint val="75000"/>
                </a:prstClr>
              </a:solidFill>
              <a:latin typeface="Calibri" panose="020F0502020204030204"/>
            </a:endParaRPr>
          </a:p>
        </p:txBody>
      </p:sp>
      <p:pic>
        <p:nvPicPr>
          <p:cNvPr id="14" name="Picture 13">
            <a:extLst>
              <a:ext uri="{FF2B5EF4-FFF2-40B4-BE49-F238E27FC236}">
                <a16:creationId xmlns:a16="http://schemas.microsoft.com/office/drawing/2014/main" id="{389A68F5-F374-4A51-9F0D-98098FDE222D}"/>
              </a:ext>
            </a:extLst>
          </p:cNvPr>
          <p:cNvPicPr>
            <a:picLocks noChangeAspect="1"/>
          </p:cNvPicPr>
          <p:nvPr/>
        </p:nvPicPr>
        <p:blipFill>
          <a:blip r:embed="rId2"/>
          <a:stretch>
            <a:fillRect/>
          </a:stretch>
        </p:blipFill>
        <p:spPr>
          <a:xfrm>
            <a:off x="705984" y="1481570"/>
            <a:ext cx="3973385" cy="3894860"/>
          </a:xfrm>
          <a:prstGeom prst="rect">
            <a:avLst/>
          </a:prstGeom>
        </p:spPr>
      </p:pic>
    </p:spTree>
    <p:extLst>
      <p:ext uri="{BB962C8B-B14F-4D97-AF65-F5344CB8AC3E}">
        <p14:creationId xmlns:p14="http://schemas.microsoft.com/office/powerpoint/2010/main" val="552727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16E786A-686D-3778-0614-FEFF50446922}"/>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err="1">
                <a:solidFill>
                  <a:schemeClr val="bg1"/>
                </a:solidFill>
                <a:latin typeface="Aptos" panose="020B0004020202020204" pitchFamily="34" charset="0"/>
                <a:ea typeface="+mj-ea"/>
                <a:cs typeface="+mj-cs"/>
              </a:rPr>
              <a:t>Kiểm</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kê</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phát</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thải</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là</a:t>
            </a:r>
            <a:r>
              <a:rPr lang="en-US" sz="4800" b="1" dirty="0">
                <a:solidFill>
                  <a:schemeClr val="bg1"/>
                </a:solidFill>
                <a:latin typeface="Aptos" panose="020B0004020202020204" pitchFamily="34" charset="0"/>
                <a:ea typeface="+mj-ea"/>
                <a:cs typeface="+mj-cs"/>
              </a:rPr>
              <a:t> </a:t>
            </a:r>
            <a:r>
              <a:rPr lang="en-US" sz="4800" b="1" dirty="0" err="1">
                <a:solidFill>
                  <a:schemeClr val="bg1"/>
                </a:solidFill>
                <a:latin typeface="Aptos" panose="020B0004020202020204" pitchFamily="34" charset="0"/>
                <a:ea typeface="+mj-ea"/>
                <a:cs typeface="+mj-cs"/>
              </a:rPr>
              <a:t>gì</a:t>
            </a:r>
            <a:r>
              <a:rPr lang="en-US" sz="4800" b="1" dirty="0">
                <a:solidFill>
                  <a:schemeClr val="bg1"/>
                </a:solidFill>
                <a:latin typeface="Aptos" panose="020B0004020202020204" pitchFamily="34" charset="0"/>
                <a:ea typeface="+mj-ea"/>
                <a:cs typeface="+mj-cs"/>
              </a:rPr>
              <a:t>?</a:t>
            </a:r>
          </a:p>
        </p:txBody>
      </p:sp>
      <p:sp>
        <p:nvSpPr>
          <p:cNvPr id="1035" name="Rectangle: Rounded Corners 103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45A09FB-A7F8-1551-7DA2-2A381AF34B4A}"/>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C03D611F-4E0C-40CB-9095-27B95F4BE683}" type="slidenum">
              <a:rPr lang="en-US">
                <a:solidFill>
                  <a:schemeClr val="bg1"/>
                </a:solidFill>
                <a:latin typeface="Calibri" panose="020F0502020204030204"/>
              </a:rPr>
              <a:pPr>
                <a:spcAft>
                  <a:spcPts val="600"/>
                </a:spcAft>
                <a:defRPr/>
              </a:pPr>
              <a:t>44</a:t>
            </a:fld>
            <a:endParaRPr lang="en-US">
              <a:solidFill>
                <a:schemeClr val="bg1"/>
              </a:solidFill>
              <a:latin typeface="Calibri" panose="020F0502020204030204"/>
            </a:endParaRPr>
          </a:p>
        </p:txBody>
      </p:sp>
    </p:spTree>
    <p:extLst>
      <p:ext uri="{BB962C8B-B14F-4D97-AF65-F5344CB8AC3E}">
        <p14:creationId xmlns:p14="http://schemas.microsoft.com/office/powerpoint/2010/main" val="3204683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D1B211-64A4-088B-2E92-209A939E370D}"/>
              </a:ext>
            </a:extLst>
          </p:cNvPr>
          <p:cNvSpPr>
            <a:spLocks noGrp="1"/>
          </p:cNvSpPr>
          <p:nvPr>
            <p:ph type="sldNum" sz="quarter" idx="12"/>
          </p:nvPr>
        </p:nvSpPr>
        <p:spPr/>
        <p:txBody>
          <a:bodyPr/>
          <a:lstStyle/>
          <a:p>
            <a:fld id="{C03D611F-4E0C-40CB-9095-27B95F4BE683}" type="slidenum">
              <a:rPr lang="en-US" smtClean="0"/>
              <a:t>45</a:t>
            </a:fld>
            <a:endParaRPr lang="en-US"/>
          </a:p>
        </p:txBody>
      </p:sp>
      <p:grpSp>
        <p:nvGrpSpPr>
          <p:cNvPr id="3" name="Group 2">
            <a:extLst>
              <a:ext uri="{FF2B5EF4-FFF2-40B4-BE49-F238E27FC236}">
                <a16:creationId xmlns:a16="http://schemas.microsoft.com/office/drawing/2014/main" id="{69BCE3A7-EEBE-9E78-C32C-F93718951104}"/>
              </a:ext>
            </a:extLst>
          </p:cNvPr>
          <p:cNvGrpSpPr/>
          <p:nvPr/>
        </p:nvGrpSpPr>
        <p:grpSpPr>
          <a:xfrm>
            <a:off x="-124334" y="396536"/>
            <a:ext cx="5496434" cy="545121"/>
            <a:chOff x="379423" y="277700"/>
            <a:chExt cx="4394548" cy="545121"/>
          </a:xfrm>
          <a:solidFill>
            <a:schemeClr val="accent5">
              <a:lumMod val="40000"/>
              <a:lumOff val="60000"/>
            </a:schemeClr>
          </a:solidFill>
        </p:grpSpPr>
        <p:sp>
          <p:nvSpPr>
            <p:cNvPr id="4" name="Rectangle 3">
              <a:extLst>
                <a:ext uri="{FF2B5EF4-FFF2-40B4-BE49-F238E27FC236}">
                  <a16:creationId xmlns:a16="http://schemas.microsoft.com/office/drawing/2014/main" id="{5E69DE12-293E-972E-B04A-35FBF98AB3DF}"/>
                </a:ext>
              </a:extLst>
            </p:cNvPr>
            <p:cNvSpPr/>
            <p:nvPr/>
          </p:nvSpPr>
          <p:spPr>
            <a:xfrm>
              <a:off x="489989" y="277700"/>
              <a:ext cx="4173416" cy="54512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5" name="TextBox 4">
              <a:extLst>
                <a:ext uri="{FF2B5EF4-FFF2-40B4-BE49-F238E27FC236}">
                  <a16:creationId xmlns:a16="http://schemas.microsoft.com/office/drawing/2014/main" id="{47E3B0A3-F94D-B287-574B-B694538789DA}"/>
                </a:ext>
              </a:extLst>
            </p:cNvPr>
            <p:cNvSpPr txBox="1"/>
            <p:nvPr/>
          </p:nvSpPr>
          <p:spPr>
            <a:xfrm>
              <a:off x="379423" y="305036"/>
              <a:ext cx="4394548" cy="461665"/>
            </a:xfrm>
            <a:prstGeom prst="rect">
              <a:avLst/>
            </a:prstGeom>
            <a:noFill/>
          </p:spPr>
          <p:txBody>
            <a:bodyPr wrap="square">
              <a:spAutoFit/>
            </a:bodyPr>
            <a:lstStyle/>
            <a:p>
              <a:pPr algn="ctr"/>
              <a:r>
                <a:rPr lang="en-US" sz="2400" b="1" dirty="0"/>
                <a:t>Game:</a:t>
              </a:r>
              <a:r>
                <a:rPr lang="en-US" sz="2400" dirty="0"/>
                <a:t> </a:t>
              </a:r>
              <a:r>
                <a:rPr lang="en-US" sz="2400" b="1" dirty="0" err="1"/>
                <a:t>Tổng</a:t>
              </a:r>
              <a:r>
                <a:rPr lang="en-US" sz="2400" b="1" dirty="0"/>
                <a:t> </a:t>
              </a:r>
              <a:r>
                <a:rPr lang="en-US" sz="2400" b="1" dirty="0" err="1"/>
                <a:t>quan</a:t>
              </a:r>
              <a:r>
                <a:rPr lang="en-US" sz="2400" b="1" dirty="0"/>
                <a:t> </a:t>
              </a:r>
              <a:r>
                <a:rPr lang="en-US" sz="2400" b="1" dirty="0" err="1"/>
                <a:t>về</a:t>
              </a:r>
              <a:r>
                <a:rPr lang="en-US" sz="2400" b="1" dirty="0"/>
                <a:t> </a:t>
              </a:r>
              <a:r>
                <a:rPr lang="en-US" sz="2400" b="1" dirty="0" err="1"/>
                <a:t>kiểm</a:t>
              </a:r>
              <a:r>
                <a:rPr lang="en-US" sz="2400" b="1" dirty="0"/>
                <a:t> </a:t>
              </a:r>
              <a:r>
                <a:rPr lang="en-US" sz="2400" b="1" dirty="0" err="1"/>
                <a:t>kê</a:t>
              </a:r>
              <a:r>
                <a:rPr lang="en-VN" sz="2400" b="1" dirty="0"/>
                <a:t> </a:t>
              </a:r>
              <a:endParaRPr lang="en-IE" sz="2400" b="1" dirty="0"/>
            </a:p>
          </p:txBody>
        </p:sp>
      </p:grpSp>
      <p:sp>
        <p:nvSpPr>
          <p:cNvPr id="6" name="TextBox 5">
            <a:extLst>
              <a:ext uri="{FF2B5EF4-FFF2-40B4-BE49-F238E27FC236}">
                <a16:creationId xmlns:a16="http://schemas.microsoft.com/office/drawing/2014/main" id="{0E7D7704-D6FF-7B59-59EE-A463927CF0D3}"/>
              </a:ext>
            </a:extLst>
          </p:cNvPr>
          <p:cNvSpPr txBox="1"/>
          <p:nvPr/>
        </p:nvSpPr>
        <p:spPr>
          <a:xfrm>
            <a:off x="773723" y="1078523"/>
            <a:ext cx="8124092" cy="369332"/>
          </a:xfrm>
          <a:prstGeom prst="rect">
            <a:avLst/>
          </a:prstGeom>
          <a:noFill/>
        </p:spPr>
        <p:txBody>
          <a:bodyPr wrap="square" rtlCol="0">
            <a:spAutoFit/>
          </a:bodyPr>
          <a:lstStyle/>
          <a:p>
            <a:r>
              <a:rPr lang="en-VN" i="1" dirty="0"/>
              <a:t>Sử dụng Menti/Kahoot, học viên trả lời tương tác 10 câu hỏi ngắn về kiểm kê</a:t>
            </a:r>
          </a:p>
        </p:txBody>
      </p:sp>
    </p:spTree>
    <p:extLst>
      <p:ext uri="{BB962C8B-B14F-4D97-AF65-F5344CB8AC3E}">
        <p14:creationId xmlns:p14="http://schemas.microsoft.com/office/powerpoint/2010/main" val="2115324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EB4DB6-2F96-8F5F-7BC9-498FF1F5B8E9}"/>
              </a:ext>
            </a:extLst>
          </p:cNvPr>
          <p:cNvSpPr>
            <a:spLocks noGrp="1"/>
          </p:cNvSpPr>
          <p:nvPr>
            <p:ph type="sldNum" sz="quarter" idx="12"/>
          </p:nvPr>
        </p:nvSpPr>
        <p:spPr/>
        <p:txBody>
          <a:bodyPr/>
          <a:lstStyle/>
          <a:p>
            <a:fld id="{C03D611F-4E0C-40CB-9095-27B95F4BE683}" type="slidenum">
              <a:rPr lang="en-US" smtClean="0"/>
              <a:t>46</a:t>
            </a:fld>
            <a:endParaRPr lang="en-US"/>
          </a:p>
        </p:txBody>
      </p:sp>
      <p:grpSp>
        <p:nvGrpSpPr>
          <p:cNvPr id="3" name="Group 2">
            <a:extLst>
              <a:ext uri="{FF2B5EF4-FFF2-40B4-BE49-F238E27FC236}">
                <a16:creationId xmlns:a16="http://schemas.microsoft.com/office/drawing/2014/main" id="{EA49967A-025A-49CB-91C6-83F533B6CAE8}"/>
              </a:ext>
            </a:extLst>
          </p:cNvPr>
          <p:cNvGrpSpPr/>
          <p:nvPr/>
        </p:nvGrpSpPr>
        <p:grpSpPr>
          <a:xfrm>
            <a:off x="-124334" y="396536"/>
            <a:ext cx="5496434" cy="545121"/>
            <a:chOff x="379423" y="277700"/>
            <a:chExt cx="4394548" cy="545121"/>
          </a:xfrm>
          <a:solidFill>
            <a:schemeClr val="accent5">
              <a:lumMod val="40000"/>
              <a:lumOff val="60000"/>
            </a:schemeClr>
          </a:solidFill>
        </p:grpSpPr>
        <p:sp>
          <p:nvSpPr>
            <p:cNvPr id="4" name="Rectangle 3">
              <a:extLst>
                <a:ext uri="{FF2B5EF4-FFF2-40B4-BE49-F238E27FC236}">
                  <a16:creationId xmlns:a16="http://schemas.microsoft.com/office/drawing/2014/main" id="{30D9209F-5CB4-C0EB-F6A2-7D9A911435A5}"/>
                </a:ext>
              </a:extLst>
            </p:cNvPr>
            <p:cNvSpPr/>
            <p:nvPr/>
          </p:nvSpPr>
          <p:spPr>
            <a:xfrm>
              <a:off x="489989" y="277700"/>
              <a:ext cx="4173416" cy="54512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5" name="TextBox 4">
              <a:extLst>
                <a:ext uri="{FF2B5EF4-FFF2-40B4-BE49-F238E27FC236}">
                  <a16:creationId xmlns:a16="http://schemas.microsoft.com/office/drawing/2014/main" id="{07A1010E-526E-0645-6457-529E8F9CCAA6}"/>
                </a:ext>
              </a:extLst>
            </p:cNvPr>
            <p:cNvSpPr txBox="1"/>
            <p:nvPr/>
          </p:nvSpPr>
          <p:spPr>
            <a:xfrm>
              <a:off x="379423" y="305036"/>
              <a:ext cx="4394548" cy="461665"/>
            </a:xfrm>
            <a:prstGeom prst="rect">
              <a:avLst/>
            </a:prstGeom>
            <a:noFill/>
          </p:spPr>
          <p:txBody>
            <a:bodyPr wrap="square">
              <a:spAutoFit/>
            </a:bodyPr>
            <a:lstStyle/>
            <a:p>
              <a:pPr marL="0" indent="0" algn="ctr">
                <a:buNone/>
              </a:pPr>
              <a:r>
                <a:rPr lang="en-US" sz="2400" b="1" dirty="0" err="1"/>
                <a:t>Tổng</a:t>
              </a:r>
              <a:r>
                <a:rPr lang="en-US" sz="2400" b="1" dirty="0"/>
                <a:t> </a:t>
              </a:r>
              <a:r>
                <a:rPr lang="en-US" sz="2400" b="1" dirty="0" err="1"/>
                <a:t>quan</a:t>
              </a:r>
              <a:r>
                <a:rPr lang="en-US" sz="2400" b="1" dirty="0"/>
                <a:t> </a:t>
              </a:r>
              <a:r>
                <a:rPr lang="en-US" sz="2400" b="1" dirty="0" err="1"/>
                <a:t>về</a:t>
              </a:r>
              <a:r>
                <a:rPr lang="en-US" sz="2400" b="1" dirty="0"/>
                <a:t> </a:t>
              </a:r>
              <a:r>
                <a:rPr lang="en-US" sz="2400" b="1" dirty="0" err="1"/>
                <a:t>kiểm</a:t>
              </a:r>
              <a:r>
                <a:rPr lang="en-US" sz="2400" b="1" dirty="0"/>
                <a:t> </a:t>
              </a:r>
              <a:r>
                <a:rPr lang="en-US" sz="2400" b="1" dirty="0" err="1"/>
                <a:t>kê</a:t>
              </a:r>
              <a:r>
                <a:rPr lang="en-US" sz="2400" b="1" dirty="0"/>
                <a:t> </a:t>
              </a:r>
              <a:r>
                <a:rPr lang="en-US" sz="2400" b="1" dirty="0" err="1"/>
                <a:t>phát</a:t>
              </a:r>
              <a:r>
                <a:rPr lang="en-US" sz="2400" b="1" dirty="0"/>
                <a:t> </a:t>
              </a:r>
              <a:r>
                <a:rPr lang="en-US" sz="2400" b="1" dirty="0" err="1"/>
                <a:t>thải</a:t>
              </a:r>
              <a:endParaRPr lang="en-IE" sz="2400" b="1" dirty="0"/>
            </a:p>
          </p:txBody>
        </p:sp>
      </p:grpSp>
      <p:sp>
        <p:nvSpPr>
          <p:cNvPr id="7" name="TextBox 6">
            <a:extLst>
              <a:ext uri="{FF2B5EF4-FFF2-40B4-BE49-F238E27FC236}">
                <a16:creationId xmlns:a16="http://schemas.microsoft.com/office/drawing/2014/main" id="{36298B25-703F-CD25-FD42-AE73EA61EDF4}"/>
              </a:ext>
            </a:extLst>
          </p:cNvPr>
          <p:cNvSpPr txBox="1"/>
          <p:nvPr/>
        </p:nvSpPr>
        <p:spPr>
          <a:xfrm>
            <a:off x="1597077" y="1134294"/>
            <a:ext cx="8997846" cy="923330"/>
          </a:xfrm>
          <a:prstGeom prst="rect">
            <a:avLst/>
          </a:prstGeom>
          <a:noFill/>
        </p:spPr>
        <p:txBody>
          <a:bodyPr wrap="square">
            <a:spAutoFit/>
          </a:bodyPr>
          <a:lstStyle/>
          <a:p>
            <a:pPr algn="just"/>
            <a:r>
              <a:rPr lang="vi-VN" b="1" dirty="0"/>
              <a:t>Kiểm kê phát thải (KKPT)</a:t>
            </a:r>
            <a:r>
              <a:rPr lang="vi-VN" dirty="0"/>
              <a:t>: Là </a:t>
            </a:r>
            <a:r>
              <a:rPr lang="en-US" dirty="0" err="1"/>
              <a:t>hoạt</a:t>
            </a:r>
            <a:r>
              <a:rPr lang="en-US" dirty="0"/>
              <a:t> </a:t>
            </a:r>
            <a:r>
              <a:rPr lang="en-US" dirty="0" err="1"/>
              <a:t>động</a:t>
            </a:r>
            <a:r>
              <a:rPr lang="en-US" dirty="0"/>
              <a:t> </a:t>
            </a:r>
            <a:r>
              <a:rPr lang="en-US" dirty="0" err="1"/>
              <a:t>xây</a:t>
            </a:r>
            <a:r>
              <a:rPr lang="en-US" dirty="0"/>
              <a:t> </a:t>
            </a:r>
            <a:r>
              <a:rPr lang="en-US" dirty="0" err="1"/>
              <a:t>dựng</a:t>
            </a:r>
            <a:r>
              <a:rPr lang="en-US" dirty="0"/>
              <a:t> </a:t>
            </a:r>
            <a:r>
              <a:rPr lang="vi-VN" dirty="0"/>
              <a:t>cơ sở dữ liệu </a:t>
            </a:r>
            <a:r>
              <a:rPr lang="en-US" dirty="0" err="1"/>
              <a:t>dưới</a:t>
            </a:r>
            <a:r>
              <a:rPr lang="en-US" dirty="0"/>
              <a:t> </a:t>
            </a:r>
            <a:r>
              <a:rPr lang="en-US" dirty="0" err="1"/>
              <a:t>dạng</a:t>
            </a:r>
            <a:r>
              <a:rPr lang="vi-VN" dirty="0"/>
              <a:t> danh sách đầy đủ các nguồn phát thải chất gây ô nhiễm không khí trong một khu vực xác định trong khoảng thời gian cụ thể</a:t>
            </a:r>
            <a:endParaRPr lang="en-VN" dirty="0"/>
          </a:p>
        </p:txBody>
      </p:sp>
      <p:sp>
        <p:nvSpPr>
          <p:cNvPr id="10" name="Google Shape;264;p13">
            <a:extLst>
              <a:ext uri="{FF2B5EF4-FFF2-40B4-BE49-F238E27FC236}">
                <a16:creationId xmlns:a16="http://schemas.microsoft.com/office/drawing/2014/main" id="{C499B126-9595-3621-2B64-C0BB910E1E34}"/>
              </a:ext>
            </a:extLst>
          </p:cNvPr>
          <p:cNvSpPr txBox="1"/>
          <p:nvPr/>
        </p:nvSpPr>
        <p:spPr>
          <a:xfrm>
            <a:off x="1077194" y="2644515"/>
            <a:ext cx="7533406" cy="3421439"/>
          </a:xfrm>
          <a:prstGeom prst="rect">
            <a:avLst/>
          </a:prstGeom>
          <a:noFill/>
          <a:ln>
            <a:noFill/>
          </a:ln>
        </p:spPr>
        <p:txBody>
          <a:bodyPr spcFirstLastPara="1" wrap="square" lIns="0" tIns="73650" rIns="0" bIns="0" anchor="t" anchorCtr="0">
            <a:spAutoFit/>
          </a:bodyPr>
          <a:lstStyle/>
          <a:p>
            <a:pPr marL="1034414" marR="0" lvl="0" indent="-457198" algn="l" rtl="0">
              <a:lnSpc>
                <a:spcPct val="100000"/>
              </a:lnSpc>
              <a:spcBef>
                <a:spcPts val="0"/>
              </a:spcBef>
              <a:spcAft>
                <a:spcPts val="0"/>
              </a:spcAft>
              <a:buClr>
                <a:srgbClr val="0000CC"/>
              </a:buClr>
              <a:buSzPts val="1800"/>
              <a:buFont typeface="Calibri"/>
              <a:buAutoNum type="arabicParenR"/>
            </a:pP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Xác</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định</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năm</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cơ</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sở</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1034414" marR="0" lvl="0" indent="-457198" algn="l" rtl="0">
              <a:lnSpc>
                <a:spcPct val="100000"/>
              </a:lnSpc>
              <a:spcBef>
                <a:spcPts val="480"/>
              </a:spcBef>
              <a:spcAft>
                <a:spcPts val="0"/>
              </a:spcAft>
              <a:buClr>
                <a:srgbClr val="0000CC"/>
              </a:buClr>
              <a:buSzPts val="1800"/>
              <a:buFont typeface="Calibri"/>
              <a:buAutoNum type="arabicParenR"/>
            </a:pP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Khoảng</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thời</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gian</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muốn</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kiểm</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kê</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1034414" marR="0" lvl="0" indent="-457198" algn="l" rtl="0">
              <a:lnSpc>
                <a:spcPct val="100000"/>
              </a:lnSpc>
              <a:spcBef>
                <a:spcPts val="480"/>
              </a:spcBef>
              <a:spcAft>
                <a:spcPts val="0"/>
              </a:spcAft>
              <a:buClr>
                <a:srgbClr val="0000CC"/>
              </a:buClr>
              <a:buSzPts val="1800"/>
              <a:buFont typeface="Calibri"/>
              <a:buAutoNum type="arabicParenR"/>
            </a:pP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Khu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vực</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địa</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lý</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1034414" marR="0" lvl="0" indent="-457198" algn="l" rtl="0">
              <a:lnSpc>
                <a:spcPct val="100000"/>
              </a:lnSpc>
              <a:spcBef>
                <a:spcPts val="480"/>
              </a:spcBef>
              <a:spcAft>
                <a:spcPts val="0"/>
              </a:spcAft>
              <a:buClr>
                <a:srgbClr val="0000CC"/>
              </a:buClr>
              <a:buSzPts val="1800"/>
              <a:buFont typeface="Calibri"/>
              <a:buAutoNum type="arabicParenR"/>
            </a:pP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Xác</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định</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chất</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ô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nhiễm</a:t>
            </a:r>
            <a:endParaRPr lang="en-US"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1034414" marR="0" lvl="0" indent="-457198" algn="l" rtl="0">
              <a:lnSpc>
                <a:spcPct val="100000"/>
              </a:lnSpc>
              <a:spcBef>
                <a:spcPts val="480"/>
              </a:spcBef>
              <a:spcAft>
                <a:spcPts val="0"/>
              </a:spcAft>
              <a:buClr>
                <a:srgbClr val="0000CC"/>
              </a:buClr>
              <a:buSzPts val="1800"/>
              <a:buFont typeface="Calibri"/>
              <a:buAutoNum type="arabicParenR"/>
            </a:pP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Xác</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định</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các</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nhóm</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nguồn</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phát</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thải</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1034414" marR="0" lvl="0" indent="-457198" algn="l" rtl="0">
              <a:lnSpc>
                <a:spcPct val="100000"/>
              </a:lnSpc>
              <a:spcBef>
                <a:spcPts val="480"/>
              </a:spcBef>
              <a:spcAft>
                <a:spcPts val="0"/>
              </a:spcAft>
              <a:buClr>
                <a:srgbClr val="0000CC"/>
              </a:buClr>
              <a:buSzPts val="1800"/>
              <a:buFont typeface="Calibri"/>
              <a:buAutoNum type="arabicParenR"/>
            </a:pPr>
            <a:r>
              <a:rPr lang="en-US" b="0" i="0" u="none" strike="noStrike" cap="none" dirty="0" err="1">
                <a:solidFill>
                  <a:srgbClr val="0000CC"/>
                </a:solidFill>
                <a:latin typeface="Arial" panose="020B0604020202020204" pitchFamily="34" charset="0"/>
                <a:ea typeface="Calibri"/>
                <a:cs typeface="Arial" panose="020B0604020202020204" pitchFamily="34" charset="0"/>
                <a:sym typeface="Calibri"/>
              </a:rPr>
              <a:t>Mục</a:t>
            </a:r>
            <a:r>
              <a:rPr lang="en-US" b="0" i="0" u="none" strike="noStrike" cap="none" dirty="0">
                <a:solidFill>
                  <a:srgbClr val="0000CC"/>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CC"/>
                </a:solidFill>
                <a:latin typeface="Arial" panose="020B0604020202020204" pitchFamily="34" charset="0"/>
                <a:ea typeface="Calibri"/>
                <a:cs typeface="Arial" panose="020B0604020202020204" pitchFamily="34" charset="0"/>
                <a:sym typeface="Calibri"/>
              </a:rPr>
              <a:t>tiêu</a:t>
            </a:r>
            <a:r>
              <a:rPr lang="en-US" b="0" i="0" u="none" strike="noStrike" cap="none" dirty="0">
                <a:solidFill>
                  <a:srgbClr val="0000CC"/>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CC"/>
                </a:solidFill>
                <a:latin typeface="Arial" panose="020B0604020202020204" pitchFamily="34" charset="0"/>
                <a:ea typeface="Calibri"/>
                <a:cs typeface="Arial" panose="020B0604020202020204" pitchFamily="34" charset="0"/>
                <a:sym typeface="Calibri"/>
              </a:rPr>
              <a:t>chất</a:t>
            </a:r>
            <a:r>
              <a:rPr lang="en-US" b="0" i="0" u="none" strike="noStrike" cap="none" dirty="0">
                <a:solidFill>
                  <a:srgbClr val="0000CC"/>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CC"/>
                </a:solidFill>
                <a:latin typeface="Arial" panose="020B0604020202020204" pitchFamily="34" charset="0"/>
                <a:ea typeface="Calibri"/>
                <a:cs typeface="Arial" panose="020B0604020202020204" pitchFamily="34" charset="0"/>
                <a:sym typeface="Calibri"/>
              </a:rPr>
              <a:t>lượng</a:t>
            </a:r>
            <a:r>
              <a:rPr lang="en-US" b="0" i="0" u="none" strike="noStrike" cap="none" dirty="0">
                <a:solidFill>
                  <a:srgbClr val="0000CC"/>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CC"/>
                </a:solidFill>
                <a:latin typeface="Arial" panose="020B0604020202020204" pitchFamily="34" charset="0"/>
                <a:ea typeface="Calibri"/>
                <a:cs typeface="Arial" panose="020B0604020202020204" pitchFamily="34" charset="0"/>
                <a:sym typeface="Calibri"/>
              </a:rPr>
              <a:t>dữ</a:t>
            </a:r>
            <a:r>
              <a:rPr lang="en-US" b="0" i="0" u="none" strike="noStrike" cap="none" dirty="0">
                <a:solidFill>
                  <a:srgbClr val="0000CC"/>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CC"/>
                </a:solidFill>
                <a:latin typeface="Arial" panose="020B0604020202020204" pitchFamily="34" charset="0"/>
                <a:ea typeface="Calibri"/>
                <a:cs typeface="Arial" panose="020B0604020202020204" pitchFamily="34" charset="0"/>
                <a:sym typeface="Calibri"/>
              </a:rPr>
              <a:t>liệu</a:t>
            </a:r>
            <a:r>
              <a:rPr lang="en-US" b="0" i="0" u="none" strike="noStrike" cap="none" dirty="0">
                <a:solidFill>
                  <a:srgbClr val="0000CC"/>
                </a:solidFill>
                <a:latin typeface="Arial" panose="020B0604020202020204" pitchFamily="34" charset="0"/>
                <a:ea typeface="Calibri"/>
                <a:cs typeface="Arial" panose="020B0604020202020204" pitchFamily="34" charset="0"/>
                <a:sym typeface="Calibri"/>
              </a:rPr>
              <a:t> (DQO)</a:t>
            </a:r>
            <a:endParaRPr b="0"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1034414" marR="0" lvl="0" indent="-457198" algn="l" rtl="0">
              <a:lnSpc>
                <a:spcPct val="100000"/>
              </a:lnSpc>
              <a:spcBef>
                <a:spcPts val="480"/>
              </a:spcBef>
              <a:spcAft>
                <a:spcPts val="0"/>
              </a:spcAft>
              <a:buClr>
                <a:srgbClr val="0000CC"/>
              </a:buClr>
              <a:buSzPts val="1800"/>
              <a:buFont typeface="Calibri"/>
              <a:buAutoNum type="arabicParenR"/>
            </a:pP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Đặt</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ra</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các</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yêu</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cầu</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về</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tiến</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độ</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1034414" marR="0" lvl="0" indent="-457198" algn="l" rtl="0">
              <a:lnSpc>
                <a:spcPct val="100000"/>
              </a:lnSpc>
              <a:spcBef>
                <a:spcPts val="480"/>
              </a:spcBef>
              <a:spcAft>
                <a:spcPts val="0"/>
              </a:spcAft>
              <a:buClr>
                <a:srgbClr val="0000CC"/>
              </a:buClr>
              <a:buSzPts val="1800"/>
              <a:buFont typeface="Calibri"/>
              <a:buAutoNum type="arabicParenR"/>
            </a:pP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Xác</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định</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các</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nguồn</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lực</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sẵn</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có</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1034414" marR="0" lvl="0" indent="-457198" algn="l" rtl="0">
              <a:lnSpc>
                <a:spcPct val="100000"/>
              </a:lnSpc>
              <a:spcBef>
                <a:spcPts val="480"/>
              </a:spcBef>
              <a:spcAft>
                <a:spcPts val="0"/>
              </a:spcAft>
              <a:buClr>
                <a:srgbClr val="0000CC"/>
              </a:buClr>
              <a:buSzPts val="1800"/>
              <a:buFont typeface="Calibri"/>
              <a:buAutoNum type="arabicParenR"/>
            </a:pP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Xây</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dựng</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kế</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hoạch</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chuẩn</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bị</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thực</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hiện</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kiểm</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kê</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phát</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thải</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1104900" marR="0" lvl="0" indent="-527685" algn="l" rtl="0">
              <a:lnSpc>
                <a:spcPct val="100000"/>
              </a:lnSpc>
              <a:spcBef>
                <a:spcPts val="480"/>
              </a:spcBef>
              <a:spcAft>
                <a:spcPts val="0"/>
              </a:spcAft>
              <a:buClr>
                <a:srgbClr val="0000CC"/>
              </a:buClr>
              <a:buSzPts val="1800"/>
              <a:buFont typeface="Calibri"/>
              <a:buAutoNum type="arabicParenR"/>
            </a:pP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Triển</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khai</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dirty="0" err="1">
                <a:solidFill>
                  <a:srgbClr val="000000"/>
                </a:solidFill>
                <a:latin typeface="Arial" panose="020B0604020202020204" pitchFamily="34" charset="0"/>
                <a:ea typeface="Calibri"/>
                <a:cs typeface="Arial" panose="020B0604020202020204" pitchFamily="34" charset="0"/>
                <a:sym typeface="Calibri"/>
              </a:rPr>
              <a:t>thực</a:t>
            </a:r>
            <a:r>
              <a:rPr lang="en-US" dirty="0">
                <a:solidFill>
                  <a:srgbClr val="000000"/>
                </a:solidFill>
                <a:latin typeface="Arial" panose="020B0604020202020204" pitchFamily="34" charset="0"/>
                <a:ea typeface="Calibri"/>
                <a:cs typeface="Arial" panose="020B0604020202020204" pitchFamily="34" charset="0"/>
                <a:sym typeface="Calibri"/>
              </a:rPr>
              <a:t> </a:t>
            </a:r>
            <a:r>
              <a:rPr lang="en-US" dirty="0" err="1">
                <a:solidFill>
                  <a:srgbClr val="000000"/>
                </a:solidFill>
                <a:latin typeface="Arial" panose="020B0604020202020204" pitchFamily="34" charset="0"/>
                <a:ea typeface="Calibri"/>
                <a:cs typeface="Arial" panose="020B0604020202020204" pitchFamily="34" charset="0"/>
                <a:sym typeface="Calibri"/>
              </a:rPr>
              <a:t>hiện</a:t>
            </a:r>
            <a:r>
              <a:rPr lang="en-US"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tổng</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hợp</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kiểm</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kê</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phát</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b="0" i="0" u="none" strike="noStrike" cap="none" dirty="0" err="1">
                <a:solidFill>
                  <a:srgbClr val="000000"/>
                </a:solidFill>
                <a:latin typeface="Arial" panose="020B0604020202020204" pitchFamily="34" charset="0"/>
                <a:ea typeface="Calibri"/>
                <a:cs typeface="Arial" panose="020B0604020202020204" pitchFamily="34" charset="0"/>
                <a:sym typeface="Calibri"/>
              </a:rPr>
              <a:t>thải</a:t>
            </a:r>
            <a:r>
              <a:rPr lang="en-US" b="0" i="0" u="none" strike="noStrike" cap="none" dirty="0">
                <a:solidFill>
                  <a:srgbClr val="000000"/>
                </a:solidFill>
                <a:latin typeface="Arial" panose="020B0604020202020204" pitchFamily="34" charset="0"/>
                <a:ea typeface="Calibri"/>
                <a:cs typeface="Arial" panose="020B0604020202020204" pitchFamily="34" charset="0"/>
                <a:sym typeface="Calibri"/>
              </a:rPr>
              <a:t>)</a:t>
            </a:r>
            <a:endParaRPr b="0" i="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DD1D233C-93CE-0AA7-2CFB-1C0ABF9E5802}"/>
              </a:ext>
            </a:extLst>
          </p:cNvPr>
          <p:cNvSpPr txBox="1"/>
          <p:nvPr/>
        </p:nvSpPr>
        <p:spPr>
          <a:xfrm>
            <a:off x="1597077" y="2133434"/>
            <a:ext cx="4185761" cy="369332"/>
          </a:xfrm>
          <a:prstGeom prst="rect">
            <a:avLst/>
          </a:prstGeom>
          <a:noFill/>
        </p:spPr>
        <p:txBody>
          <a:bodyPr wrap="none" rtlCol="0">
            <a:spAutoFit/>
          </a:bodyPr>
          <a:lstStyle/>
          <a:p>
            <a:r>
              <a:rPr lang="en-VN" b="1" dirty="0">
                <a:latin typeface="Arial" panose="020B0604020202020204" pitchFamily="34" charset="0"/>
                <a:cs typeface="Arial" panose="020B0604020202020204" pitchFamily="34" charset="0"/>
              </a:rPr>
              <a:t>Quy trình tính toán kiểm kê phát thải</a:t>
            </a:r>
          </a:p>
        </p:txBody>
      </p:sp>
    </p:spTree>
    <p:extLst>
      <p:ext uri="{BB962C8B-B14F-4D97-AF65-F5344CB8AC3E}">
        <p14:creationId xmlns:p14="http://schemas.microsoft.com/office/powerpoint/2010/main" val="2899585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052A33-0928-577E-4888-CD0ADA221520}"/>
              </a:ext>
            </a:extLst>
          </p:cNvPr>
          <p:cNvSpPr>
            <a:spLocks noGrp="1"/>
          </p:cNvSpPr>
          <p:nvPr>
            <p:ph type="sldNum" sz="quarter" idx="12"/>
          </p:nvPr>
        </p:nvSpPr>
        <p:spPr/>
        <p:txBody>
          <a:bodyPr/>
          <a:lstStyle/>
          <a:p>
            <a:fld id="{C03D611F-4E0C-40CB-9095-27B95F4BE683}" type="slidenum">
              <a:rPr lang="en-US" smtClean="0"/>
              <a:t>47</a:t>
            </a:fld>
            <a:endParaRPr lang="en-US"/>
          </a:p>
        </p:txBody>
      </p:sp>
      <p:pic>
        <p:nvPicPr>
          <p:cNvPr id="8" name="Picture 7">
            <a:extLst>
              <a:ext uri="{FF2B5EF4-FFF2-40B4-BE49-F238E27FC236}">
                <a16:creationId xmlns:a16="http://schemas.microsoft.com/office/drawing/2014/main" id="{6270590D-9EED-CB2C-3435-B6198A1D8F9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Layer>
                </a14:imgProps>
              </a:ext>
            </a:extLst>
          </a:blip>
          <a:stretch>
            <a:fillRect/>
          </a:stretch>
        </p:blipFill>
        <p:spPr>
          <a:xfrm>
            <a:off x="2726571" y="1346723"/>
            <a:ext cx="6738855" cy="4640295"/>
          </a:xfrm>
          <a:prstGeom prst="rect">
            <a:avLst/>
          </a:prstGeom>
        </p:spPr>
      </p:pic>
      <p:sp>
        <p:nvSpPr>
          <p:cNvPr id="9" name="Rectangle 4">
            <a:extLst>
              <a:ext uri="{FF2B5EF4-FFF2-40B4-BE49-F238E27FC236}">
                <a16:creationId xmlns:a16="http://schemas.microsoft.com/office/drawing/2014/main" id="{ACF2E4F7-148B-29A1-F24C-DA0A0AC3B7C5}"/>
              </a:ext>
            </a:extLst>
          </p:cNvPr>
          <p:cNvSpPr>
            <a:spLocks noChangeArrowheads="1"/>
          </p:cNvSpPr>
          <p:nvPr/>
        </p:nvSpPr>
        <p:spPr bwMode="auto">
          <a:xfrm>
            <a:off x="2299125" y="5987018"/>
            <a:ext cx="75937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VN" altLang="en-VN" b="1" dirty="0">
                <a:solidFill>
                  <a:srgbClr val="000000"/>
                </a:solidFill>
                <a:latin typeface="Arial" panose="020B0604020202020204" pitchFamily="34" charset="0"/>
                <a:cs typeface="Arial" panose="020B0604020202020204" pitchFamily="34" charset="0"/>
              </a:rPr>
              <a:t>Biểu đồ chi phí – độ tin cậy của các phương pháp kiểm kê phát thải</a:t>
            </a:r>
            <a:endParaRPr lang="en-VN" altLang="en-VN" b="1"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5717D10A-267B-1007-D229-646024BA3120}"/>
              </a:ext>
            </a:extLst>
          </p:cNvPr>
          <p:cNvGrpSpPr/>
          <p:nvPr/>
        </p:nvGrpSpPr>
        <p:grpSpPr>
          <a:xfrm>
            <a:off x="-124334" y="396536"/>
            <a:ext cx="5496434" cy="545121"/>
            <a:chOff x="379423" y="277700"/>
            <a:chExt cx="4394548" cy="545121"/>
          </a:xfrm>
          <a:solidFill>
            <a:schemeClr val="accent5">
              <a:lumMod val="40000"/>
              <a:lumOff val="60000"/>
            </a:schemeClr>
          </a:solidFill>
        </p:grpSpPr>
        <p:sp>
          <p:nvSpPr>
            <p:cNvPr id="11" name="Rectangle 10">
              <a:extLst>
                <a:ext uri="{FF2B5EF4-FFF2-40B4-BE49-F238E27FC236}">
                  <a16:creationId xmlns:a16="http://schemas.microsoft.com/office/drawing/2014/main" id="{5D8C0EAF-ADE0-5FAC-4915-7EF32D112486}"/>
                </a:ext>
              </a:extLst>
            </p:cNvPr>
            <p:cNvSpPr/>
            <p:nvPr/>
          </p:nvSpPr>
          <p:spPr>
            <a:xfrm>
              <a:off x="489989" y="277700"/>
              <a:ext cx="4173416" cy="54512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12" name="TextBox 11">
              <a:extLst>
                <a:ext uri="{FF2B5EF4-FFF2-40B4-BE49-F238E27FC236}">
                  <a16:creationId xmlns:a16="http://schemas.microsoft.com/office/drawing/2014/main" id="{6A3655E6-2A75-C768-CBDD-88C8D04B43BE}"/>
                </a:ext>
              </a:extLst>
            </p:cNvPr>
            <p:cNvSpPr txBox="1"/>
            <p:nvPr/>
          </p:nvSpPr>
          <p:spPr>
            <a:xfrm>
              <a:off x="379423" y="305036"/>
              <a:ext cx="4394548" cy="461665"/>
            </a:xfrm>
            <a:prstGeom prst="rect">
              <a:avLst/>
            </a:prstGeom>
            <a:noFill/>
          </p:spPr>
          <p:txBody>
            <a:bodyPr wrap="square">
              <a:spAutoFit/>
            </a:bodyPr>
            <a:lstStyle/>
            <a:p>
              <a:pPr marL="0" indent="0" algn="ctr">
                <a:buNone/>
              </a:pPr>
              <a:r>
                <a:rPr lang="en-US" sz="2400" b="1" dirty="0" err="1"/>
                <a:t>Tổng</a:t>
              </a:r>
              <a:r>
                <a:rPr lang="en-US" sz="2400" b="1" dirty="0"/>
                <a:t> </a:t>
              </a:r>
              <a:r>
                <a:rPr lang="en-US" sz="2400" b="1" dirty="0" err="1"/>
                <a:t>quan</a:t>
              </a:r>
              <a:r>
                <a:rPr lang="en-US" sz="2400" b="1" dirty="0"/>
                <a:t> </a:t>
              </a:r>
              <a:r>
                <a:rPr lang="en-US" sz="2400" b="1" dirty="0" err="1"/>
                <a:t>về</a:t>
              </a:r>
              <a:r>
                <a:rPr lang="en-US" sz="2400" b="1" dirty="0"/>
                <a:t> </a:t>
              </a:r>
              <a:r>
                <a:rPr lang="en-US" sz="2400" b="1" dirty="0" err="1"/>
                <a:t>kiểm</a:t>
              </a:r>
              <a:r>
                <a:rPr lang="en-US" sz="2400" b="1" dirty="0"/>
                <a:t> </a:t>
              </a:r>
              <a:r>
                <a:rPr lang="en-US" sz="2400" b="1" dirty="0" err="1"/>
                <a:t>kê</a:t>
              </a:r>
              <a:r>
                <a:rPr lang="en-US" sz="2400" b="1" dirty="0"/>
                <a:t> </a:t>
              </a:r>
              <a:r>
                <a:rPr lang="en-US" sz="2400" b="1" dirty="0" err="1"/>
                <a:t>phát</a:t>
              </a:r>
              <a:r>
                <a:rPr lang="en-US" sz="2400" b="1" dirty="0"/>
                <a:t> </a:t>
              </a:r>
              <a:r>
                <a:rPr lang="en-US" sz="2400" b="1" dirty="0" err="1"/>
                <a:t>thải</a:t>
              </a:r>
              <a:endParaRPr lang="en-IE" sz="2400" b="1" dirty="0"/>
            </a:p>
          </p:txBody>
        </p:sp>
      </p:grpSp>
    </p:spTree>
    <p:extLst>
      <p:ext uri="{BB962C8B-B14F-4D97-AF65-F5344CB8AC3E}">
        <p14:creationId xmlns:p14="http://schemas.microsoft.com/office/powerpoint/2010/main" val="1985876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3B9E6F-0F2F-4C75-363A-865FC0F7790F}"/>
              </a:ext>
            </a:extLst>
          </p:cNvPr>
          <p:cNvSpPr>
            <a:spLocks noGrp="1"/>
          </p:cNvSpPr>
          <p:nvPr>
            <p:ph type="sldNum" sz="quarter" idx="12"/>
          </p:nvPr>
        </p:nvSpPr>
        <p:spPr/>
        <p:txBody>
          <a:bodyPr/>
          <a:lstStyle/>
          <a:p>
            <a:fld id="{C03D611F-4E0C-40CB-9095-27B95F4BE683}" type="slidenum">
              <a:rPr lang="en-US" smtClean="0"/>
              <a:t>48</a:t>
            </a:fld>
            <a:endParaRPr lang="en-US"/>
          </a:p>
        </p:txBody>
      </p:sp>
      <p:sp>
        <p:nvSpPr>
          <p:cNvPr id="4" name="TextBox 3">
            <a:extLst>
              <a:ext uri="{FF2B5EF4-FFF2-40B4-BE49-F238E27FC236}">
                <a16:creationId xmlns:a16="http://schemas.microsoft.com/office/drawing/2014/main" id="{5F39A920-7B7B-5ED7-A5BE-C7FBC1D219B3}"/>
              </a:ext>
            </a:extLst>
          </p:cNvPr>
          <p:cNvSpPr txBox="1"/>
          <p:nvPr/>
        </p:nvSpPr>
        <p:spPr>
          <a:xfrm>
            <a:off x="838200" y="1720840"/>
            <a:ext cx="5849404" cy="3416320"/>
          </a:xfrm>
          <a:prstGeom prst="rect">
            <a:avLst/>
          </a:prstGeom>
          <a:noFill/>
        </p:spPr>
        <p:txBody>
          <a:bodyPr wrap="square">
            <a:spAutoFit/>
          </a:bodyPr>
          <a:lstStyle/>
          <a:p>
            <a:pPr marL="285750" indent="-285750" algn="just">
              <a:buFontTx/>
              <a:buChar char="-"/>
            </a:pPr>
            <a:r>
              <a:rPr lang="vi-VN" b="1" dirty="0"/>
              <a:t>Quan trắc phát thải </a:t>
            </a:r>
            <a:r>
              <a:rPr lang="vi-VN" dirty="0"/>
              <a:t>là phương pháp truyền thống thường được áp dụng để xác định nồng độ chất ô nhiễm, phương pháp này thực hiện bằng cách đo trực tiếp từ luồng khí thải và thường được áp dụng cho nguồn điểm. </a:t>
            </a:r>
          </a:p>
          <a:p>
            <a:pPr algn="just"/>
            <a:endParaRPr lang="vi-VN" dirty="0"/>
          </a:p>
          <a:p>
            <a:pPr marL="285750" indent="-285750" algn="just">
              <a:buFontTx/>
              <a:buChar char="-"/>
            </a:pPr>
            <a:r>
              <a:rPr lang="vi-VN" b="1" dirty="0"/>
              <a:t>Các loại quan trắc</a:t>
            </a:r>
            <a:r>
              <a:rPr lang="vi-VN" dirty="0"/>
              <a:t>: Quan trắc liên tục (Continuous emission monitoring - CEMs) và quan trắc không liên tục (Sourse test). </a:t>
            </a:r>
          </a:p>
          <a:p>
            <a:pPr algn="just"/>
            <a:endParaRPr lang="vi-VN" dirty="0"/>
          </a:p>
          <a:p>
            <a:pPr marL="285750" indent="-285750" algn="just">
              <a:buFontTx/>
              <a:buChar char="-"/>
            </a:pPr>
            <a:r>
              <a:rPr lang="vi-VN" b="1" dirty="0"/>
              <a:t>Ưu điểm, nhược điểm</a:t>
            </a:r>
            <a:r>
              <a:rPr lang="vi-VN" dirty="0"/>
              <a:t>: Cho độ chính xác cao tuy nhiên chi phí thường cao, đòi hỏi nhiều nguồn lực. </a:t>
            </a:r>
            <a:endParaRPr lang="en-US" dirty="0"/>
          </a:p>
        </p:txBody>
      </p:sp>
      <p:grpSp>
        <p:nvGrpSpPr>
          <p:cNvPr id="3" name="Group 2">
            <a:extLst>
              <a:ext uri="{FF2B5EF4-FFF2-40B4-BE49-F238E27FC236}">
                <a16:creationId xmlns:a16="http://schemas.microsoft.com/office/drawing/2014/main" id="{85415C8B-E3A6-0859-DB73-F7476F2235D5}"/>
              </a:ext>
            </a:extLst>
          </p:cNvPr>
          <p:cNvGrpSpPr/>
          <p:nvPr/>
        </p:nvGrpSpPr>
        <p:grpSpPr>
          <a:xfrm>
            <a:off x="-124334" y="396536"/>
            <a:ext cx="5496434" cy="545121"/>
            <a:chOff x="379423" y="277700"/>
            <a:chExt cx="4394548" cy="545121"/>
          </a:xfrm>
          <a:solidFill>
            <a:schemeClr val="accent5">
              <a:lumMod val="40000"/>
              <a:lumOff val="60000"/>
            </a:schemeClr>
          </a:solidFill>
        </p:grpSpPr>
        <p:sp>
          <p:nvSpPr>
            <p:cNvPr id="5" name="Rectangle 4">
              <a:extLst>
                <a:ext uri="{FF2B5EF4-FFF2-40B4-BE49-F238E27FC236}">
                  <a16:creationId xmlns:a16="http://schemas.microsoft.com/office/drawing/2014/main" id="{5C2E9CEA-DC61-4F28-DC2A-E185A1C57C41}"/>
                </a:ext>
              </a:extLst>
            </p:cNvPr>
            <p:cNvSpPr/>
            <p:nvPr/>
          </p:nvSpPr>
          <p:spPr>
            <a:xfrm>
              <a:off x="489989" y="277700"/>
              <a:ext cx="4173416" cy="54512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6" name="TextBox 5">
              <a:extLst>
                <a:ext uri="{FF2B5EF4-FFF2-40B4-BE49-F238E27FC236}">
                  <a16:creationId xmlns:a16="http://schemas.microsoft.com/office/drawing/2014/main" id="{F54E5460-0EC5-DB75-B7B8-756B97CC9DD3}"/>
                </a:ext>
              </a:extLst>
            </p:cNvPr>
            <p:cNvSpPr txBox="1"/>
            <p:nvPr/>
          </p:nvSpPr>
          <p:spPr>
            <a:xfrm>
              <a:off x="379423" y="305036"/>
              <a:ext cx="4394548" cy="461665"/>
            </a:xfrm>
            <a:prstGeom prst="rect">
              <a:avLst/>
            </a:prstGeom>
            <a:noFill/>
          </p:spPr>
          <p:txBody>
            <a:bodyPr wrap="square">
              <a:spAutoFit/>
            </a:bodyPr>
            <a:lstStyle/>
            <a:p>
              <a:pPr marL="0" indent="0" algn="ctr">
                <a:buNone/>
              </a:pPr>
              <a:r>
                <a:rPr lang="vi-VN" sz="2400" b="1" dirty="0"/>
                <a:t>Phương pháp quan trắc nguồn thải </a:t>
              </a:r>
            </a:p>
          </p:txBody>
        </p:sp>
      </p:grpSp>
      <p:pic>
        <p:nvPicPr>
          <p:cNvPr id="9" name="Picture 8">
            <a:extLst>
              <a:ext uri="{FF2B5EF4-FFF2-40B4-BE49-F238E27FC236}">
                <a16:creationId xmlns:a16="http://schemas.microsoft.com/office/drawing/2014/main" id="{D0D73A7F-B3E6-BCF2-FCD0-1B03EF48321A}"/>
              </a:ext>
            </a:extLst>
          </p:cNvPr>
          <p:cNvPicPr>
            <a:picLocks noChangeAspect="1"/>
          </p:cNvPicPr>
          <p:nvPr/>
        </p:nvPicPr>
        <p:blipFill>
          <a:blip r:embed="rId2"/>
          <a:stretch>
            <a:fillRect/>
          </a:stretch>
        </p:blipFill>
        <p:spPr>
          <a:xfrm>
            <a:off x="7298803" y="885537"/>
            <a:ext cx="3962400" cy="5600700"/>
          </a:xfrm>
          <a:prstGeom prst="rect">
            <a:avLst/>
          </a:prstGeom>
        </p:spPr>
      </p:pic>
    </p:spTree>
    <p:extLst>
      <p:ext uri="{BB962C8B-B14F-4D97-AF65-F5344CB8AC3E}">
        <p14:creationId xmlns:p14="http://schemas.microsoft.com/office/powerpoint/2010/main" val="2797704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3EAEE5-1201-B982-3AE2-507F5B2270AD}"/>
              </a:ext>
            </a:extLst>
          </p:cNvPr>
          <p:cNvSpPr>
            <a:spLocks noGrp="1"/>
          </p:cNvSpPr>
          <p:nvPr>
            <p:ph type="sldNum" sz="quarter" idx="12"/>
          </p:nvPr>
        </p:nvSpPr>
        <p:spPr/>
        <p:txBody>
          <a:bodyPr/>
          <a:lstStyle/>
          <a:p>
            <a:fld id="{C03D611F-4E0C-40CB-9095-27B95F4BE683}" type="slidenum">
              <a:rPr lang="en-US" smtClean="0"/>
              <a:t>49</a:t>
            </a:fld>
            <a:endParaRPr lang="en-US"/>
          </a:p>
        </p:txBody>
      </p:sp>
      <p:sp>
        <p:nvSpPr>
          <p:cNvPr id="4" name="TextBox 3">
            <a:extLst>
              <a:ext uri="{FF2B5EF4-FFF2-40B4-BE49-F238E27FC236}">
                <a16:creationId xmlns:a16="http://schemas.microsoft.com/office/drawing/2014/main" id="{909A95C8-5099-CC99-5621-5BD3DA80D84D}"/>
              </a:ext>
            </a:extLst>
          </p:cNvPr>
          <p:cNvSpPr txBox="1"/>
          <p:nvPr/>
        </p:nvSpPr>
        <p:spPr>
          <a:xfrm>
            <a:off x="507047" y="1514994"/>
            <a:ext cx="5724941" cy="3693319"/>
          </a:xfrm>
          <a:prstGeom prst="rect">
            <a:avLst/>
          </a:prstGeom>
          <a:noFill/>
        </p:spPr>
        <p:txBody>
          <a:bodyPr wrap="square">
            <a:spAutoFit/>
          </a:bodyPr>
          <a:lstStyle/>
          <a:p>
            <a:pPr marL="285750" indent="-285750" algn="just">
              <a:buFontTx/>
              <a:buChar char="-"/>
            </a:pPr>
            <a:r>
              <a:rPr lang="vi-VN" b="1" dirty="0"/>
              <a:t>Nguyên tắc chung: </a:t>
            </a:r>
            <a:r>
              <a:rPr lang="vi-VN" dirty="0"/>
              <a:t>Dựa vào định luật bảo toàn khối lượng. </a:t>
            </a:r>
          </a:p>
          <a:p>
            <a:pPr marL="285750" indent="-285750" algn="just">
              <a:buFontTx/>
              <a:buChar char="-"/>
            </a:pPr>
            <a:endParaRPr lang="vi-VN" dirty="0"/>
          </a:p>
          <a:p>
            <a:pPr marL="285750" indent="-285750" algn="just">
              <a:buFontTx/>
              <a:buChar char="-"/>
            </a:pPr>
            <a:r>
              <a:rPr lang="vi-VN" b="1" dirty="0"/>
              <a:t>Phương trình cân bằng vật chất </a:t>
            </a:r>
            <a:r>
              <a:rPr lang="vi-VN" dirty="0"/>
              <a:t>tính toán dựa trên các phản ứng hóa học và các biến đổi về lượng của thành phần nhiên liệu. Từ đó có thể tính toán được lượng chất ô nhiễm tạo thành và được quy đổi ra cho từng loại quá trình và chất ô nhiễm. </a:t>
            </a:r>
          </a:p>
          <a:p>
            <a:pPr algn="just"/>
            <a:endParaRPr lang="vi-VN" dirty="0"/>
          </a:p>
          <a:p>
            <a:pPr marL="285750" indent="-285750" algn="just">
              <a:buFontTx/>
              <a:buChar char="-"/>
            </a:pPr>
            <a:r>
              <a:rPr lang="vi-VN" b="1" dirty="0"/>
              <a:t>Ưu, nhược điểm</a:t>
            </a:r>
            <a:r>
              <a:rPr lang="vi-VN" dirty="0"/>
              <a:t>: Phương pháp cân bằng vật chất mặc dù cho độ chính xác cao nhưng yêu cầu đầy đủ các thông số đầu vào, đầu ra và quá trình biến đổi trong quá trình phản ứng. </a:t>
            </a:r>
            <a:endParaRPr lang="en-US" dirty="0"/>
          </a:p>
        </p:txBody>
      </p:sp>
      <p:grpSp>
        <p:nvGrpSpPr>
          <p:cNvPr id="3" name="Group 2">
            <a:extLst>
              <a:ext uri="{FF2B5EF4-FFF2-40B4-BE49-F238E27FC236}">
                <a16:creationId xmlns:a16="http://schemas.microsoft.com/office/drawing/2014/main" id="{4102C636-29B5-80AD-B82E-71304648475A}"/>
              </a:ext>
            </a:extLst>
          </p:cNvPr>
          <p:cNvGrpSpPr/>
          <p:nvPr/>
        </p:nvGrpSpPr>
        <p:grpSpPr>
          <a:xfrm>
            <a:off x="-124334" y="396536"/>
            <a:ext cx="5496434" cy="545121"/>
            <a:chOff x="379423" y="277700"/>
            <a:chExt cx="4394548" cy="545121"/>
          </a:xfrm>
          <a:solidFill>
            <a:schemeClr val="accent5">
              <a:lumMod val="40000"/>
              <a:lumOff val="60000"/>
            </a:schemeClr>
          </a:solidFill>
        </p:grpSpPr>
        <p:sp>
          <p:nvSpPr>
            <p:cNvPr id="5" name="Rectangle 4">
              <a:extLst>
                <a:ext uri="{FF2B5EF4-FFF2-40B4-BE49-F238E27FC236}">
                  <a16:creationId xmlns:a16="http://schemas.microsoft.com/office/drawing/2014/main" id="{E52898E7-AA6E-80AE-8021-D93A61780116}"/>
                </a:ext>
              </a:extLst>
            </p:cNvPr>
            <p:cNvSpPr/>
            <p:nvPr/>
          </p:nvSpPr>
          <p:spPr>
            <a:xfrm>
              <a:off x="489989" y="277700"/>
              <a:ext cx="4173416" cy="54512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6" name="TextBox 5">
              <a:extLst>
                <a:ext uri="{FF2B5EF4-FFF2-40B4-BE49-F238E27FC236}">
                  <a16:creationId xmlns:a16="http://schemas.microsoft.com/office/drawing/2014/main" id="{A1FEA749-3212-509B-C550-8F6F820B17D6}"/>
                </a:ext>
              </a:extLst>
            </p:cNvPr>
            <p:cNvSpPr txBox="1"/>
            <p:nvPr/>
          </p:nvSpPr>
          <p:spPr>
            <a:xfrm>
              <a:off x="379423" y="305036"/>
              <a:ext cx="4394548" cy="461665"/>
            </a:xfrm>
            <a:prstGeom prst="rect">
              <a:avLst/>
            </a:prstGeom>
            <a:noFill/>
          </p:spPr>
          <p:txBody>
            <a:bodyPr wrap="square">
              <a:spAutoFit/>
            </a:bodyPr>
            <a:lstStyle/>
            <a:p>
              <a:pPr marL="0" indent="0" algn="ctr">
                <a:buNone/>
              </a:pPr>
              <a:r>
                <a:rPr lang="vi-VN" sz="2400" b="1" dirty="0"/>
                <a:t>Phương pháp cân bằng vật chất</a:t>
              </a:r>
            </a:p>
          </p:txBody>
        </p:sp>
      </p:grpSp>
    </p:spTree>
    <p:extLst>
      <p:ext uri="{BB962C8B-B14F-4D97-AF65-F5344CB8AC3E}">
        <p14:creationId xmlns:p14="http://schemas.microsoft.com/office/powerpoint/2010/main" val="241396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1094421D-7148-5565-FFEF-840D87A93F65}"/>
              </a:ext>
            </a:extLst>
          </p:cNvPr>
          <p:cNvSpPr/>
          <p:nvPr/>
        </p:nvSpPr>
        <p:spPr>
          <a:xfrm>
            <a:off x="0" y="387458"/>
            <a:ext cx="4134463" cy="52694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8" name="TextBox 47">
            <a:extLst>
              <a:ext uri="{FF2B5EF4-FFF2-40B4-BE49-F238E27FC236}">
                <a16:creationId xmlns:a16="http://schemas.microsoft.com/office/drawing/2014/main" id="{E5050FD2-37F2-053E-9C8A-D80069D05768}"/>
              </a:ext>
            </a:extLst>
          </p:cNvPr>
          <p:cNvSpPr txBox="1"/>
          <p:nvPr/>
        </p:nvSpPr>
        <p:spPr>
          <a:xfrm>
            <a:off x="575632" y="406475"/>
            <a:ext cx="2983198" cy="461665"/>
          </a:xfrm>
          <a:prstGeom prst="rect">
            <a:avLst/>
          </a:prstGeom>
          <a:noFill/>
        </p:spPr>
        <p:txBody>
          <a:bodyPr wrap="square">
            <a:spAutoFit/>
          </a:bodyPr>
          <a:lstStyle/>
          <a:p>
            <a:pPr marL="0" indent="0">
              <a:buNone/>
            </a:pPr>
            <a:r>
              <a:rPr lang="en-US" sz="2400" b="1" dirty="0" err="1"/>
              <a:t>Cấu</a:t>
            </a:r>
            <a:r>
              <a:rPr lang="en-US" sz="2400" b="1" dirty="0"/>
              <a:t> </a:t>
            </a:r>
            <a:r>
              <a:rPr lang="en-US" sz="2400" b="1" dirty="0" err="1"/>
              <a:t>trúc</a:t>
            </a:r>
            <a:r>
              <a:rPr lang="en-US" sz="2400" b="1" dirty="0"/>
              <a:t> </a:t>
            </a:r>
            <a:r>
              <a:rPr lang="en-US" sz="2400" b="1" dirty="0" err="1"/>
              <a:t>khí</a:t>
            </a:r>
            <a:r>
              <a:rPr lang="en-US" sz="2400" b="1" dirty="0"/>
              <a:t> </a:t>
            </a:r>
            <a:r>
              <a:rPr lang="en-US" sz="2400" b="1" dirty="0" err="1"/>
              <a:t>quyển</a:t>
            </a:r>
            <a:endParaRPr lang="en-IE" sz="2400" b="1" dirty="0"/>
          </a:p>
        </p:txBody>
      </p:sp>
      <p:sp>
        <p:nvSpPr>
          <p:cNvPr id="49" name="Rectangle 48">
            <a:extLst>
              <a:ext uri="{FF2B5EF4-FFF2-40B4-BE49-F238E27FC236}">
                <a16:creationId xmlns:a16="http://schemas.microsoft.com/office/drawing/2014/main" id="{BD994D2D-B70A-D6EB-19C9-DF8EC73EAB6C}"/>
              </a:ext>
            </a:extLst>
          </p:cNvPr>
          <p:cNvSpPr/>
          <p:nvPr/>
        </p:nvSpPr>
        <p:spPr>
          <a:xfrm>
            <a:off x="808073" y="6345833"/>
            <a:ext cx="5752683" cy="323165"/>
          </a:xfrm>
          <a:prstGeom prst="rect">
            <a:avLst/>
          </a:prstGeom>
          <a:ln>
            <a:solidFill>
              <a:schemeClr val="tx1"/>
            </a:solidFill>
          </a:ln>
        </p:spPr>
        <p:txBody>
          <a:bodyPr wrap="square">
            <a:spAutoFit/>
          </a:bodyPr>
          <a:lstStyle/>
          <a:p>
            <a:r>
              <a:rPr lang="en-US" sz="1500" b="0" i="1" dirty="0">
                <a:effectLst/>
                <a:latin typeface="Ubuntu"/>
              </a:rPr>
              <a:t>Image Science &amp; Analysis Laboratory, NASA Johnson Space Center</a:t>
            </a:r>
            <a:endParaRPr lang="en-US" sz="1500" i="1" dirty="0"/>
          </a:p>
        </p:txBody>
      </p:sp>
      <p:grpSp>
        <p:nvGrpSpPr>
          <p:cNvPr id="51" name="Group 50">
            <a:extLst>
              <a:ext uri="{FF2B5EF4-FFF2-40B4-BE49-F238E27FC236}">
                <a16:creationId xmlns:a16="http://schemas.microsoft.com/office/drawing/2014/main" id="{39943BCC-35DC-0B14-A74C-76E03A8FB080}"/>
              </a:ext>
            </a:extLst>
          </p:cNvPr>
          <p:cNvGrpSpPr/>
          <p:nvPr/>
        </p:nvGrpSpPr>
        <p:grpSpPr>
          <a:xfrm>
            <a:off x="1468916" y="1183593"/>
            <a:ext cx="4134467" cy="5057681"/>
            <a:chOff x="477548" y="323165"/>
            <a:chExt cx="4102947" cy="5470591"/>
          </a:xfrm>
        </p:grpSpPr>
        <p:pic>
          <p:nvPicPr>
            <p:cNvPr id="52" name="Picture 51">
              <a:extLst>
                <a:ext uri="{FF2B5EF4-FFF2-40B4-BE49-F238E27FC236}">
                  <a16:creationId xmlns:a16="http://schemas.microsoft.com/office/drawing/2014/main" id="{6176C04E-3C78-EF43-4D60-3EA3D0B140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7548" y="323165"/>
              <a:ext cx="4102943" cy="5470591"/>
            </a:xfrm>
            <a:prstGeom prst="rect">
              <a:avLst/>
            </a:prstGeom>
            <a:ln>
              <a:solidFill>
                <a:schemeClr val="tx1"/>
              </a:solidFill>
            </a:ln>
          </p:spPr>
        </p:pic>
        <p:cxnSp>
          <p:nvCxnSpPr>
            <p:cNvPr id="53" name="Straight Connector 52">
              <a:extLst>
                <a:ext uri="{FF2B5EF4-FFF2-40B4-BE49-F238E27FC236}">
                  <a16:creationId xmlns:a16="http://schemas.microsoft.com/office/drawing/2014/main" id="{F44A957F-8A27-DE2B-1341-CBEBFD830B06}"/>
                </a:ext>
              </a:extLst>
            </p:cNvPr>
            <p:cNvCxnSpPr>
              <a:cxnSpLocks/>
            </p:cNvCxnSpPr>
            <p:nvPr/>
          </p:nvCxnSpPr>
          <p:spPr>
            <a:xfrm>
              <a:off x="1298713" y="968250"/>
              <a:ext cx="32817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3C5DFAF-A85C-9EBA-8C37-5F028B37E606}"/>
                </a:ext>
              </a:extLst>
            </p:cNvPr>
            <p:cNvCxnSpPr>
              <a:cxnSpLocks/>
            </p:cNvCxnSpPr>
            <p:nvPr/>
          </p:nvCxnSpPr>
          <p:spPr>
            <a:xfrm>
              <a:off x="1292089" y="3704824"/>
              <a:ext cx="32817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D374E0E-2B44-3376-FF0F-9C1B18C52EF0}"/>
                </a:ext>
              </a:extLst>
            </p:cNvPr>
            <p:cNvCxnSpPr>
              <a:cxnSpLocks/>
            </p:cNvCxnSpPr>
            <p:nvPr/>
          </p:nvCxnSpPr>
          <p:spPr>
            <a:xfrm>
              <a:off x="1298717" y="5394474"/>
              <a:ext cx="32817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72F57D7-5CC8-95FA-2EDF-9B47DDFF6579}"/>
                </a:ext>
              </a:extLst>
            </p:cNvPr>
            <p:cNvCxnSpPr>
              <a:cxnSpLocks/>
            </p:cNvCxnSpPr>
            <p:nvPr/>
          </p:nvCxnSpPr>
          <p:spPr>
            <a:xfrm>
              <a:off x="1292093" y="4513203"/>
              <a:ext cx="32817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70A69EB3-7F5C-43FC-0BF0-540287A44053}"/>
              </a:ext>
            </a:extLst>
          </p:cNvPr>
          <p:cNvGrpSpPr/>
          <p:nvPr/>
        </p:nvGrpSpPr>
        <p:grpSpPr>
          <a:xfrm>
            <a:off x="5596885" y="2283051"/>
            <a:ext cx="6278457" cy="3958223"/>
            <a:chOff x="4587726" y="1730217"/>
            <a:chExt cx="6403932" cy="4063540"/>
          </a:xfrm>
        </p:grpSpPr>
        <p:sp>
          <p:nvSpPr>
            <p:cNvPr id="58" name="Text Box 14">
              <a:extLst>
                <a:ext uri="{FF2B5EF4-FFF2-40B4-BE49-F238E27FC236}">
                  <a16:creationId xmlns:a16="http://schemas.microsoft.com/office/drawing/2014/main" id="{0B487FB9-73AD-9EB2-C4DA-A58ACC37B28A}"/>
                </a:ext>
              </a:extLst>
            </p:cNvPr>
            <p:cNvSpPr txBox="1">
              <a:spLocks noChangeArrowheads="1"/>
            </p:cNvSpPr>
            <p:nvPr/>
          </p:nvSpPr>
          <p:spPr bwMode="auto">
            <a:xfrm>
              <a:off x="6191818" y="3420300"/>
              <a:ext cx="4799840" cy="2246769"/>
            </a:xfrm>
            <a:prstGeom prst="rect">
              <a:avLst/>
            </a:prstGeom>
            <a:noFill/>
            <a:ln w="9525">
              <a:noFill/>
              <a:miter lim="800000"/>
              <a:headEnd/>
              <a:tailEnd/>
            </a:ln>
          </p:spPr>
          <p:txBody>
            <a:bodyPr wrap="square">
              <a:spAutoFit/>
            </a:bodyPr>
            <a:lstStyle/>
            <a:p>
              <a:pPr>
                <a:spcBef>
                  <a:spcPct val="50000"/>
                </a:spcBef>
              </a:pPr>
              <a:r>
                <a:rPr lang="en-US" sz="2000" dirty="0"/>
                <a:t>10-12 km</a:t>
              </a:r>
            </a:p>
            <a:p>
              <a:pPr>
                <a:spcBef>
                  <a:spcPct val="50000"/>
                </a:spcBef>
              </a:pPr>
              <a:r>
                <a:rPr lang="en-US" sz="2000" dirty="0" err="1"/>
                <a:t>Chiếm</a:t>
              </a:r>
              <a:r>
                <a:rPr lang="en-US" sz="2000" dirty="0"/>
                <a:t> 90% </a:t>
              </a:r>
              <a:r>
                <a:rPr lang="en-US" sz="2000" dirty="0" err="1"/>
                <a:t>khối</a:t>
              </a:r>
              <a:r>
                <a:rPr lang="en-US" sz="2000" dirty="0"/>
                <a:t> </a:t>
              </a:r>
              <a:r>
                <a:rPr lang="en-US" sz="2000" dirty="0" err="1"/>
                <a:t>lượng</a:t>
              </a:r>
              <a:r>
                <a:rPr lang="en-US" sz="2000" dirty="0"/>
                <a:t> </a:t>
              </a:r>
              <a:r>
                <a:rPr lang="en-US" sz="2000" dirty="0" err="1"/>
                <a:t>khí</a:t>
              </a:r>
              <a:r>
                <a:rPr lang="en-US" sz="2000" dirty="0"/>
                <a:t> </a:t>
              </a:r>
              <a:r>
                <a:rPr lang="en-US" sz="2000" dirty="0" err="1"/>
                <a:t>quyển</a:t>
              </a:r>
              <a:endParaRPr lang="en-US" sz="2000" dirty="0"/>
            </a:p>
            <a:p>
              <a:pPr>
                <a:spcBef>
                  <a:spcPct val="50000"/>
                </a:spcBef>
              </a:pPr>
              <a:r>
                <a:rPr lang="en-US" sz="2000" dirty="0" err="1"/>
                <a:t>Thành</a:t>
              </a:r>
              <a:r>
                <a:rPr lang="en-US" sz="2000" dirty="0"/>
                <a:t> </a:t>
              </a:r>
              <a:r>
                <a:rPr lang="en-US" sz="2000" dirty="0" err="1"/>
                <a:t>phần</a:t>
              </a:r>
              <a:r>
                <a:rPr lang="en-US" sz="2000" dirty="0"/>
                <a:t> </a:t>
              </a:r>
              <a:r>
                <a:rPr lang="en-US" sz="2000" dirty="0" err="1"/>
                <a:t>hơi</a:t>
              </a:r>
              <a:r>
                <a:rPr lang="en-US" sz="2000" dirty="0"/>
                <a:t> </a:t>
              </a:r>
              <a:r>
                <a:rPr lang="en-US" sz="2000" dirty="0" err="1"/>
                <a:t>nước</a:t>
              </a:r>
              <a:r>
                <a:rPr lang="en-US" sz="2000" dirty="0"/>
                <a:t>…</a:t>
              </a:r>
            </a:p>
            <a:p>
              <a:pPr>
                <a:spcBef>
                  <a:spcPct val="50000"/>
                </a:spcBef>
              </a:pPr>
              <a:r>
                <a:rPr lang="en-US" sz="2000" dirty="0" err="1"/>
                <a:t>Hầu</a:t>
              </a:r>
              <a:r>
                <a:rPr lang="en-US" sz="2000" dirty="0"/>
                <a:t> </a:t>
              </a:r>
              <a:r>
                <a:rPr lang="en-US" sz="2000" dirty="0" err="1"/>
                <a:t>như</a:t>
              </a:r>
              <a:r>
                <a:rPr lang="en-US" sz="2000" dirty="0"/>
                <a:t> </a:t>
              </a:r>
              <a:r>
                <a:rPr lang="en-US" sz="2000" dirty="0" err="1"/>
                <a:t>trong</a:t>
              </a:r>
              <a:r>
                <a:rPr lang="en-US" sz="2000" dirty="0"/>
                <a:t> </a:t>
              </a:r>
              <a:r>
                <a:rPr lang="en-US" sz="2000" dirty="0" err="1"/>
                <a:t>suốt</a:t>
              </a:r>
              <a:r>
                <a:rPr lang="en-US" sz="2000" dirty="0"/>
                <a:t> </a:t>
              </a:r>
              <a:r>
                <a:rPr lang="en-US" sz="2000" dirty="0" err="1"/>
                <a:t>với</a:t>
              </a:r>
              <a:r>
                <a:rPr lang="en-US" sz="2000" dirty="0"/>
                <a:t> </a:t>
              </a:r>
              <a:r>
                <a:rPr lang="en-US" sz="2000" dirty="0" err="1"/>
                <a:t>bức</a:t>
              </a:r>
              <a:r>
                <a:rPr lang="en-US" sz="2000" dirty="0"/>
                <a:t> </a:t>
              </a:r>
              <a:r>
                <a:rPr lang="en-US" sz="2000" dirty="0" err="1"/>
                <a:t>xạ</a:t>
              </a:r>
              <a:r>
                <a:rPr lang="en-US" sz="2000" dirty="0"/>
                <a:t> </a:t>
              </a:r>
              <a:r>
                <a:rPr lang="en-US" sz="2000" dirty="0" err="1"/>
                <a:t>sóng</a:t>
              </a:r>
              <a:r>
                <a:rPr lang="en-US" sz="2000" dirty="0"/>
                <a:t> </a:t>
              </a:r>
              <a:r>
                <a:rPr lang="en-US" sz="2000" dirty="0" err="1"/>
                <a:t>ngắn</a:t>
              </a:r>
              <a:endParaRPr lang="en-US" sz="2000" dirty="0"/>
            </a:p>
            <a:p>
              <a:pPr>
                <a:spcBef>
                  <a:spcPct val="50000"/>
                </a:spcBef>
              </a:pPr>
              <a:r>
                <a:rPr lang="en-US" sz="2000" dirty="0" err="1"/>
                <a:t>Nhiệt</a:t>
              </a:r>
              <a:r>
                <a:rPr lang="en-US" sz="2000" dirty="0"/>
                <a:t> </a:t>
              </a:r>
              <a:r>
                <a:rPr lang="en-US" sz="2000" dirty="0" err="1"/>
                <a:t>độ</a:t>
              </a:r>
              <a:r>
                <a:rPr lang="en-US" sz="2000" dirty="0"/>
                <a:t> </a:t>
              </a:r>
              <a:r>
                <a:rPr lang="en-US" sz="2000" dirty="0" err="1"/>
                <a:t>giảm</a:t>
              </a:r>
              <a:r>
                <a:rPr lang="en-US" sz="2000" dirty="0"/>
                <a:t> </a:t>
              </a:r>
              <a:r>
                <a:rPr lang="en-US" sz="2000" dirty="0" err="1"/>
                <a:t>theo</a:t>
              </a:r>
              <a:r>
                <a:rPr lang="en-US" sz="2000" dirty="0"/>
                <a:t> </a:t>
              </a:r>
              <a:r>
                <a:rPr lang="en-US" sz="2000" dirty="0" err="1"/>
                <a:t>chiều</a:t>
              </a:r>
              <a:r>
                <a:rPr lang="en-US" sz="2000" dirty="0"/>
                <a:t> </a:t>
              </a:r>
              <a:r>
                <a:rPr lang="en-US" sz="2000" dirty="0" err="1"/>
                <a:t>cao</a:t>
              </a:r>
              <a:r>
                <a:rPr lang="en-US" sz="2000" dirty="0"/>
                <a:t>…</a:t>
              </a:r>
            </a:p>
          </p:txBody>
        </p:sp>
        <p:sp>
          <p:nvSpPr>
            <p:cNvPr id="59" name="Text Box 19">
              <a:extLst>
                <a:ext uri="{FF2B5EF4-FFF2-40B4-BE49-F238E27FC236}">
                  <a16:creationId xmlns:a16="http://schemas.microsoft.com/office/drawing/2014/main" id="{2F5BFFB8-F15B-BFDE-0A86-AA7B6D9613F7}"/>
                </a:ext>
              </a:extLst>
            </p:cNvPr>
            <p:cNvSpPr txBox="1">
              <a:spLocks noChangeArrowheads="1"/>
            </p:cNvSpPr>
            <p:nvPr/>
          </p:nvSpPr>
          <p:spPr bwMode="auto">
            <a:xfrm>
              <a:off x="6191818" y="1735021"/>
              <a:ext cx="3435627" cy="1323439"/>
            </a:xfrm>
            <a:prstGeom prst="rect">
              <a:avLst/>
            </a:prstGeom>
            <a:noFill/>
            <a:ln w="9525">
              <a:noFill/>
              <a:miter lim="800000"/>
              <a:headEnd/>
              <a:tailEnd/>
            </a:ln>
          </p:spPr>
          <p:txBody>
            <a:bodyPr wrap="square">
              <a:spAutoFit/>
            </a:bodyPr>
            <a:lstStyle/>
            <a:p>
              <a:pPr>
                <a:spcBef>
                  <a:spcPct val="50000"/>
                </a:spcBef>
              </a:pPr>
              <a:r>
                <a:rPr lang="en-US" sz="2000" dirty="0"/>
                <a:t>12-50 km</a:t>
              </a:r>
            </a:p>
            <a:p>
              <a:pPr>
                <a:spcBef>
                  <a:spcPct val="50000"/>
                </a:spcBef>
              </a:pPr>
              <a:r>
                <a:rPr lang="en-US" sz="2000" dirty="0" err="1"/>
                <a:t>Có</a:t>
              </a:r>
              <a:r>
                <a:rPr lang="en-US" sz="2000" dirty="0"/>
                <a:t> </a:t>
              </a:r>
              <a:r>
                <a:rPr lang="en-US" sz="2000" dirty="0" err="1"/>
                <a:t>chứa</a:t>
              </a:r>
              <a:r>
                <a:rPr lang="en-US" sz="2000" dirty="0"/>
                <a:t> </a:t>
              </a:r>
              <a:r>
                <a:rPr lang="en-US" sz="2000" dirty="0" err="1"/>
                <a:t>tầng</a:t>
              </a:r>
              <a:r>
                <a:rPr lang="en-US" sz="2000" dirty="0"/>
                <a:t> </a:t>
              </a:r>
              <a:r>
                <a:rPr lang="en-US" sz="2000" dirty="0" err="1"/>
                <a:t>ozon</a:t>
              </a:r>
              <a:r>
                <a:rPr lang="en-US" sz="2000" dirty="0"/>
                <a:t> </a:t>
              </a:r>
              <a:r>
                <a:rPr lang="en-US" sz="2000" dirty="0" err="1"/>
                <a:t>hấp</a:t>
              </a:r>
              <a:r>
                <a:rPr lang="en-US" sz="2000" dirty="0"/>
                <a:t> </a:t>
              </a:r>
              <a:r>
                <a:rPr lang="en-US" sz="2000" dirty="0" err="1"/>
                <a:t>thụ</a:t>
              </a:r>
              <a:r>
                <a:rPr lang="en-US" sz="2000" dirty="0"/>
                <a:t> UV</a:t>
              </a:r>
            </a:p>
            <a:p>
              <a:pPr>
                <a:spcBef>
                  <a:spcPct val="50000"/>
                </a:spcBef>
              </a:pPr>
              <a:r>
                <a:rPr lang="en-US" sz="2000" dirty="0" err="1"/>
                <a:t>Nhiệt</a:t>
              </a:r>
              <a:r>
                <a:rPr lang="en-US" sz="2000" dirty="0"/>
                <a:t> </a:t>
              </a:r>
              <a:r>
                <a:rPr lang="en-US" sz="2000" dirty="0" err="1"/>
                <a:t>độ</a:t>
              </a:r>
              <a:r>
                <a:rPr lang="en-US" sz="2000" dirty="0"/>
                <a:t> </a:t>
              </a:r>
              <a:r>
                <a:rPr lang="en-US" sz="2000" dirty="0" err="1"/>
                <a:t>tăng</a:t>
              </a:r>
              <a:r>
                <a:rPr lang="en-US" sz="2000" dirty="0"/>
                <a:t> </a:t>
              </a:r>
              <a:r>
                <a:rPr lang="en-US" sz="2000" dirty="0" err="1"/>
                <a:t>theo</a:t>
              </a:r>
              <a:r>
                <a:rPr lang="en-US" sz="2000" dirty="0"/>
                <a:t> </a:t>
              </a:r>
              <a:r>
                <a:rPr lang="en-US" sz="2000" dirty="0" err="1"/>
                <a:t>chiều</a:t>
              </a:r>
              <a:r>
                <a:rPr lang="en-US" sz="2000" dirty="0"/>
                <a:t> </a:t>
              </a:r>
              <a:r>
                <a:rPr lang="en-US" sz="2000" dirty="0" err="1"/>
                <a:t>cao</a:t>
              </a:r>
              <a:r>
                <a:rPr lang="en-US" sz="2000" dirty="0"/>
                <a:t>…</a:t>
              </a:r>
            </a:p>
          </p:txBody>
        </p:sp>
        <p:grpSp>
          <p:nvGrpSpPr>
            <p:cNvPr id="60" name="Group 59">
              <a:extLst>
                <a:ext uri="{FF2B5EF4-FFF2-40B4-BE49-F238E27FC236}">
                  <a16:creationId xmlns:a16="http://schemas.microsoft.com/office/drawing/2014/main" id="{21A1E1D7-8FF3-26E8-70E7-B4493E1D2763}"/>
                </a:ext>
              </a:extLst>
            </p:cNvPr>
            <p:cNvGrpSpPr/>
            <p:nvPr/>
          </p:nvGrpSpPr>
          <p:grpSpPr>
            <a:xfrm>
              <a:off x="4587726" y="1730217"/>
              <a:ext cx="5351404" cy="4063540"/>
              <a:chOff x="4587726" y="1730217"/>
              <a:chExt cx="5351404" cy="4063540"/>
            </a:xfrm>
          </p:grpSpPr>
          <p:cxnSp>
            <p:nvCxnSpPr>
              <p:cNvPr id="61" name="Straight Connector 60">
                <a:extLst>
                  <a:ext uri="{FF2B5EF4-FFF2-40B4-BE49-F238E27FC236}">
                    <a16:creationId xmlns:a16="http://schemas.microsoft.com/office/drawing/2014/main" id="{28957EEE-23C9-FCC6-B6F9-398925CE3338}"/>
                  </a:ext>
                </a:extLst>
              </p:cNvPr>
              <p:cNvCxnSpPr>
                <a:cxnSpLocks/>
              </p:cNvCxnSpPr>
              <p:nvPr/>
            </p:nvCxnSpPr>
            <p:spPr>
              <a:xfrm flipV="1">
                <a:off x="4601588" y="5779627"/>
                <a:ext cx="5337542" cy="141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FC12EBCA-2708-70B8-0611-A695FEE069BF}"/>
                  </a:ext>
                </a:extLst>
              </p:cNvPr>
              <p:cNvGrpSpPr/>
              <p:nvPr/>
            </p:nvGrpSpPr>
            <p:grpSpPr>
              <a:xfrm>
                <a:off x="4587726" y="1730217"/>
                <a:ext cx="5351404" cy="3664257"/>
                <a:chOff x="4587726" y="1730217"/>
                <a:chExt cx="5351404" cy="3664257"/>
              </a:xfrm>
            </p:grpSpPr>
            <p:cxnSp>
              <p:nvCxnSpPr>
                <p:cNvPr id="63" name="Straight Connector 62">
                  <a:extLst>
                    <a:ext uri="{FF2B5EF4-FFF2-40B4-BE49-F238E27FC236}">
                      <a16:creationId xmlns:a16="http://schemas.microsoft.com/office/drawing/2014/main" id="{BFCC7155-0DFA-EFBC-3CE7-E467B98C796E}"/>
                    </a:ext>
                  </a:extLst>
                </p:cNvPr>
                <p:cNvCxnSpPr>
                  <a:cxnSpLocks/>
                </p:cNvCxnSpPr>
                <p:nvPr/>
              </p:nvCxnSpPr>
              <p:spPr>
                <a:xfrm flipV="1">
                  <a:off x="4594961" y="3295659"/>
                  <a:ext cx="1522740" cy="20988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402F37D-9BB9-7991-68D0-5A1B7E604044}"/>
                    </a:ext>
                  </a:extLst>
                </p:cNvPr>
                <p:cNvCxnSpPr>
                  <a:cxnSpLocks/>
                </p:cNvCxnSpPr>
                <p:nvPr/>
              </p:nvCxnSpPr>
              <p:spPr>
                <a:xfrm flipV="1">
                  <a:off x="6117701" y="3295659"/>
                  <a:ext cx="3821429"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56A51176-80FC-017C-78B3-56D694EEA5A7}"/>
                    </a:ext>
                  </a:extLst>
                </p:cNvPr>
                <p:cNvGrpSpPr/>
                <p:nvPr/>
              </p:nvGrpSpPr>
              <p:grpSpPr>
                <a:xfrm>
                  <a:off x="4587726" y="1730217"/>
                  <a:ext cx="5329703" cy="2812995"/>
                  <a:chOff x="4587726" y="1730217"/>
                  <a:chExt cx="5329703" cy="2812995"/>
                </a:xfrm>
              </p:grpSpPr>
              <p:cxnSp>
                <p:nvCxnSpPr>
                  <p:cNvPr id="66" name="Straight Connector 65">
                    <a:extLst>
                      <a:ext uri="{FF2B5EF4-FFF2-40B4-BE49-F238E27FC236}">
                        <a16:creationId xmlns:a16="http://schemas.microsoft.com/office/drawing/2014/main" id="{FECDD098-A40A-DC34-C2F3-D5BF950B62C7}"/>
                      </a:ext>
                    </a:extLst>
                  </p:cNvPr>
                  <p:cNvCxnSpPr>
                    <a:cxnSpLocks/>
                  </p:cNvCxnSpPr>
                  <p:nvPr/>
                </p:nvCxnSpPr>
                <p:spPr>
                  <a:xfrm flipV="1">
                    <a:off x="4587726" y="1735021"/>
                    <a:ext cx="1522740" cy="2808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3853D69-4620-7B6C-CFE2-143A7F79C84D}"/>
                      </a:ext>
                    </a:extLst>
                  </p:cNvPr>
                  <p:cNvCxnSpPr>
                    <a:cxnSpLocks/>
                  </p:cNvCxnSpPr>
                  <p:nvPr/>
                </p:nvCxnSpPr>
                <p:spPr>
                  <a:xfrm flipV="1">
                    <a:off x="6096000" y="1730217"/>
                    <a:ext cx="3821429"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sp>
        <p:nvSpPr>
          <p:cNvPr id="68" name="Slide Number Placeholder 67">
            <a:extLst>
              <a:ext uri="{FF2B5EF4-FFF2-40B4-BE49-F238E27FC236}">
                <a16:creationId xmlns:a16="http://schemas.microsoft.com/office/drawing/2014/main" id="{9649F775-E173-D02C-F3C2-1E0C811FCB4B}"/>
              </a:ext>
            </a:extLst>
          </p:cNvPr>
          <p:cNvSpPr>
            <a:spLocks noGrp="1"/>
          </p:cNvSpPr>
          <p:nvPr>
            <p:ph type="sldNum" sz="quarter" idx="12"/>
          </p:nvPr>
        </p:nvSpPr>
        <p:spPr/>
        <p:txBody>
          <a:bodyPr/>
          <a:lstStyle/>
          <a:p>
            <a:fld id="{C03D611F-4E0C-40CB-9095-27B95F4BE683}" type="slidenum">
              <a:rPr lang="en-US" smtClean="0"/>
              <a:t>5</a:t>
            </a:fld>
            <a:endParaRPr lang="en-US"/>
          </a:p>
        </p:txBody>
      </p:sp>
    </p:spTree>
    <p:extLst>
      <p:ext uri="{BB962C8B-B14F-4D97-AF65-F5344CB8AC3E}">
        <p14:creationId xmlns:p14="http://schemas.microsoft.com/office/powerpoint/2010/main" val="24218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9C511E-E094-54A4-4D87-78392572EA69}"/>
              </a:ext>
            </a:extLst>
          </p:cNvPr>
          <p:cNvSpPr>
            <a:spLocks noGrp="1"/>
          </p:cNvSpPr>
          <p:nvPr>
            <p:ph type="sldNum" sz="quarter" idx="12"/>
          </p:nvPr>
        </p:nvSpPr>
        <p:spPr/>
        <p:txBody>
          <a:bodyPr/>
          <a:lstStyle/>
          <a:p>
            <a:fld id="{C03D611F-4E0C-40CB-9095-27B95F4BE683}" type="slidenum">
              <a:rPr lang="en-US" smtClean="0"/>
              <a:t>50</a:t>
            </a:fld>
            <a:endParaRPr lang="en-US"/>
          </a:p>
        </p:txBody>
      </p:sp>
      <p:sp>
        <p:nvSpPr>
          <p:cNvPr id="4" name="TextBox 3">
            <a:extLst>
              <a:ext uri="{FF2B5EF4-FFF2-40B4-BE49-F238E27FC236}">
                <a16:creationId xmlns:a16="http://schemas.microsoft.com/office/drawing/2014/main" id="{D162D291-1ADA-B469-7949-B84A42501423}"/>
              </a:ext>
            </a:extLst>
          </p:cNvPr>
          <p:cNvSpPr txBox="1"/>
          <p:nvPr/>
        </p:nvSpPr>
        <p:spPr>
          <a:xfrm>
            <a:off x="668353" y="1859339"/>
            <a:ext cx="5427647" cy="3693319"/>
          </a:xfrm>
          <a:prstGeom prst="rect">
            <a:avLst/>
          </a:prstGeom>
          <a:noFill/>
        </p:spPr>
        <p:txBody>
          <a:bodyPr wrap="square">
            <a:spAutoFit/>
          </a:bodyPr>
          <a:lstStyle/>
          <a:p>
            <a:pPr marL="285750" indent="-285750" algn="just">
              <a:buFontTx/>
              <a:buChar char="-"/>
            </a:pPr>
            <a:r>
              <a:rPr lang="vi-VN" b="1" dirty="0"/>
              <a:t>Phương pháp dùng hệ số phát thải: </a:t>
            </a:r>
            <a:r>
              <a:rPr lang="vi-VN" dirty="0"/>
              <a:t>Mức độ phát thải được tính từ các thông số cơ bản là Hệ số phát thải; Thông tin về hoạt động sản xuất tạo ra chất ô nhiễm; Thông tin về hiệu quả kiểm soát khí thải của các thiết bị kiểm soát khí thải của các cơ sở sản xuất. </a:t>
            </a:r>
          </a:p>
          <a:p>
            <a:pPr algn="just"/>
            <a:endParaRPr lang="vi-VN" dirty="0"/>
          </a:p>
          <a:p>
            <a:pPr marL="285750" indent="-285750" algn="just">
              <a:buFontTx/>
              <a:buChar char="-"/>
            </a:pPr>
            <a:r>
              <a:rPr lang="vi-VN" b="1" dirty="0"/>
              <a:t>Ưu, nhực điểm</a:t>
            </a:r>
            <a:r>
              <a:rPr lang="vi-VN" dirty="0"/>
              <a:t>: Phương pháp này có chi phí thực hiện thấp khi cần thông tin về nguồn phát thải. Tuy nhiên, kết quả tính toán mức độ phát thải thông qua hệ số phát thải có độ tin cậy thấp hơn so với phương pháp cân bằng vật chất và quan trắc liên tục.</a:t>
            </a:r>
            <a:endParaRPr lang="en-US" dirty="0"/>
          </a:p>
        </p:txBody>
      </p:sp>
      <p:grpSp>
        <p:nvGrpSpPr>
          <p:cNvPr id="3" name="Group 2">
            <a:extLst>
              <a:ext uri="{FF2B5EF4-FFF2-40B4-BE49-F238E27FC236}">
                <a16:creationId xmlns:a16="http://schemas.microsoft.com/office/drawing/2014/main" id="{A7F4DA47-6CF7-6B79-A246-D963C87F5F19}"/>
              </a:ext>
            </a:extLst>
          </p:cNvPr>
          <p:cNvGrpSpPr/>
          <p:nvPr/>
        </p:nvGrpSpPr>
        <p:grpSpPr>
          <a:xfrm>
            <a:off x="-124334" y="396536"/>
            <a:ext cx="5496434" cy="545121"/>
            <a:chOff x="379423" y="277700"/>
            <a:chExt cx="4394548" cy="545121"/>
          </a:xfrm>
          <a:solidFill>
            <a:schemeClr val="accent5">
              <a:lumMod val="40000"/>
              <a:lumOff val="60000"/>
            </a:schemeClr>
          </a:solidFill>
        </p:grpSpPr>
        <p:sp>
          <p:nvSpPr>
            <p:cNvPr id="5" name="Rectangle 4">
              <a:extLst>
                <a:ext uri="{FF2B5EF4-FFF2-40B4-BE49-F238E27FC236}">
                  <a16:creationId xmlns:a16="http://schemas.microsoft.com/office/drawing/2014/main" id="{E74455BE-BE1E-2862-9042-C4575845694E}"/>
                </a:ext>
              </a:extLst>
            </p:cNvPr>
            <p:cNvSpPr/>
            <p:nvPr/>
          </p:nvSpPr>
          <p:spPr>
            <a:xfrm>
              <a:off x="489989" y="277700"/>
              <a:ext cx="4173416" cy="54512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6" name="TextBox 5">
              <a:extLst>
                <a:ext uri="{FF2B5EF4-FFF2-40B4-BE49-F238E27FC236}">
                  <a16:creationId xmlns:a16="http://schemas.microsoft.com/office/drawing/2014/main" id="{82DDDD84-974B-31B0-1756-4C2BE1C7F4A5}"/>
                </a:ext>
              </a:extLst>
            </p:cNvPr>
            <p:cNvSpPr txBox="1"/>
            <p:nvPr/>
          </p:nvSpPr>
          <p:spPr>
            <a:xfrm>
              <a:off x="379423" y="305036"/>
              <a:ext cx="4394548" cy="461665"/>
            </a:xfrm>
            <a:prstGeom prst="rect">
              <a:avLst/>
            </a:prstGeom>
            <a:noFill/>
          </p:spPr>
          <p:txBody>
            <a:bodyPr wrap="square">
              <a:spAutoFit/>
            </a:bodyPr>
            <a:lstStyle/>
            <a:p>
              <a:pPr marL="0" indent="0" algn="ctr">
                <a:buNone/>
              </a:pPr>
              <a:r>
                <a:rPr lang="vi-VN" sz="2400" b="1" dirty="0"/>
                <a:t>Phương pháp hệ số phát thải</a:t>
              </a:r>
            </a:p>
          </p:txBody>
        </p:sp>
      </p:grpSp>
      <p:pic>
        <p:nvPicPr>
          <p:cNvPr id="9" name="Picture 8">
            <a:extLst>
              <a:ext uri="{FF2B5EF4-FFF2-40B4-BE49-F238E27FC236}">
                <a16:creationId xmlns:a16="http://schemas.microsoft.com/office/drawing/2014/main" id="{4526058C-ABB4-259E-E333-96A8650FB3F9}"/>
              </a:ext>
            </a:extLst>
          </p:cNvPr>
          <p:cNvPicPr>
            <a:picLocks noChangeAspect="1"/>
          </p:cNvPicPr>
          <p:nvPr/>
        </p:nvPicPr>
        <p:blipFill>
          <a:blip r:embed="rId2">
            <a:lum bright="33000" contrast="34000"/>
          </a:blip>
          <a:stretch>
            <a:fillRect/>
          </a:stretch>
        </p:blipFill>
        <p:spPr>
          <a:xfrm>
            <a:off x="6454444" y="1289347"/>
            <a:ext cx="4498923" cy="4833301"/>
          </a:xfrm>
          <a:prstGeom prst="rect">
            <a:avLst/>
          </a:prstGeom>
        </p:spPr>
      </p:pic>
      <p:sp>
        <p:nvSpPr>
          <p:cNvPr id="10" name="TextBox 9">
            <a:extLst>
              <a:ext uri="{FF2B5EF4-FFF2-40B4-BE49-F238E27FC236}">
                <a16:creationId xmlns:a16="http://schemas.microsoft.com/office/drawing/2014/main" id="{1D9305FA-CA55-798A-DEA2-6A07CEE8F0CC}"/>
              </a:ext>
            </a:extLst>
          </p:cNvPr>
          <p:cNvSpPr txBox="1"/>
          <p:nvPr/>
        </p:nvSpPr>
        <p:spPr>
          <a:xfrm>
            <a:off x="10460424" y="5628992"/>
            <a:ext cx="1597077" cy="861774"/>
          </a:xfrm>
          <a:prstGeom prst="rect">
            <a:avLst/>
          </a:prstGeom>
          <a:noFill/>
        </p:spPr>
        <p:txBody>
          <a:bodyPr wrap="square">
            <a:spAutoFit/>
          </a:bodyPr>
          <a:lstStyle/>
          <a:p>
            <a:r>
              <a:rPr lang="en-VN" sz="1000" i="1" dirty="0"/>
              <a:t>Nguyễn Thị Kim Oanh. (2025, 22 tháng 4). Đào tạo hệ thống quản lý dữ liệu chất lượng không khí tại Hà Nội. Clean Air Asia</a:t>
            </a:r>
          </a:p>
        </p:txBody>
      </p:sp>
      <p:sp>
        <p:nvSpPr>
          <p:cNvPr id="11" name="Rectangle 10">
            <a:extLst>
              <a:ext uri="{FF2B5EF4-FFF2-40B4-BE49-F238E27FC236}">
                <a16:creationId xmlns:a16="http://schemas.microsoft.com/office/drawing/2014/main" id="{B1EA5070-BC70-98BD-0C13-C76BA131F9FA}"/>
              </a:ext>
            </a:extLst>
          </p:cNvPr>
          <p:cNvSpPr/>
          <p:nvPr/>
        </p:nvSpPr>
        <p:spPr>
          <a:xfrm>
            <a:off x="7836061" y="3020992"/>
            <a:ext cx="2210764" cy="9144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379328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57CA83-BDFD-937C-22B9-8CF06EABFE59}"/>
              </a:ext>
            </a:extLst>
          </p:cNvPr>
          <p:cNvSpPr>
            <a:spLocks noGrp="1"/>
          </p:cNvSpPr>
          <p:nvPr>
            <p:ph type="sldNum" sz="quarter" idx="12"/>
          </p:nvPr>
        </p:nvSpPr>
        <p:spPr/>
        <p:txBody>
          <a:bodyPr/>
          <a:lstStyle/>
          <a:p>
            <a:fld id="{C03D611F-4E0C-40CB-9095-27B95F4BE683}" type="slidenum">
              <a:rPr lang="en-US" smtClean="0"/>
              <a:t>51</a:t>
            </a:fld>
            <a:endParaRPr lang="en-US"/>
          </a:p>
        </p:txBody>
      </p:sp>
      <p:sp>
        <p:nvSpPr>
          <p:cNvPr id="4" name="TextBox 3">
            <a:extLst>
              <a:ext uri="{FF2B5EF4-FFF2-40B4-BE49-F238E27FC236}">
                <a16:creationId xmlns:a16="http://schemas.microsoft.com/office/drawing/2014/main" id="{773C78D5-3219-E3BA-34CA-F1A80A9F8673}"/>
              </a:ext>
            </a:extLst>
          </p:cNvPr>
          <p:cNvSpPr txBox="1"/>
          <p:nvPr/>
        </p:nvSpPr>
        <p:spPr>
          <a:xfrm>
            <a:off x="587069" y="1543835"/>
            <a:ext cx="10766731" cy="2585323"/>
          </a:xfrm>
          <a:prstGeom prst="rect">
            <a:avLst/>
          </a:prstGeom>
          <a:noFill/>
        </p:spPr>
        <p:txBody>
          <a:bodyPr wrap="square">
            <a:spAutoFit/>
          </a:bodyPr>
          <a:lstStyle/>
          <a:p>
            <a:pPr marL="285750" indent="-285750" algn="just">
              <a:buFontTx/>
              <a:buChar char="-"/>
            </a:pPr>
            <a:r>
              <a:rPr lang="vi-VN" b="1" dirty="0"/>
              <a:t>Nguyên tắc: </a:t>
            </a:r>
            <a:r>
              <a:rPr lang="vi-VN" dirty="0"/>
              <a:t>Sử dụng thuật toán phù hợp để mô phỏng sự thay đổi của các yếu tố trong quá trình. Từ các số liệu đầu vào và quy luật biến đổi của các yếu tố xảy ra trong quá trình có thể ước tính các tham số của mô hình và tiến hành lập trình, tính toán sự phát thải chất ô nhiễm. </a:t>
            </a:r>
          </a:p>
          <a:p>
            <a:pPr marL="285750" indent="-285750" algn="just">
              <a:buFontTx/>
              <a:buChar char="-"/>
            </a:pPr>
            <a:endParaRPr lang="vi-VN" dirty="0"/>
          </a:p>
          <a:p>
            <a:pPr marL="285750" indent="-285750" algn="just">
              <a:buFontTx/>
              <a:buChar char="-"/>
            </a:pPr>
            <a:r>
              <a:rPr lang="vi-VN" b="1" dirty="0"/>
              <a:t>Ưu điểm</a:t>
            </a:r>
            <a:r>
              <a:rPr lang="vi-VN" dirty="0"/>
              <a:t>: Có thể xác định được hệ số phát thải; mức phát thải của các nguồn cụ thể (</a:t>
            </a:r>
            <a:r>
              <a:rPr lang="vi-VN" i="1" dirty="0"/>
              <a:t>nguồn động, nghuồn điểm</a:t>
            </a:r>
            <a:r>
              <a:rPr lang="vi-VN" dirty="0"/>
              <a:t>…)</a:t>
            </a:r>
            <a:r>
              <a:rPr lang="en-US" dirty="0"/>
              <a:t>.</a:t>
            </a:r>
            <a:r>
              <a:rPr lang="vi-VN" dirty="0"/>
              <a:t> </a:t>
            </a:r>
          </a:p>
          <a:p>
            <a:pPr marL="285750" indent="-285750" algn="just">
              <a:buFontTx/>
              <a:buChar char="-"/>
            </a:pPr>
            <a:endParaRPr lang="vi-VN" dirty="0"/>
          </a:p>
          <a:p>
            <a:pPr marL="285750" indent="-285750" algn="just">
              <a:buFontTx/>
              <a:buChar char="-"/>
            </a:pPr>
            <a:r>
              <a:rPr lang="vi-VN" b="1" dirty="0"/>
              <a:t>Nhược điểm</a:t>
            </a:r>
            <a:r>
              <a:rPr lang="vi-VN" dirty="0"/>
              <a:t>: Yêu cầu lượng thông tin đầu vào lớn (</a:t>
            </a:r>
            <a:r>
              <a:rPr lang="vi-VN" i="1" dirty="0"/>
              <a:t>thông tin nguồn thải, điều kiện khí tượng, địa hình</a:t>
            </a:r>
            <a:r>
              <a:rPr lang="vi-VN" dirty="0"/>
              <a:t>…</a:t>
            </a:r>
            <a:r>
              <a:rPr lang="vi-VN" i="1" dirty="0"/>
              <a:t>)</a:t>
            </a:r>
            <a:r>
              <a:rPr lang="vi-VN" dirty="0"/>
              <a:t>.</a:t>
            </a:r>
            <a:endParaRPr lang="en-US" dirty="0"/>
          </a:p>
        </p:txBody>
      </p:sp>
      <p:grpSp>
        <p:nvGrpSpPr>
          <p:cNvPr id="3" name="Group 2">
            <a:extLst>
              <a:ext uri="{FF2B5EF4-FFF2-40B4-BE49-F238E27FC236}">
                <a16:creationId xmlns:a16="http://schemas.microsoft.com/office/drawing/2014/main" id="{9791BD09-4C68-6E76-FE71-59F4AB8B7DBC}"/>
              </a:ext>
            </a:extLst>
          </p:cNvPr>
          <p:cNvGrpSpPr/>
          <p:nvPr/>
        </p:nvGrpSpPr>
        <p:grpSpPr>
          <a:xfrm>
            <a:off x="-124334" y="396536"/>
            <a:ext cx="5496434" cy="545121"/>
            <a:chOff x="379423" y="277700"/>
            <a:chExt cx="4394548" cy="545121"/>
          </a:xfrm>
          <a:solidFill>
            <a:schemeClr val="accent5">
              <a:lumMod val="40000"/>
              <a:lumOff val="60000"/>
            </a:schemeClr>
          </a:solidFill>
        </p:grpSpPr>
        <p:sp>
          <p:nvSpPr>
            <p:cNvPr id="5" name="Rectangle 4">
              <a:extLst>
                <a:ext uri="{FF2B5EF4-FFF2-40B4-BE49-F238E27FC236}">
                  <a16:creationId xmlns:a16="http://schemas.microsoft.com/office/drawing/2014/main" id="{F588A68F-0F91-3963-D165-E2C5450FE33B}"/>
                </a:ext>
              </a:extLst>
            </p:cNvPr>
            <p:cNvSpPr/>
            <p:nvPr/>
          </p:nvSpPr>
          <p:spPr>
            <a:xfrm>
              <a:off x="489989" y="277700"/>
              <a:ext cx="4173416" cy="54512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6" name="TextBox 5">
              <a:extLst>
                <a:ext uri="{FF2B5EF4-FFF2-40B4-BE49-F238E27FC236}">
                  <a16:creationId xmlns:a16="http://schemas.microsoft.com/office/drawing/2014/main" id="{06F00676-1810-B579-4B3C-E995CA50A967}"/>
                </a:ext>
              </a:extLst>
            </p:cNvPr>
            <p:cNvSpPr txBox="1"/>
            <p:nvPr/>
          </p:nvSpPr>
          <p:spPr>
            <a:xfrm>
              <a:off x="379423" y="305036"/>
              <a:ext cx="4394548" cy="461665"/>
            </a:xfrm>
            <a:prstGeom prst="rect">
              <a:avLst/>
            </a:prstGeom>
            <a:noFill/>
          </p:spPr>
          <p:txBody>
            <a:bodyPr wrap="square">
              <a:spAutoFit/>
            </a:bodyPr>
            <a:lstStyle/>
            <a:p>
              <a:pPr marL="0" indent="0" algn="ctr">
                <a:buNone/>
              </a:pPr>
              <a:r>
                <a:rPr lang="vi-VN" sz="2400" b="1" dirty="0"/>
                <a:t>Phương pháp mô hình phát thải</a:t>
              </a:r>
            </a:p>
          </p:txBody>
        </p:sp>
      </p:grpSp>
      <p:pic>
        <p:nvPicPr>
          <p:cNvPr id="5126" name="Picture 6" descr="IVE Model Users Manual">
            <a:extLst>
              <a:ext uri="{FF2B5EF4-FFF2-40B4-BE49-F238E27FC236}">
                <a16:creationId xmlns:a16="http://schemas.microsoft.com/office/drawing/2014/main" id="{1C43B6A8-EC0F-6C12-D214-28B74D10FD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93234" y="4390853"/>
            <a:ext cx="2254259" cy="170380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bout - About - COPERT Documentation">
            <a:extLst>
              <a:ext uri="{FF2B5EF4-FFF2-40B4-BE49-F238E27FC236}">
                <a16:creationId xmlns:a16="http://schemas.microsoft.com/office/drawing/2014/main" id="{C1492784-B7BE-F03D-4BFA-B58A90FC42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97413" y="4390853"/>
            <a:ext cx="2113187" cy="17038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3C47C87-CE4F-D873-8C50-592FE731B54D}"/>
              </a:ext>
            </a:extLst>
          </p:cNvPr>
          <p:cNvSpPr txBox="1"/>
          <p:nvPr/>
        </p:nvSpPr>
        <p:spPr>
          <a:xfrm>
            <a:off x="4837935" y="6249462"/>
            <a:ext cx="2619115" cy="369332"/>
          </a:xfrm>
          <a:prstGeom prst="rect">
            <a:avLst/>
          </a:prstGeom>
          <a:noFill/>
        </p:spPr>
        <p:txBody>
          <a:bodyPr wrap="none" rtlCol="0">
            <a:spAutoFit/>
          </a:bodyPr>
          <a:lstStyle/>
          <a:p>
            <a:r>
              <a:rPr lang="en-VN" b="1" dirty="0"/>
              <a:t>Một số mô hình phát thải</a:t>
            </a:r>
          </a:p>
        </p:txBody>
      </p:sp>
    </p:spTree>
    <p:extLst>
      <p:ext uri="{BB962C8B-B14F-4D97-AF65-F5344CB8AC3E}">
        <p14:creationId xmlns:p14="http://schemas.microsoft.com/office/powerpoint/2010/main" val="243348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8D0D6DF-BEE9-350E-2EAD-E8B80B6D095F}"/>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9000"/>
                    </a14:imgEffect>
                    <a14:imgEffect>
                      <a14:brightnessContrast bright="-46000" contrast="-21000"/>
                    </a14:imgEffect>
                  </a14:imgLayer>
                </a14:imgProps>
              </a:ext>
              <a:ext uri="{28A0092B-C50C-407E-A947-70E740481C1C}">
                <a14:useLocalDpi xmlns:a14="http://schemas.microsoft.com/office/drawing/2010/main"/>
              </a:ext>
            </a:extLst>
          </a:blip>
          <a:srcRect/>
          <a:stretch>
            <a:fillRect/>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08E171A-1797-4431-AA30-9BCC473F2FD4}"/>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dirty="0" err="1">
                <a:solidFill>
                  <a:schemeClr val="bg1"/>
                </a:solidFill>
                <a:latin typeface="+mj-lt"/>
                <a:ea typeface="+mj-ea"/>
                <a:cs typeface="+mj-cs"/>
              </a:rPr>
              <a:t>Thực</a:t>
            </a:r>
            <a:r>
              <a:rPr lang="en-US" sz="6600" dirty="0">
                <a:solidFill>
                  <a:schemeClr val="bg1"/>
                </a:solidFill>
                <a:latin typeface="+mj-lt"/>
                <a:ea typeface="+mj-ea"/>
                <a:cs typeface="+mj-cs"/>
              </a:rPr>
              <a:t> </a:t>
            </a:r>
            <a:r>
              <a:rPr lang="en-US" sz="6600" dirty="0" err="1">
                <a:solidFill>
                  <a:schemeClr val="bg1"/>
                </a:solidFill>
                <a:latin typeface="+mj-lt"/>
                <a:ea typeface="+mj-ea"/>
                <a:cs typeface="+mj-cs"/>
              </a:rPr>
              <a:t>hành</a:t>
            </a:r>
            <a:r>
              <a:rPr lang="en-US" sz="6600" dirty="0">
                <a:solidFill>
                  <a:schemeClr val="bg1"/>
                </a:solidFill>
                <a:latin typeface="+mj-lt"/>
                <a:ea typeface="+mj-ea"/>
                <a:cs typeface="+mj-cs"/>
              </a:rPr>
              <a:t> </a:t>
            </a:r>
            <a:r>
              <a:rPr lang="en-US" sz="6600" dirty="0" err="1">
                <a:solidFill>
                  <a:schemeClr val="bg1"/>
                </a:solidFill>
                <a:latin typeface="+mj-lt"/>
                <a:ea typeface="+mj-ea"/>
                <a:cs typeface="+mj-cs"/>
              </a:rPr>
              <a:t>lựa</a:t>
            </a:r>
            <a:r>
              <a:rPr lang="en-US" sz="6600" dirty="0">
                <a:solidFill>
                  <a:schemeClr val="bg1"/>
                </a:solidFill>
                <a:latin typeface="+mj-lt"/>
                <a:ea typeface="+mj-ea"/>
                <a:cs typeface="+mj-cs"/>
              </a:rPr>
              <a:t> </a:t>
            </a:r>
            <a:r>
              <a:rPr lang="en-US" sz="6600" dirty="0" err="1">
                <a:solidFill>
                  <a:schemeClr val="bg1"/>
                </a:solidFill>
                <a:latin typeface="+mj-lt"/>
                <a:ea typeface="+mj-ea"/>
                <a:cs typeface="+mj-cs"/>
              </a:rPr>
              <a:t>chọn</a:t>
            </a:r>
            <a:r>
              <a:rPr lang="en-US" sz="6600" dirty="0">
                <a:solidFill>
                  <a:schemeClr val="bg1"/>
                </a:solidFill>
                <a:latin typeface="+mj-lt"/>
                <a:ea typeface="+mj-ea"/>
                <a:cs typeface="+mj-cs"/>
              </a:rPr>
              <a:t>, </a:t>
            </a:r>
            <a:r>
              <a:rPr lang="en-US" sz="6600" dirty="0" err="1">
                <a:solidFill>
                  <a:schemeClr val="bg1"/>
                </a:solidFill>
                <a:latin typeface="+mj-lt"/>
                <a:ea typeface="+mj-ea"/>
                <a:cs typeface="+mj-cs"/>
              </a:rPr>
              <a:t>đề</a:t>
            </a:r>
            <a:r>
              <a:rPr lang="en-US" sz="6600" dirty="0">
                <a:solidFill>
                  <a:schemeClr val="bg1"/>
                </a:solidFill>
                <a:latin typeface="+mj-lt"/>
                <a:ea typeface="+mj-ea"/>
                <a:cs typeface="+mj-cs"/>
              </a:rPr>
              <a:t> </a:t>
            </a:r>
            <a:r>
              <a:rPr lang="en-US" sz="6600" dirty="0" err="1">
                <a:solidFill>
                  <a:schemeClr val="bg1"/>
                </a:solidFill>
                <a:latin typeface="+mj-lt"/>
                <a:ea typeface="+mj-ea"/>
                <a:cs typeface="+mj-cs"/>
              </a:rPr>
              <a:t>xuất</a:t>
            </a:r>
            <a:r>
              <a:rPr lang="en-US" sz="6600" dirty="0">
                <a:solidFill>
                  <a:schemeClr val="bg1"/>
                </a:solidFill>
                <a:latin typeface="+mj-lt"/>
                <a:ea typeface="+mj-ea"/>
                <a:cs typeface="+mj-cs"/>
              </a:rPr>
              <a:t> </a:t>
            </a:r>
            <a:r>
              <a:rPr lang="en-US" sz="6600" dirty="0" err="1">
                <a:solidFill>
                  <a:schemeClr val="bg1"/>
                </a:solidFill>
                <a:latin typeface="+mj-lt"/>
                <a:ea typeface="+mj-ea"/>
                <a:cs typeface="+mj-cs"/>
              </a:rPr>
              <a:t>và</a:t>
            </a:r>
            <a:r>
              <a:rPr lang="en-US" sz="6600" dirty="0">
                <a:solidFill>
                  <a:schemeClr val="bg1"/>
                </a:solidFill>
                <a:latin typeface="+mj-lt"/>
                <a:ea typeface="+mj-ea"/>
                <a:cs typeface="+mj-cs"/>
              </a:rPr>
              <a:t> </a:t>
            </a:r>
            <a:r>
              <a:rPr lang="en-US" sz="6600" dirty="0" err="1">
                <a:solidFill>
                  <a:schemeClr val="bg1"/>
                </a:solidFill>
                <a:latin typeface="+mj-lt"/>
                <a:ea typeface="+mj-ea"/>
                <a:cs typeface="+mj-cs"/>
              </a:rPr>
              <a:t>tính</a:t>
            </a:r>
            <a:r>
              <a:rPr lang="en-US" sz="6600" dirty="0">
                <a:solidFill>
                  <a:schemeClr val="bg1"/>
                </a:solidFill>
                <a:latin typeface="+mj-lt"/>
                <a:ea typeface="+mj-ea"/>
                <a:cs typeface="+mj-cs"/>
              </a:rPr>
              <a:t> </a:t>
            </a:r>
            <a:r>
              <a:rPr lang="en-US" sz="6600" dirty="0" err="1">
                <a:solidFill>
                  <a:schemeClr val="bg1"/>
                </a:solidFill>
                <a:latin typeface="+mj-lt"/>
                <a:ea typeface="+mj-ea"/>
                <a:cs typeface="+mj-cs"/>
              </a:rPr>
              <a:t>toán</a:t>
            </a:r>
            <a:r>
              <a:rPr lang="en-US" sz="6600" dirty="0">
                <a:solidFill>
                  <a:schemeClr val="bg1"/>
                </a:solidFill>
                <a:latin typeface="+mj-lt"/>
                <a:ea typeface="+mj-ea"/>
                <a:cs typeface="+mj-cs"/>
              </a:rPr>
              <a:t> </a:t>
            </a:r>
            <a:r>
              <a:rPr lang="en-US" sz="6600" dirty="0" err="1">
                <a:solidFill>
                  <a:schemeClr val="bg1"/>
                </a:solidFill>
                <a:latin typeface="+mj-lt"/>
                <a:ea typeface="+mj-ea"/>
                <a:cs typeface="+mj-cs"/>
              </a:rPr>
              <a:t>phát</a:t>
            </a:r>
            <a:r>
              <a:rPr lang="en-US" sz="6600" dirty="0">
                <a:solidFill>
                  <a:schemeClr val="bg1"/>
                </a:solidFill>
                <a:latin typeface="+mj-lt"/>
                <a:ea typeface="+mj-ea"/>
                <a:cs typeface="+mj-cs"/>
              </a:rPr>
              <a:t> </a:t>
            </a:r>
            <a:r>
              <a:rPr lang="en-US" sz="6600" dirty="0" err="1">
                <a:solidFill>
                  <a:schemeClr val="bg1"/>
                </a:solidFill>
                <a:latin typeface="+mj-lt"/>
                <a:ea typeface="+mj-ea"/>
                <a:cs typeface="+mj-cs"/>
              </a:rPr>
              <a:t>thải</a:t>
            </a:r>
            <a:endParaRPr lang="en-US" sz="6600" dirty="0">
              <a:solidFill>
                <a:schemeClr val="bg1"/>
              </a:solidFill>
              <a:latin typeface="+mj-lt"/>
              <a:ea typeface="+mj-ea"/>
              <a:cs typeface="+mj-cs"/>
            </a:endParaRP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88E7626-961D-63E9-675A-C3962601CD4E}"/>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C03D611F-4E0C-40CB-9095-27B95F4BE683}" type="slidenum">
              <a:rPr lang="en-US">
                <a:solidFill>
                  <a:schemeClr val="bg1"/>
                </a:solidFill>
                <a:latin typeface="Calibri" panose="020F0502020204030204"/>
              </a:rPr>
              <a:pPr>
                <a:spcAft>
                  <a:spcPts val="600"/>
                </a:spcAft>
                <a:defRPr/>
              </a:pPr>
              <a:t>52</a:t>
            </a:fld>
            <a:endParaRPr lang="en-US">
              <a:solidFill>
                <a:schemeClr val="bg1"/>
              </a:solidFill>
              <a:latin typeface="Calibri" panose="020F0502020204030204"/>
            </a:endParaRPr>
          </a:p>
        </p:txBody>
      </p:sp>
    </p:spTree>
    <p:extLst>
      <p:ext uri="{BB962C8B-B14F-4D97-AF65-F5344CB8AC3E}">
        <p14:creationId xmlns:p14="http://schemas.microsoft.com/office/powerpoint/2010/main" val="12608563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F4DA3-48CC-CE55-0C4F-00071DD28FD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0875CB9-2404-8F20-E2A9-DC786D344D5C}"/>
              </a:ext>
            </a:extLst>
          </p:cNvPr>
          <p:cNvSpPr/>
          <p:nvPr/>
        </p:nvSpPr>
        <p:spPr>
          <a:xfrm>
            <a:off x="13955" y="396536"/>
            <a:ext cx="7184014" cy="545121"/>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lumMod val="75000"/>
                    <a:lumOff val="25000"/>
                  </a:schemeClr>
                </a:solidFill>
              </a:rPr>
              <a:t>Thực</a:t>
            </a:r>
            <a:r>
              <a:rPr lang="en-US" sz="2800" b="1" dirty="0">
                <a:solidFill>
                  <a:schemeClr val="tx1">
                    <a:lumMod val="75000"/>
                    <a:lumOff val="25000"/>
                  </a:schemeClr>
                </a:solidFill>
              </a:rPr>
              <a:t> </a:t>
            </a:r>
            <a:r>
              <a:rPr lang="en-US" sz="2800" b="1" dirty="0" err="1">
                <a:solidFill>
                  <a:schemeClr val="tx1">
                    <a:lumMod val="75000"/>
                    <a:lumOff val="25000"/>
                  </a:schemeClr>
                </a:solidFill>
              </a:rPr>
              <a:t>hành</a:t>
            </a:r>
            <a:r>
              <a:rPr lang="en-US" sz="2800" b="1" dirty="0">
                <a:solidFill>
                  <a:schemeClr val="tx1">
                    <a:lumMod val="75000"/>
                    <a:lumOff val="25000"/>
                  </a:schemeClr>
                </a:solidFill>
              </a:rPr>
              <a:t>: </a:t>
            </a:r>
            <a:r>
              <a:rPr lang="vi-VN" sz="2000" b="1" dirty="0">
                <a:solidFill>
                  <a:schemeClr val="tx1">
                    <a:lumMod val="75000"/>
                    <a:lumOff val="25000"/>
                  </a:schemeClr>
                </a:solidFill>
              </a:rPr>
              <a:t>Lựa chọn và đề xuất phương pháp kiểm kê </a:t>
            </a:r>
            <a:endParaRPr lang="en-VN" sz="2000" b="1" dirty="0">
              <a:solidFill>
                <a:schemeClr val="tx1">
                  <a:lumMod val="75000"/>
                  <a:lumOff val="25000"/>
                </a:schemeClr>
              </a:solidFill>
            </a:endParaRPr>
          </a:p>
        </p:txBody>
      </p:sp>
      <p:sp>
        <p:nvSpPr>
          <p:cNvPr id="2" name="TextBox 1">
            <a:extLst>
              <a:ext uri="{FF2B5EF4-FFF2-40B4-BE49-F238E27FC236}">
                <a16:creationId xmlns:a16="http://schemas.microsoft.com/office/drawing/2014/main" id="{4F1F731B-025C-223B-DBDC-CB14C4931CF3}"/>
              </a:ext>
            </a:extLst>
          </p:cNvPr>
          <p:cNvSpPr txBox="1"/>
          <p:nvPr/>
        </p:nvSpPr>
        <p:spPr>
          <a:xfrm>
            <a:off x="492368" y="1430215"/>
            <a:ext cx="11265877" cy="4801314"/>
          </a:xfrm>
          <a:prstGeom prst="rect">
            <a:avLst/>
          </a:prstGeom>
          <a:noFill/>
        </p:spPr>
        <p:txBody>
          <a:bodyPr wrap="square" rtlCol="0">
            <a:spAutoFit/>
          </a:bodyPr>
          <a:lstStyle/>
          <a:p>
            <a:r>
              <a:rPr lang="en-VN" b="1" dirty="0">
                <a:latin typeface="Arial" panose="020B0604020202020204" pitchFamily="34" charset="0"/>
                <a:cs typeface="Arial" panose="020B0604020202020204" pitchFamily="34" charset="0"/>
              </a:rPr>
              <a:t>Thực hành 1:</a:t>
            </a:r>
          </a:p>
          <a:p>
            <a:pPr hangingPunct="0"/>
            <a:r>
              <a:rPr lang="vi-VN" dirty="0">
                <a:latin typeface="Arial" panose="020B0604020202020204" pitchFamily="34" charset="0"/>
                <a:cs typeface="Arial" panose="020B0604020202020204" pitchFamily="34" charset="0"/>
              </a:rPr>
              <a:t>Dựa trên kiến thức về các phương pháp kiểm kê (quan trắc, cân bằng vật chất, hệ số phát thải, mô hình phát thải), đề xuất phương pháp kiểm kê phù hợp. Giải thích ngắn gọn tại sao chọn phương pháp đó, nêu ưu điểm và hạn chế.</a:t>
            </a:r>
          </a:p>
          <a:p>
            <a:pPr hangingPunct="0"/>
            <a:endParaRPr lang="en-VN" dirty="0">
              <a:latin typeface="Arial" panose="020B0604020202020204" pitchFamily="34" charset="0"/>
              <a:cs typeface="Arial" panose="020B0604020202020204" pitchFamily="34" charset="0"/>
            </a:endParaRPr>
          </a:p>
          <a:p>
            <a:pPr hangingPunct="0"/>
            <a:endParaRPr lang="en-VN" dirty="0">
              <a:latin typeface="Arial" panose="020B0604020202020204" pitchFamily="34" charset="0"/>
              <a:cs typeface="Arial" panose="020B0604020202020204" pitchFamily="34" charset="0"/>
            </a:endParaRPr>
          </a:p>
          <a:p>
            <a:pPr hangingPunct="0"/>
            <a:r>
              <a:rPr lang="vi-VN" b="1" dirty="0">
                <a:latin typeface="Arial" panose="020B0604020202020204" pitchFamily="34" charset="0"/>
                <a:cs typeface="Arial" panose="020B0604020202020204" pitchFamily="34" charset="0"/>
              </a:rPr>
              <a:t>Ví dụ </a:t>
            </a:r>
            <a:r>
              <a:rPr lang="en-US" b="1" dirty="0">
                <a:latin typeface="Arial" panose="020B0604020202020204" pitchFamily="34" charset="0"/>
                <a:cs typeface="Arial" panose="020B0604020202020204" pitchFamily="34" charset="0"/>
              </a:rPr>
              <a:t>1</a:t>
            </a:r>
            <a:r>
              <a:rPr lang="vi-VN" b="1" dirty="0">
                <a:latin typeface="Arial" panose="020B0604020202020204" pitchFamily="34" charset="0"/>
                <a:cs typeface="Arial" panose="020B0604020202020204" pitchFamily="34" charset="0"/>
              </a:rPr>
              <a:t> – Nguồn điểm (nhà máy nhiệt điện than)</a:t>
            </a:r>
            <a:endParaRPr lang="en-VN" dirty="0">
              <a:latin typeface="Arial" panose="020B0604020202020204" pitchFamily="34" charset="0"/>
              <a:cs typeface="Arial" panose="020B0604020202020204" pitchFamily="34" charset="0"/>
            </a:endParaRPr>
          </a:p>
          <a:p>
            <a:pPr hangingPunct="0"/>
            <a:r>
              <a:rPr lang="vi-VN" dirty="0">
                <a:latin typeface="Arial" panose="020B0604020202020204" pitchFamily="34" charset="0"/>
                <a:cs typeface="Arial" panose="020B0604020202020204" pitchFamily="34" charset="0"/>
              </a:rPr>
              <a:t>Một nhà máy nhiệt điện than công suất 600 MW cần xây dựng báo cáo kiểm kê phát thải SO₂, NOx và bụi. Nhà máy có đầy đủ dữ liệu về:</a:t>
            </a:r>
            <a:endParaRPr lang="en-VN" dirty="0">
              <a:latin typeface="Arial" panose="020B0604020202020204" pitchFamily="34" charset="0"/>
              <a:cs typeface="Arial" panose="020B0604020202020204" pitchFamily="34" charset="0"/>
            </a:endParaRPr>
          </a:p>
          <a:p>
            <a:pPr marL="285750" lvl="0" indent="-285750" hangingPunct="0">
              <a:buFont typeface="Arial" panose="020B0604020202020204" pitchFamily="34" charset="0"/>
              <a:buChar char="•"/>
            </a:pPr>
            <a:r>
              <a:rPr lang="vi-VN" dirty="0">
                <a:latin typeface="Arial" panose="020B0604020202020204" pitchFamily="34" charset="0"/>
                <a:cs typeface="Arial" panose="020B0604020202020204" pitchFamily="34" charset="0"/>
              </a:rPr>
              <a:t>Lượng than tiêu thụ hàng tháng</a:t>
            </a:r>
            <a:endParaRPr lang="en-VN" dirty="0">
              <a:latin typeface="Arial" panose="020B0604020202020204" pitchFamily="34" charset="0"/>
              <a:cs typeface="Arial" panose="020B0604020202020204" pitchFamily="34" charset="0"/>
            </a:endParaRPr>
          </a:p>
          <a:p>
            <a:pPr marL="285750" lvl="0" indent="-285750" hangingPunct="0">
              <a:buFont typeface="Arial" panose="020B0604020202020204" pitchFamily="34" charset="0"/>
              <a:buChar char="•"/>
            </a:pPr>
            <a:r>
              <a:rPr lang="vi-VN" dirty="0">
                <a:latin typeface="Arial" panose="020B0604020202020204" pitchFamily="34" charset="0"/>
                <a:cs typeface="Arial" panose="020B0604020202020204" pitchFamily="34" charset="0"/>
              </a:rPr>
              <a:t>Thành phần nhiên liệu (hàm lượng lưu huỳnh, tro bay…)</a:t>
            </a:r>
            <a:endParaRPr lang="en-VN" dirty="0">
              <a:latin typeface="Arial" panose="020B0604020202020204" pitchFamily="34" charset="0"/>
              <a:cs typeface="Arial" panose="020B0604020202020204" pitchFamily="34" charset="0"/>
            </a:endParaRPr>
          </a:p>
          <a:p>
            <a:pPr marL="285750" lvl="0" indent="-285750" hangingPunct="0">
              <a:buFont typeface="Arial" panose="020B0604020202020204" pitchFamily="34" charset="0"/>
              <a:buChar char="•"/>
            </a:pPr>
            <a:r>
              <a:rPr lang="vi-VN" dirty="0">
                <a:latin typeface="Arial" panose="020B0604020202020204" pitchFamily="34" charset="0"/>
                <a:cs typeface="Arial" panose="020B0604020202020204" pitchFamily="34" charset="0"/>
              </a:rPr>
              <a:t>Hiệu suất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lý</a:t>
            </a:r>
            <a:endParaRPr lang="en-VN" dirty="0">
              <a:latin typeface="Arial" panose="020B0604020202020204" pitchFamily="34" charset="0"/>
              <a:cs typeface="Arial" panose="020B0604020202020204" pitchFamily="34" charset="0"/>
            </a:endParaRPr>
          </a:p>
          <a:p>
            <a:pPr marL="285750" lvl="0" indent="-285750" hangingPunct="0">
              <a:buFont typeface="Arial" panose="020B0604020202020204" pitchFamily="34" charset="0"/>
              <a:buChar char="•"/>
            </a:pPr>
            <a:r>
              <a:rPr lang="vi-VN" dirty="0">
                <a:latin typeface="Arial" panose="020B0604020202020204" pitchFamily="34" charset="0"/>
                <a:cs typeface="Arial" panose="020B0604020202020204" pitchFamily="34" charset="0"/>
              </a:rPr>
              <a:t>Hệ thống quan trắc khí thải tự động CEMS</a:t>
            </a:r>
          </a:p>
          <a:p>
            <a:pPr marL="285750" lvl="0" indent="-285750" hangingPunct="0">
              <a:buFont typeface="Arial" panose="020B0604020202020204" pitchFamily="34" charset="0"/>
              <a:buChar char="•"/>
            </a:pPr>
            <a:endParaRPr lang="vi-VN" dirty="0">
              <a:latin typeface="Arial" panose="020B0604020202020204" pitchFamily="34" charset="0"/>
              <a:cs typeface="Arial" panose="020B0604020202020204" pitchFamily="34" charset="0"/>
            </a:endParaRPr>
          </a:p>
          <a:p>
            <a:pPr hangingPunct="0"/>
            <a:r>
              <a:rPr lang="vi-VN" b="1" dirty="0">
                <a:latin typeface="Arial" panose="020B0604020202020204" pitchFamily="34" charset="0"/>
                <a:cs typeface="Arial" panose="020B0604020202020204" pitchFamily="34" charset="0"/>
              </a:rPr>
              <a:t>Ví dụ </a:t>
            </a:r>
            <a:r>
              <a:rPr lang="en-US" b="1" dirty="0">
                <a:latin typeface="Arial" panose="020B0604020202020204" pitchFamily="34" charset="0"/>
                <a:cs typeface="Arial" panose="020B0604020202020204" pitchFamily="34" charset="0"/>
              </a:rPr>
              <a:t>2</a:t>
            </a:r>
            <a:r>
              <a:rPr lang="vi-VN" b="1" dirty="0">
                <a:latin typeface="Arial" panose="020B0604020202020204" pitchFamily="34" charset="0"/>
                <a:cs typeface="Arial" panose="020B0604020202020204" pitchFamily="34" charset="0"/>
              </a:rPr>
              <a:t> – Nguồn </a:t>
            </a:r>
            <a:r>
              <a:rPr lang="en-US" b="1" dirty="0" err="1">
                <a:latin typeface="Arial" panose="020B0604020202020204" pitchFamily="34" charset="0"/>
                <a:cs typeface="Arial" panose="020B0604020202020204" pitchFamily="34" charset="0"/>
              </a:rPr>
              <a:t>phân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tán</a:t>
            </a:r>
            <a:endParaRPr lang="en-VN" dirty="0">
              <a:latin typeface="Arial" panose="020B0604020202020204" pitchFamily="34" charset="0"/>
              <a:cs typeface="Arial" panose="020B0604020202020204" pitchFamily="34" charset="0"/>
            </a:endParaRPr>
          </a:p>
          <a:p>
            <a:pPr hangingPunct="0"/>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nghiệp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gồm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máy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nhỏ</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Nêu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kê</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cảnh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chế</a:t>
            </a:r>
            <a:endParaRPr lang="en-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2684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43C685-9038-0CB6-FE14-7D055FDDAA90}"/>
              </a:ext>
            </a:extLst>
          </p:cNvPr>
          <p:cNvSpPr>
            <a:spLocks noGrp="1"/>
          </p:cNvSpPr>
          <p:nvPr>
            <p:ph type="sldNum" sz="quarter" idx="12"/>
          </p:nvPr>
        </p:nvSpPr>
        <p:spPr/>
        <p:txBody>
          <a:bodyPr/>
          <a:lstStyle/>
          <a:p>
            <a:fld id="{C03D611F-4E0C-40CB-9095-27B95F4BE683}" type="slidenum">
              <a:rPr lang="en-US" smtClean="0"/>
              <a:t>54</a:t>
            </a:fld>
            <a:endParaRPr lang="en-US"/>
          </a:p>
        </p:txBody>
      </p:sp>
      <p:grpSp>
        <p:nvGrpSpPr>
          <p:cNvPr id="3" name="Group 2">
            <a:extLst>
              <a:ext uri="{FF2B5EF4-FFF2-40B4-BE49-F238E27FC236}">
                <a16:creationId xmlns:a16="http://schemas.microsoft.com/office/drawing/2014/main" id="{79CB5A56-450E-5ED1-AA8C-C309B71132D1}"/>
              </a:ext>
            </a:extLst>
          </p:cNvPr>
          <p:cNvGrpSpPr/>
          <p:nvPr/>
        </p:nvGrpSpPr>
        <p:grpSpPr>
          <a:xfrm>
            <a:off x="-124335" y="396536"/>
            <a:ext cx="6970611" cy="858333"/>
            <a:chOff x="379423" y="277700"/>
            <a:chExt cx="4394548" cy="858333"/>
          </a:xfrm>
          <a:solidFill>
            <a:schemeClr val="accent5">
              <a:lumMod val="40000"/>
              <a:lumOff val="60000"/>
            </a:schemeClr>
          </a:solidFill>
        </p:grpSpPr>
        <p:sp>
          <p:nvSpPr>
            <p:cNvPr id="4" name="Rectangle 3">
              <a:extLst>
                <a:ext uri="{FF2B5EF4-FFF2-40B4-BE49-F238E27FC236}">
                  <a16:creationId xmlns:a16="http://schemas.microsoft.com/office/drawing/2014/main" id="{98CE4034-4CC2-24EA-83B1-F33511BE0BD8}"/>
                </a:ext>
              </a:extLst>
            </p:cNvPr>
            <p:cNvSpPr/>
            <p:nvPr/>
          </p:nvSpPr>
          <p:spPr>
            <a:xfrm>
              <a:off x="489989" y="277700"/>
              <a:ext cx="4173416" cy="54512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5" name="TextBox 4">
              <a:extLst>
                <a:ext uri="{FF2B5EF4-FFF2-40B4-BE49-F238E27FC236}">
                  <a16:creationId xmlns:a16="http://schemas.microsoft.com/office/drawing/2014/main" id="{0C8D793C-E054-E622-EA73-58B262556C1A}"/>
                </a:ext>
              </a:extLst>
            </p:cNvPr>
            <p:cNvSpPr txBox="1"/>
            <p:nvPr/>
          </p:nvSpPr>
          <p:spPr>
            <a:xfrm>
              <a:off x="379423" y="305036"/>
              <a:ext cx="4394548" cy="830997"/>
            </a:xfrm>
            <a:prstGeom prst="rect">
              <a:avLst/>
            </a:prstGeom>
            <a:noFill/>
          </p:spPr>
          <p:txBody>
            <a:bodyPr wrap="square">
              <a:spAutoFit/>
            </a:bodyPr>
            <a:lstStyle/>
            <a:p>
              <a:pPr marL="0" indent="0" algn="ctr">
                <a:buNone/>
              </a:pPr>
              <a:r>
                <a:rPr lang="en-US" sz="2400" b="1" dirty="0" err="1"/>
                <a:t>Thực</a:t>
              </a:r>
              <a:r>
                <a:rPr lang="en-US" sz="2400" b="1" dirty="0"/>
                <a:t> </a:t>
              </a:r>
              <a:r>
                <a:rPr lang="en-US" sz="2400" b="1" dirty="0" err="1"/>
                <a:t>hành</a:t>
              </a:r>
              <a:r>
                <a:rPr lang="en-US" sz="2400" b="1" dirty="0"/>
                <a:t>: </a:t>
              </a:r>
              <a:r>
                <a:rPr lang="en-US" sz="2400" b="1" dirty="0" err="1"/>
                <a:t>tính</a:t>
              </a:r>
              <a:r>
                <a:rPr lang="en-US" sz="2400" b="1" dirty="0"/>
                <a:t> </a:t>
              </a:r>
              <a:r>
                <a:rPr lang="en-US" sz="2400" b="1" dirty="0" err="1"/>
                <a:t>toán</a:t>
              </a:r>
              <a:r>
                <a:rPr lang="en-US" sz="2400" b="1" dirty="0"/>
                <a:t> </a:t>
              </a:r>
              <a:r>
                <a:rPr lang="en-US" sz="2400" b="1" dirty="0" err="1"/>
                <a:t>kiểm</a:t>
              </a:r>
              <a:r>
                <a:rPr lang="en-US" sz="2400" b="1" dirty="0"/>
                <a:t> </a:t>
              </a:r>
              <a:r>
                <a:rPr lang="en-US" sz="2400" b="1" dirty="0" err="1"/>
                <a:t>kê</a:t>
              </a:r>
              <a:r>
                <a:rPr lang="en-US" sz="2400" b="1" dirty="0"/>
                <a:t> </a:t>
              </a:r>
              <a:r>
                <a:rPr lang="en-US" sz="2400" b="1" dirty="0" err="1"/>
                <a:t>cho</a:t>
              </a:r>
              <a:r>
                <a:rPr lang="en-US" sz="2400" b="1" dirty="0"/>
                <a:t> </a:t>
              </a:r>
              <a:r>
                <a:rPr lang="en-US" sz="2400" b="1" dirty="0" err="1"/>
                <a:t>các</a:t>
              </a:r>
              <a:r>
                <a:rPr lang="en-US" sz="2400" b="1" dirty="0"/>
                <a:t> </a:t>
              </a:r>
              <a:r>
                <a:rPr lang="en-US" sz="2400" b="1" dirty="0" err="1"/>
                <a:t>nguồn</a:t>
              </a:r>
              <a:endParaRPr lang="en-IE" sz="2400" b="1" dirty="0"/>
            </a:p>
          </p:txBody>
        </p:sp>
      </p:grpSp>
      <p:sp>
        <p:nvSpPr>
          <p:cNvPr id="6" name="TextBox 5">
            <a:extLst>
              <a:ext uri="{FF2B5EF4-FFF2-40B4-BE49-F238E27FC236}">
                <a16:creationId xmlns:a16="http://schemas.microsoft.com/office/drawing/2014/main" id="{44827F36-BF16-C006-533C-FB5CB4DC7B4F}"/>
              </a:ext>
            </a:extLst>
          </p:cNvPr>
          <p:cNvSpPr txBox="1"/>
          <p:nvPr/>
        </p:nvSpPr>
        <p:spPr>
          <a:xfrm>
            <a:off x="644769" y="1488831"/>
            <a:ext cx="10117016" cy="1569660"/>
          </a:xfrm>
          <a:prstGeom prst="rect">
            <a:avLst/>
          </a:prstGeom>
          <a:noFill/>
        </p:spPr>
        <p:txBody>
          <a:bodyPr wrap="square" rtlCol="0">
            <a:spAutoFit/>
          </a:bodyPr>
          <a:lstStyle/>
          <a:p>
            <a:pPr hangingPunct="0"/>
            <a:r>
              <a:rPr lang="vi-VN" sz="2400" dirty="0"/>
              <a:t>Dữ liệu thực hành tính toán:</a:t>
            </a:r>
            <a:endParaRPr lang="en-VN" sz="2400" dirty="0"/>
          </a:p>
          <a:p>
            <a:r>
              <a:rPr lang="vi-VN" sz="2400" u="sng" dirty="0">
                <a:hlinkClick r:id="rId2"/>
              </a:rPr>
              <a:t>https://multicontents-my.sharepoint.com/:x:/g/personal/thaoduong01_tndigi_vn/EfxVcqyBkdVHt3SFiTXlbMkBJb6_uJj0hOq9kaECRTM9xg?e=ZieiyT</a:t>
            </a:r>
            <a:r>
              <a:rPr lang="en-VN" sz="2400" dirty="0"/>
              <a:t> </a:t>
            </a:r>
          </a:p>
        </p:txBody>
      </p:sp>
    </p:spTree>
    <p:extLst>
      <p:ext uri="{BB962C8B-B14F-4D97-AF65-F5344CB8AC3E}">
        <p14:creationId xmlns:p14="http://schemas.microsoft.com/office/powerpoint/2010/main" val="1861679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152849-33E0-4386-9C3F-105C9ACD157D}"/>
              </a:ext>
            </a:extLst>
          </p:cNvPr>
          <p:cNvSpPr txBox="1">
            <a:spLocks/>
          </p:cNvSpPr>
          <p:nvPr/>
        </p:nvSpPr>
        <p:spPr>
          <a:xfrm>
            <a:off x="3432233" y="3026569"/>
            <a:ext cx="6121400" cy="804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b="1">
                <a:solidFill>
                  <a:srgbClr val="002060"/>
                </a:solidFill>
                <a:latin typeface="Arial" panose="020B0604020202020204" pitchFamily="34" charset="0"/>
                <a:cs typeface="Arial" panose="020B0604020202020204" pitchFamily="34" charset="0"/>
              </a:rPr>
              <a:t>Trân trọng cảm </a:t>
            </a:r>
            <a:r>
              <a:rPr lang="vi-VN" sz="5000" b="1">
                <a:solidFill>
                  <a:srgbClr val="002060"/>
                </a:solidFill>
                <a:latin typeface="Arial" panose="020B0604020202020204" pitchFamily="34" charset="0"/>
                <a:cs typeface="Arial" panose="020B0604020202020204" pitchFamily="34" charset="0"/>
              </a:rPr>
              <a:t>ơ</a:t>
            </a:r>
            <a:r>
              <a:rPr lang="en-US" sz="5000" b="1">
                <a:solidFill>
                  <a:srgbClr val="002060"/>
                </a:solidFill>
                <a:latin typeface="Arial" panose="020B0604020202020204" pitchFamily="34" charset="0"/>
                <a:cs typeface="Arial" panose="020B0604020202020204" pitchFamily="34" charset="0"/>
              </a:rPr>
              <a:t>n!</a:t>
            </a:r>
            <a:endParaRPr lang="en-IE" sz="5000" b="1" dirty="0">
              <a:solidFill>
                <a:srgbClr val="00206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05C6F60-84FF-9C09-00CD-C5DA923D1DFB}"/>
              </a:ext>
            </a:extLst>
          </p:cNvPr>
          <p:cNvSpPr>
            <a:spLocks noGrp="1"/>
          </p:cNvSpPr>
          <p:nvPr>
            <p:ph type="sldNum" sz="quarter" idx="12"/>
          </p:nvPr>
        </p:nvSpPr>
        <p:spPr/>
        <p:txBody>
          <a:bodyPr/>
          <a:lstStyle/>
          <a:p>
            <a:fld id="{C03D611F-4E0C-40CB-9095-27B95F4BE683}" type="slidenum">
              <a:rPr lang="en-US" smtClean="0"/>
              <a:t>55</a:t>
            </a:fld>
            <a:endParaRPr lang="en-US"/>
          </a:p>
        </p:txBody>
      </p:sp>
    </p:spTree>
    <p:extLst>
      <p:ext uri="{BB962C8B-B14F-4D97-AF65-F5344CB8AC3E}">
        <p14:creationId xmlns:p14="http://schemas.microsoft.com/office/powerpoint/2010/main" val="2186208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1CED33E-9F74-483D-BF43-BC723E954929}"/>
              </a:ext>
            </a:extLst>
          </p:cNvPr>
          <p:cNvGrpSpPr/>
          <p:nvPr/>
        </p:nvGrpSpPr>
        <p:grpSpPr>
          <a:xfrm>
            <a:off x="6096000" y="550727"/>
            <a:ext cx="5651768" cy="3293098"/>
            <a:chOff x="1464509" y="1840568"/>
            <a:chExt cx="5425334" cy="3176864"/>
          </a:xfrm>
        </p:grpSpPr>
        <p:pic>
          <p:nvPicPr>
            <p:cNvPr id="5" name="Picture 4" descr="A close up of a logo&#10;&#10;Description automatically generated">
              <a:extLst>
                <a:ext uri="{FF2B5EF4-FFF2-40B4-BE49-F238E27FC236}">
                  <a16:creationId xmlns:a16="http://schemas.microsoft.com/office/drawing/2014/main" id="{D291BE6C-88D4-45B7-89CE-D535C3CB954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4509" y="1840568"/>
              <a:ext cx="4001285" cy="3176864"/>
            </a:xfrm>
            <a:prstGeom prst="rect">
              <a:avLst/>
            </a:prstGeom>
          </p:spPr>
        </p:pic>
        <p:grpSp>
          <p:nvGrpSpPr>
            <p:cNvPr id="11" name="Group 10">
              <a:extLst>
                <a:ext uri="{FF2B5EF4-FFF2-40B4-BE49-F238E27FC236}">
                  <a16:creationId xmlns:a16="http://schemas.microsoft.com/office/drawing/2014/main" id="{8B51A0B5-7AF5-45D7-88DB-A8A5C1CDF601}"/>
                </a:ext>
              </a:extLst>
            </p:cNvPr>
            <p:cNvGrpSpPr/>
            <p:nvPr/>
          </p:nvGrpSpPr>
          <p:grpSpPr>
            <a:xfrm>
              <a:off x="3822192" y="3264408"/>
              <a:ext cx="932688" cy="530352"/>
              <a:chOff x="3913632" y="3255264"/>
              <a:chExt cx="932688" cy="530352"/>
            </a:xfrm>
          </p:grpSpPr>
          <p:cxnSp>
            <p:nvCxnSpPr>
              <p:cNvPr id="7" name="Straight Connector 6">
                <a:extLst>
                  <a:ext uri="{FF2B5EF4-FFF2-40B4-BE49-F238E27FC236}">
                    <a16:creationId xmlns:a16="http://schemas.microsoft.com/office/drawing/2014/main" id="{C0177113-096F-42A5-9A58-2260531C014C}"/>
                  </a:ext>
                </a:extLst>
              </p:cNvPr>
              <p:cNvCxnSpPr/>
              <p:nvPr/>
            </p:nvCxnSpPr>
            <p:spPr>
              <a:xfrm>
                <a:off x="3913632" y="3785616"/>
                <a:ext cx="52120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0396FE-0C12-4F34-92E9-8421B5B0BCB5}"/>
                  </a:ext>
                </a:extLst>
              </p:cNvPr>
              <p:cNvCxnSpPr/>
              <p:nvPr/>
            </p:nvCxnSpPr>
            <p:spPr>
              <a:xfrm flipV="1">
                <a:off x="4434840" y="3255264"/>
                <a:ext cx="411480" cy="530352"/>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28639D51-0893-40A0-92D6-A95832A8116E}"/>
                </a:ext>
              </a:extLst>
            </p:cNvPr>
            <p:cNvCxnSpPr/>
            <p:nvPr/>
          </p:nvCxnSpPr>
          <p:spPr>
            <a:xfrm>
              <a:off x="3730752" y="3921960"/>
              <a:ext cx="941832"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57F9E3BD-62D1-4C7B-B99E-D5AAFB02FD2A}"/>
                </a:ext>
              </a:extLst>
            </p:cNvPr>
            <p:cNvGrpSpPr/>
            <p:nvPr/>
          </p:nvGrpSpPr>
          <p:grpSpPr>
            <a:xfrm>
              <a:off x="3694170" y="3884479"/>
              <a:ext cx="914400" cy="797245"/>
              <a:chOff x="3721608" y="3925241"/>
              <a:chExt cx="753340" cy="521208"/>
            </a:xfrm>
          </p:grpSpPr>
          <p:cxnSp>
            <p:nvCxnSpPr>
              <p:cNvPr id="13" name="Straight Connector 12">
                <a:extLst>
                  <a:ext uri="{FF2B5EF4-FFF2-40B4-BE49-F238E27FC236}">
                    <a16:creationId xmlns:a16="http://schemas.microsoft.com/office/drawing/2014/main" id="{77F03D45-6D6F-4402-A0DB-4923A250A834}"/>
                  </a:ext>
                </a:extLst>
              </p:cNvPr>
              <p:cNvCxnSpPr/>
              <p:nvPr/>
            </p:nvCxnSpPr>
            <p:spPr>
              <a:xfrm rot="13909147">
                <a:off x="4214344" y="4185845"/>
                <a:ext cx="52120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6002DE-C7BB-455A-A774-B0E19775EF78}"/>
                  </a:ext>
                </a:extLst>
              </p:cNvPr>
              <p:cNvCxnSpPr>
                <a:cxnSpLocks/>
              </p:cNvCxnSpPr>
              <p:nvPr/>
            </p:nvCxnSpPr>
            <p:spPr>
              <a:xfrm>
                <a:off x="3721608" y="3980993"/>
                <a:ext cx="549937"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07AA46B2-DA7A-4FA2-8E26-CE8D9B1F61FB}"/>
                </a:ext>
              </a:extLst>
            </p:cNvPr>
            <p:cNvSpPr txBox="1"/>
            <p:nvPr/>
          </p:nvSpPr>
          <p:spPr>
            <a:xfrm>
              <a:off x="4773168" y="3055843"/>
              <a:ext cx="1058989" cy="356296"/>
            </a:xfrm>
            <a:prstGeom prst="rect">
              <a:avLst/>
            </a:prstGeom>
            <a:noFill/>
          </p:spPr>
          <p:txBody>
            <a:bodyPr wrap="none" rtlCol="0">
              <a:spAutoFit/>
            </a:bodyPr>
            <a:lstStyle/>
            <a:p>
              <a:r>
                <a:rPr lang="en-US" b="1" dirty="0" err="1"/>
                <a:t>Ar</a:t>
              </a:r>
              <a:r>
                <a:rPr lang="en-US" b="1" dirty="0"/>
                <a:t>: 0.90%</a:t>
              </a:r>
            </a:p>
          </p:txBody>
        </p:sp>
        <p:sp>
          <p:nvSpPr>
            <p:cNvPr id="21" name="TextBox 20">
              <a:extLst>
                <a:ext uri="{FF2B5EF4-FFF2-40B4-BE49-F238E27FC236}">
                  <a16:creationId xmlns:a16="http://schemas.microsoft.com/office/drawing/2014/main" id="{48D3E9FE-A7F3-4E89-AACE-438C4A15AB76}"/>
                </a:ext>
              </a:extLst>
            </p:cNvPr>
            <p:cNvSpPr txBox="1"/>
            <p:nvPr/>
          </p:nvSpPr>
          <p:spPr>
            <a:xfrm>
              <a:off x="4800371" y="4494437"/>
              <a:ext cx="1582111" cy="356296"/>
            </a:xfrm>
            <a:prstGeom prst="rect">
              <a:avLst/>
            </a:prstGeom>
            <a:noFill/>
          </p:spPr>
          <p:txBody>
            <a:bodyPr wrap="none" rtlCol="0">
              <a:spAutoFit/>
            </a:bodyPr>
            <a:lstStyle/>
            <a:p>
              <a:r>
                <a:rPr lang="en-US" b="1" dirty="0"/>
                <a:t>CO</a:t>
              </a:r>
              <a:r>
                <a:rPr lang="en-US" b="1" baseline="-25000" dirty="0"/>
                <a:t>2</a:t>
              </a:r>
              <a:r>
                <a:rPr lang="en-US" b="1" baseline="30000" dirty="0"/>
                <a:t>**</a:t>
              </a:r>
              <a:r>
                <a:rPr lang="en-US" b="1" dirty="0"/>
                <a:t>: 315 ppm</a:t>
              </a:r>
            </a:p>
          </p:txBody>
        </p:sp>
        <p:sp>
          <p:nvSpPr>
            <p:cNvPr id="22" name="TextBox 21">
              <a:extLst>
                <a:ext uri="{FF2B5EF4-FFF2-40B4-BE49-F238E27FC236}">
                  <a16:creationId xmlns:a16="http://schemas.microsoft.com/office/drawing/2014/main" id="{1FF2CD66-6B8E-43BE-AF4A-5D20A6871DA4}"/>
                </a:ext>
              </a:extLst>
            </p:cNvPr>
            <p:cNvSpPr txBox="1"/>
            <p:nvPr/>
          </p:nvSpPr>
          <p:spPr>
            <a:xfrm>
              <a:off x="4802949" y="3490614"/>
              <a:ext cx="2086894" cy="890740"/>
            </a:xfrm>
            <a:prstGeom prst="rect">
              <a:avLst/>
            </a:prstGeom>
            <a:noFill/>
          </p:spPr>
          <p:txBody>
            <a:bodyPr wrap="none" rtlCol="0">
              <a:spAutoFit/>
            </a:bodyPr>
            <a:lstStyle/>
            <a:p>
              <a:r>
                <a:rPr lang="en-US" b="1" dirty="0"/>
                <a:t>CH</a:t>
              </a:r>
              <a:r>
                <a:rPr lang="en-US" b="1" baseline="-25000" dirty="0"/>
                <a:t>4</a:t>
              </a:r>
              <a:r>
                <a:rPr lang="en-US" b="1" dirty="0"/>
                <a:t>: 1.0 – 1.2 ppm</a:t>
              </a:r>
              <a:r>
                <a:rPr lang="en-US" b="1" baseline="30000" dirty="0"/>
                <a:t>*</a:t>
              </a:r>
              <a:endParaRPr lang="en-US" b="1" dirty="0"/>
            </a:p>
            <a:p>
              <a:r>
                <a:rPr lang="en-US" b="1" dirty="0"/>
                <a:t>O</a:t>
              </a:r>
              <a:r>
                <a:rPr lang="en-US" b="1" baseline="-25000" dirty="0"/>
                <a:t>3</a:t>
              </a:r>
              <a:r>
                <a:rPr lang="en-US" b="1" dirty="0"/>
                <a:t> : 0.01 – 0.04 ppm </a:t>
              </a:r>
            </a:p>
            <a:p>
              <a:pPr algn="ctr"/>
              <a:r>
                <a:rPr lang="en-US" b="1" dirty="0"/>
                <a:t>… </a:t>
              </a:r>
            </a:p>
          </p:txBody>
        </p:sp>
        <p:sp>
          <p:nvSpPr>
            <p:cNvPr id="24" name="Left Brace 23">
              <a:extLst>
                <a:ext uri="{FF2B5EF4-FFF2-40B4-BE49-F238E27FC236}">
                  <a16:creationId xmlns:a16="http://schemas.microsoft.com/office/drawing/2014/main" id="{4665487F-5B8E-4E11-8E20-D935AF0C3ED3}"/>
                </a:ext>
              </a:extLst>
            </p:cNvPr>
            <p:cNvSpPr/>
            <p:nvPr/>
          </p:nvSpPr>
          <p:spPr>
            <a:xfrm>
              <a:off x="4804686" y="3505668"/>
              <a:ext cx="100584" cy="835106"/>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TextBox 25">
            <a:extLst>
              <a:ext uri="{FF2B5EF4-FFF2-40B4-BE49-F238E27FC236}">
                <a16:creationId xmlns:a16="http://schemas.microsoft.com/office/drawing/2014/main" id="{5330ED09-F09E-4B78-83F4-47D0719A792E}"/>
              </a:ext>
            </a:extLst>
          </p:cNvPr>
          <p:cNvSpPr txBox="1"/>
          <p:nvPr/>
        </p:nvSpPr>
        <p:spPr>
          <a:xfrm>
            <a:off x="1906385" y="1048550"/>
            <a:ext cx="3775393" cy="477054"/>
          </a:xfrm>
          <a:prstGeom prst="rect">
            <a:avLst/>
          </a:prstGeom>
          <a:noFill/>
        </p:spPr>
        <p:txBody>
          <a:bodyPr wrap="none" rtlCol="0">
            <a:spAutoFit/>
          </a:bodyPr>
          <a:lstStyle/>
          <a:p>
            <a:r>
              <a:rPr lang="en-US" sz="2500" b="1" dirty="0"/>
              <a:t> </a:t>
            </a:r>
            <a:r>
              <a:rPr lang="en-US" sz="2500" b="1" dirty="0" err="1"/>
              <a:t>Thành</a:t>
            </a:r>
            <a:r>
              <a:rPr lang="en-US" sz="2500" b="1" dirty="0"/>
              <a:t> </a:t>
            </a:r>
            <a:r>
              <a:rPr lang="en-US" sz="2500" b="1" dirty="0" err="1"/>
              <a:t>phần</a:t>
            </a:r>
            <a:r>
              <a:rPr lang="en-US" sz="2500" b="1" dirty="0"/>
              <a:t> </a:t>
            </a:r>
            <a:r>
              <a:rPr lang="en-US" sz="2500" b="1" dirty="0" err="1"/>
              <a:t>không</a:t>
            </a:r>
            <a:r>
              <a:rPr lang="en-US" sz="2500" b="1" dirty="0"/>
              <a:t> </a:t>
            </a:r>
            <a:r>
              <a:rPr lang="en-US" sz="2500" b="1" dirty="0" err="1"/>
              <a:t>khí</a:t>
            </a:r>
            <a:r>
              <a:rPr lang="en-US" sz="2500" b="1" dirty="0"/>
              <a:t> </a:t>
            </a:r>
            <a:r>
              <a:rPr lang="en-US" sz="2500" b="1" dirty="0" err="1"/>
              <a:t>khô</a:t>
            </a:r>
            <a:endParaRPr lang="en-US" sz="2500" b="1" dirty="0"/>
          </a:p>
        </p:txBody>
      </p:sp>
      <p:grpSp>
        <p:nvGrpSpPr>
          <p:cNvPr id="33" name="Group 32">
            <a:extLst>
              <a:ext uri="{FF2B5EF4-FFF2-40B4-BE49-F238E27FC236}">
                <a16:creationId xmlns:a16="http://schemas.microsoft.com/office/drawing/2014/main" id="{692A5560-6EC6-4C23-8758-1E73248CC472}"/>
              </a:ext>
            </a:extLst>
          </p:cNvPr>
          <p:cNvGrpSpPr/>
          <p:nvPr/>
        </p:nvGrpSpPr>
        <p:grpSpPr>
          <a:xfrm>
            <a:off x="1060879" y="3329584"/>
            <a:ext cx="4640861" cy="3357509"/>
            <a:chOff x="659983" y="2217294"/>
            <a:chExt cx="5531631" cy="4148723"/>
          </a:xfrm>
          <a:scene3d>
            <a:camera prst="orthographicFront">
              <a:rot lat="0" lon="0" rev="0"/>
            </a:camera>
            <a:lightRig rig="balanced" dir="t">
              <a:rot lat="0" lon="0" rev="8700000"/>
            </a:lightRig>
          </a:scene3d>
        </p:grpSpPr>
        <p:pic>
          <p:nvPicPr>
            <p:cNvPr id="31" name="Picture 30" descr="A picture containing table, indoor, beaker, cup&#10;&#10;Description automatically generated">
              <a:extLst>
                <a:ext uri="{FF2B5EF4-FFF2-40B4-BE49-F238E27FC236}">
                  <a16:creationId xmlns:a16="http://schemas.microsoft.com/office/drawing/2014/main" id="{6DCAD714-CDB7-4394-A7DF-A8B4FC4407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983" y="2217294"/>
              <a:ext cx="5531631" cy="4148723"/>
            </a:xfrm>
            <a:prstGeom prst="rect">
              <a:avLst/>
            </a:prstGeom>
            <a:ln>
              <a:noFill/>
            </a:ln>
            <a:effectLst>
              <a:outerShdw blurRad="44450" dist="27940" dir="5400000" algn="ctr">
                <a:srgbClr val="000000">
                  <a:alpha val="32000"/>
                </a:srgbClr>
              </a:outerShdw>
            </a:effectLst>
            <a:sp3d>
              <a:bevelT w="190500" h="38100"/>
            </a:sp3d>
          </p:spPr>
        </p:pic>
        <p:sp>
          <p:nvSpPr>
            <p:cNvPr id="32" name="TextBox 31">
              <a:extLst>
                <a:ext uri="{FF2B5EF4-FFF2-40B4-BE49-F238E27FC236}">
                  <a16:creationId xmlns:a16="http://schemas.microsoft.com/office/drawing/2014/main" id="{6150E3E5-1D30-4B32-8B50-A4E972E18EA8}"/>
                </a:ext>
              </a:extLst>
            </p:cNvPr>
            <p:cNvSpPr txBox="1"/>
            <p:nvPr/>
          </p:nvSpPr>
          <p:spPr>
            <a:xfrm>
              <a:off x="3127248" y="5946618"/>
              <a:ext cx="1259063" cy="369332"/>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dirty="0" err="1">
                  <a:solidFill>
                    <a:schemeClr val="bg1"/>
                  </a:solidFill>
                </a:rPr>
                <a:t>Nhiệt</a:t>
              </a:r>
              <a:r>
                <a:rPr lang="en-US" dirty="0">
                  <a:solidFill>
                    <a:schemeClr val="bg1"/>
                  </a:solidFill>
                </a:rPr>
                <a:t> </a:t>
              </a:r>
              <a:r>
                <a:rPr lang="en-US" dirty="0" err="1">
                  <a:solidFill>
                    <a:schemeClr val="bg1"/>
                  </a:solidFill>
                </a:rPr>
                <a:t>độ</a:t>
              </a:r>
              <a:r>
                <a:rPr lang="en-US" dirty="0">
                  <a:solidFill>
                    <a:schemeClr val="bg1"/>
                  </a:solidFill>
                </a:rPr>
                <a:t> </a:t>
              </a:r>
              <a:r>
                <a:rPr lang="en-US" baseline="30000" dirty="0" err="1">
                  <a:solidFill>
                    <a:schemeClr val="bg1"/>
                  </a:solidFill>
                </a:rPr>
                <a:t>o</a:t>
              </a:r>
              <a:r>
                <a:rPr lang="en-US" dirty="0" err="1">
                  <a:solidFill>
                    <a:schemeClr val="bg1"/>
                  </a:solidFill>
                </a:rPr>
                <a:t>C</a:t>
              </a:r>
              <a:endParaRPr lang="en-US" dirty="0">
                <a:solidFill>
                  <a:schemeClr val="bg1"/>
                </a:solidFill>
              </a:endParaRPr>
            </a:p>
          </p:txBody>
        </p:sp>
        <p:sp>
          <p:nvSpPr>
            <p:cNvPr id="36" name="TextBox 35">
              <a:extLst>
                <a:ext uri="{FF2B5EF4-FFF2-40B4-BE49-F238E27FC236}">
                  <a16:creationId xmlns:a16="http://schemas.microsoft.com/office/drawing/2014/main" id="{81B73D85-9142-4839-8D14-D9ACC34B1321}"/>
                </a:ext>
              </a:extLst>
            </p:cNvPr>
            <p:cNvSpPr txBox="1"/>
            <p:nvPr/>
          </p:nvSpPr>
          <p:spPr>
            <a:xfrm>
              <a:off x="659983" y="2217294"/>
              <a:ext cx="1788784" cy="684550"/>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sz="1500" dirty="0">
                  <a:solidFill>
                    <a:schemeClr val="bg1"/>
                  </a:solidFill>
                  <a:latin typeface="Arial" panose="020B0604020202020204" pitchFamily="34" charset="0"/>
                  <a:cs typeface="Arial" panose="020B0604020202020204" pitchFamily="34" charset="0"/>
                </a:rPr>
                <a:t>H</a:t>
              </a:r>
              <a:r>
                <a:rPr lang="vi-VN" sz="1500" dirty="0">
                  <a:solidFill>
                    <a:schemeClr val="bg1"/>
                  </a:solidFill>
                  <a:latin typeface="Arial" panose="020B0604020202020204" pitchFamily="34" charset="0"/>
                  <a:cs typeface="Arial" panose="020B0604020202020204" pitchFamily="34" charset="0"/>
                </a:rPr>
                <a:t>ơ</a:t>
              </a:r>
              <a:r>
                <a:rPr lang="en-US" sz="1500" dirty="0" err="1">
                  <a:solidFill>
                    <a:schemeClr val="bg1"/>
                  </a:solidFill>
                  <a:latin typeface="Arial" panose="020B0604020202020204" pitchFamily="34" charset="0"/>
                  <a:cs typeface="Arial" panose="020B0604020202020204" pitchFamily="34" charset="0"/>
                </a:rPr>
                <a:t>i</a:t>
              </a:r>
              <a:r>
                <a:rPr lang="en-US" sz="1500" dirty="0">
                  <a:solidFill>
                    <a:schemeClr val="bg1"/>
                  </a:solidFill>
                  <a:latin typeface="Arial" panose="020B0604020202020204" pitchFamily="34" charset="0"/>
                  <a:cs typeface="Arial" panose="020B0604020202020204" pitchFamily="34" charset="0"/>
                </a:rPr>
                <a:t> n</a:t>
              </a:r>
              <a:r>
                <a:rPr lang="vi-VN" sz="1500" dirty="0">
                  <a:solidFill>
                    <a:schemeClr val="bg1"/>
                  </a:solidFill>
                  <a:latin typeface="Arial" panose="020B0604020202020204" pitchFamily="34" charset="0"/>
                  <a:cs typeface="Arial" panose="020B0604020202020204" pitchFamily="34" charset="0"/>
                </a:rPr>
                <a:t>ư</a:t>
              </a:r>
              <a:r>
                <a:rPr lang="en-US" sz="1500" dirty="0" err="1">
                  <a:solidFill>
                    <a:schemeClr val="bg1"/>
                  </a:solidFill>
                  <a:latin typeface="Arial" panose="020B0604020202020204" pitchFamily="34" charset="0"/>
                  <a:cs typeface="Arial" panose="020B0604020202020204" pitchFamily="34" charset="0"/>
                </a:rPr>
                <a:t>ớc</a:t>
              </a:r>
              <a:r>
                <a:rPr lang="en-US" sz="1500" dirty="0">
                  <a:solidFill>
                    <a:schemeClr val="bg1"/>
                  </a:solidFill>
                  <a:latin typeface="Arial" panose="020B0604020202020204" pitchFamily="34" charset="0"/>
                  <a:cs typeface="Arial" panose="020B0604020202020204" pitchFamily="34" charset="0"/>
                </a:rPr>
                <a:t> </a:t>
              </a:r>
            </a:p>
            <a:p>
              <a:r>
                <a:rPr lang="en-US" sz="1500" dirty="0">
                  <a:solidFill>
                    <a:schemeClr val="bg1"/>
                  </a:solidFill>
                  <a:latin typeface="Arial" panose="020B0604020202020204" pitchFamily="34" charset="0"/>
                  <a:cs typeface="Arial" panose="020B0604020202020204" pitchFamily="34" charset="0"/>
                </a:rPr>
                <a:t>gr/kg </a:t>
              </a:r>
              <a:r>
                <a:rPr lang="en-US" sz="1500" dirty="0" err="1">
                  <a:solidFill>
                    <a:schemeClr val="bg1"/>
                  </a:solidFill>
                  <a:latin typeface="Arial" panose="020B0604020202020204" pitchFamily="34" charset="0"/>
                  <a:cs typeface="Arial" panose="020B0604020202020204" pitchFamily="34" charset="0"/>
                </a:rPr>
                <a:t>không</a:t>
              </a:r>
              <a:r>
                <a:rPr lang="en-US" sz="1500" dirty="0">
                  <a:solidFill>
                    <a:schemeClr val="bg1"/>
                  </a:solidFill>
                  <a:latin typeface="Arial" panose="020B0604020202020204" pitchFamily="34" charset="0"/>
                  <a:cs typeface="Arial" panose="020B0604020202020204" pitchFamily="34" charset="0"/>
                </a:rPr>
                <a:t> </a:t>
              </a:r>
              <a:r>
                <a:rPr lang="en-US" sz="1500" dirty="0" err="1">
                  <a:solidFill>
                    <a:schemeClr val="bg1"/>
                  </a:solidFill>
                  <a:latin typeface="Arial" panose="020B0604020202020204" pitchFamily="34" charset="0"/>
                  <a:cs typeface="Arial" panose="020B0604020202020204" pitchFamily="34" charset="0"/>
                </a:rPr>
                <a:t>khí</a:t>
              </a:r>
              <a:endParaRPr lang="en-US" sz="1500" dirty="0">
                <a:solidFill>
                  <a:schemeClr val="bg1"/>
                </a:solidFill>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a16="http://schemas.microsoft.com/office/drawing/2014/main" id="{A639F839-C518-4210-B247-DECCD54FEF8A}"/>
              </a:ext>
            </a:extLst>
          </p:cNvPr>
          <p:cNvSpPr txBox="1"/>
          <p:nvPr/>
        </p:nvSpPr>
        <p:spPr>
          <a:xfrm>
            <a:off x="7205682" y="4769811"/>
            <a:ext cx="3287375" cy="477054"/>
          </a:xfrm>
          <a:prstGeom prst="rect">
            <a:avLst/>
          </a:prstGeom>
          <a:noFill/>
        </p:spPr>
        <p:txBody>
          <a:bodyPr wrap="none" rtlCol="0">
            <a:spAutoFit/>
          </a:bodyPr>
          <a:lstStyle/>
          <a:p>
            <a:r>
              <a:rPr lang="en-US" sz="2500" b="1" dirty="0"/>
              <a:t> </a:t>
            </a:r>
            <a:r>
              <a:rPr lang="en-US" sz="2500" b="1" dirty="0" err="1"/>
              <a:t>Độ</a:t>
            </a:r>
            <a:r>
              <a:rPr lang="en-US" sz="2500" b="1" dirty="0"/>
              <a:t> </a:t>
            </a:r>
            <a:r>
              <a:rPr lang="en-US" sz="2500" b="1" dirty="0" err="1"/>
              <a:t>ẩm</a:t>
            </a:r>
            <a:r>
              <a:rPr lang="en-US" sz="2500" b="1" dirty="0"/>
              <a:t> </a:t>
            </a:r>
            <a:r>
              <a:rPr lang="en-US" sz="2500" b="1" dirty="0" err="1"/>
              <a:t>trong</a:t>
            </a:r>
            <a:r>
              <a:rPr lang="en-US" sz="2500" b="1" dirty="0"/>
              <a:t> </a:t>
            </a:r>
            <a:r>
              <a:rPr lang="en-US" sz="2500" b="1" dirty="0" err="1"/>
              <a:t>không</a:t>
            </a:r>
            <a:r>
              <a:rPr lang="en-US" sz="2500" b="1" dirty="0"/>
              <a:t> </a:t>
            </a:r>
            <a:r>
              <a:rPr lang="en-US" sz="2500" b="1" dirty="0" err="1"/>
              <a:t>khí</a:t>
            </a:r>
            <a:endParaRPr lang="en-US" sz="2500" b="1" dirty="0"/>
          </a:p>
        </p:txBody>
      </p:sp>
      <p:sp>
        <p:nvSpPr>
          <p:cNvPr id="39" name="Content Placeholder 8">
            <a:extLst>
              <a:ext uri="{FF2B5EF4-FFF2-40B4-BE49-F238E27FC236}">
                <a16:creationId xmlns:a16="http://schemas.microsoft.com/office/drawing/2014/main" id="{AB0DE49E-F71A-47FA-859F-453C5584D965}"/>
              </a:ext>
            </a:extLst>
          </p:cNvPr>
          <p:cNvSpPr txBox="1">
            <a:spLocks/>
          </p:cNvSpPr>
          <p:nvPr/>
        </p:nvSpPr>
        <p:spPr>
          <a:xfrm>
            <a:off x="689951" y="1725078"/>
            <a:ext cx="5218453" cy="11006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t>* Part per million: 1/10</a:t>
            </a:r>
            <a:r>
              <a:rPr lang="en-US" sz="2000" i="1" baseline="30000" dirty="0"/>
              <a:t>6</a:t>
            </a:r>
            <a:r>
              <a:rPr lang="en-US" sz="2000" i="1" dirty="0"/>
              <a:t> </a:t>
            </a:r>
            <a:r>
              <a:rPr lang="en-US" sz="2000" i="1" dirty="0" err="1"/>
              <a:t>thể</a:t>
            </a:r>
            <a:r>
              <a:rPr lang="en-US" sz="2000" i="1" dirty="0"/>
              <a:t> </a:t>
            </a:r>
            <a:r>
              <a:rPr lang="en-US" sz="2000" i="1" dirty="0" err="1"/>
              <a:t>tích</a:t>
            </a:r>
            <a:endParaRPr lang="en-US" sz="2000" i="1" dirty="0"/>
          </a:p>
          <a:p>
            <a:pPr marL="0" indent="0">
              <a:buNone/>
            </a:pPr>
            <a:r>
              <a:rPr lang="en-US" sz="2000" i="1" dirty="0"/>
              <a:t>** </a:t>
            </a:r>
            <a:r>
              <a:rPr lang="en-US" sz="2000" i="1" dirty="0" err="1"/>
              <a:t>Nồng</a:t>
            </a:r>
            <a:r>
              <a:rPr lang="en-US" sz="2000" i="1" dirty="0"/>
              <a:t> </a:t>
            </a:r>
            <a:r>
              <a:rPr lang="en-US" sz="2000" i="1" dirty="0" err="1"/>
              <a:t>độ</a:t>
            </a:r>
            <a:r>
              <a:rPr lang="en-US" sz="2000" i="1" dirty="0"/>
              <a:t> </a:t>
            </a:r>
            <a:r>
              <a:rPr lang="en-US" sz="2000" i="1" dirty="0" err="1"/>
              <a:t>của</a:t>
            </a:r>
            <a:r>
              <a:rPr lang="en-US" sz="2000" i="1" dirty="0"/>
              <a:t> CO</a:t>
            </a:r>
            <a:r>
              <a:rPr lang="en-US" sz="2000" i="1" baseline="-25000" dirty="0"/>
              <a:t>2</a:t>
            </a:r>
            <a:r>
              <a:rPr lang="en-US" sz="2000" i="1" dirty="0"/>
              <a:t> </a:t>
            </a:r>
            <a:r>
              <a:rPr lang="en-US" sz="2000" i="1" dirty="0" err="1"/>
              <a:t>thay</a:t>
            </a:r>
            <a:r>
              <a:rPr lang="en-US" sz="2000" i="1" dirty="0"/>
              <a:t> </a:t>
            </a:r>
            <a:r>
              <a:rPr lang="en-US" sz="2000" i="1" dirty="0" err="1"/>
              <a:t>đổi</a:t>
            </a:r>
            <a:r>
              <a:rPr lang="en-US" sz="2000" i="1" dirty="0"/>
              <a:t> </a:t>
            </a:r>
            <a:r>
              <a:rPr lang="en-US" sz="2000" i="1" dirty="0" err="1"/>
              <a:t>đáng</a:t>
            </a:r>
            <a:r>
              <a:rPr lang="en-US" sz="2000" i="1" dirty="0"/>
              <a:t> </a:t>
            </a:r>
            <a:r>
              <a:rPr lang="en-US" sz="2000" i="1" dirty="0" err="1"/>
              <a:t>kể</a:t>
            </a:r>
            <a:r>
              <a:rPr lang="en-US" sz="2000" i="1" dirty="0"/>
              <a:t> </a:t>
            </a:r>
            <a:r>
              <a:rPr lang="en-US" sz="2000" i="1" dirty="0" err="1"/>
              <a:t>theo</a:t>
            </a:r>
            <a:r>
              <a:rPr lang="en-US" sz="2000" i="1" dirty="0"/>
              <a:t> </a:t>
            </a:r>
            <a:r>
              <a:rPr lang="en-US" sz="2000" i="1" dirty="0" err="1"/>
              <a:t>thời</a:t>
            </a:r>
            <a:r>
              <a:rPr lang="en-US" sz="2000" i="1" dirty="0"/>
              <a:t> </a:t>
            </a:r>
            <a:r>
              <a:rPr lang="en-US" sz="2000" i="1" dirty="0" err="1"/>
              <a:t>gian</a:t>
            </a:r>
            <a:r>
              <a:rPr lang="en-US" sz="2000" i="1" dirty="0"/>
              <a:t>, </a:t>
            </a:r>
            <a:r>
              <a:rPr lang="en-US" sz="2000" i="1" dirty="0" err="1"/>
              <a:t>truy</a:t>
            </a:r>
            <a:r>
              <a:rPr lang="en-US" sz="2000" i="1" dirty="0"/>
              <a:t> </a:t>
            </a:r>
            <a:r>
              <a:rPr lang="en-US" sz="2000" i="1" dirty="0" err="1"/>
              <a:t>cập</a:t>
            </a:r>
            <a:r>
              <a:rPr lang="en-US" sz="2000" i="1" dirty="0"/>
              <a:t> </a:t>
            </a:r>
            <a:r>
              <a:rPr lang="en-US" sz="2000" i="1" dirty="0" err="1"/>
              <a:t>tại</a:t>
            </a:r>
            <a:r>
              <a:rPr lang="en-US" sz="2000" i="1" dirty="0"/>
              <a:t> https://www.esrl.noaa.gov/gmd/ccgg/trends/</a:t>
            </a:r>
            <a:endParaRPr lang="en-IE" sz="2000" i="1" dirty="0"/>
          </a:p>
        </p:txBody>
      </p:sp>
      <p:sp>
        <p:nvSpPr>
          <p:cNvPr id="2" name="Rectangle 1">
            <a:extLst>
              <a:ext uri="{FF2B5EF4-FFF2-40B4-BE49-F238E27FC236}">
                <a16:creationId xmlns:a16="http://schemas.microsoft.com/office/drawing/2014/main" id="{AB384943-8151-F0E6-B12B-03C3EAC8B194}"/>
              </a:ext>
            </a:extLst>
          </p:cNvPr>
          <p:cNvSpPr/>
          <p:nvPr/>
        </p:nvSpPr>
        <p:spPr>
          <a:xfrm>
            <a:off x="1" y="387458"/>
            <a:ext cx="4835470" cy="52694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 name="TextBox 2">
            <a:extLst>
              <a:ext uri="{FF2B5EF4-FFF2-40B4-BE49-F238E27FC236}">
                <a16:creationId xmlns:a16="http://schemas.microsoft.com/office/drawing/2014/main" id="{9448B698-12F7-6A52-CA75-D1FD26A6B0C3}"/>
              </a:ext>
            </a:extLst>
          </p:cNvPr>
          <p:cNvSpPr txBox="1"/>
          <p:nvPr/>
        </p:nvSpPr>
        <p:spPr>
          <a:xfrm>
            <a:off x="768695" y="420096"/>
            <a:ext cx="3489005" cy="461665"/>
          </a:xfrm>
          <a:prstGeom prst="rect">
            <a:avLst/>
          </a:prstGeom>
          <a:noFill/>
        </p:spPr>
        <p:txBody>
          <a:bodyPr wrap="square">
            <a:spAutoFit/>
          </a:bodyPr>
          <a:lstStyle/>
          <a:p>
            <a:pPr marL="0" indent="0">
              <a:buNone/>
            </a:pPr>
            <a:r>
              <a:rPr lang="en-US" sz="2400" b="1" dirty="0"/>
              <a:t>Thành </a:t>
            </a:r>
            <a:r>
              <a:rPr lang="en-US" sz="2400" b="1" dirty="0" err="1"/>
              <a:t>phần</a:t>
            </a:r>
            <a:r>
              <a:rPr lang="en-US" sz="2400" b="1" dirty="0"/>
              <a:t> </a:t>
            </a:r>
            <a:r>
              <a:rPr lang="en-US" sz="2400" b="1" dirty="0" err="1"/>
              <a:t>không</a:t>
            </a:r>
            <a:r>
              <a:rPr lang="en-US" sz="2400" b="1" dirty="0"/>
              <a:t> </a:t>
            </a:r>
            <a:r>
              <a:rPr lang="en-US" sz="2400" b="1" dirty="0" err="1"/>
              <a:t>khí</a:t>
            </a:r>
            <a:endParaRPr lang="en-IE" sz="2400" b="1" dirty="0"/>
          </a:p>
        </p:txBody>
      </p:sp>
      <p:sp>
        <p:nvSpPr>
          <p:cNvPr id="4" name="Slide Number Placeholder 3">
            <a:extLst>
              <a:ext uri="{FF2B5EF4-FFF2-40B4-BE49-F238E27FC236}">
                <a16:creationId xmlns:a16="http://schemas.microsoft.com/office/drawing/2014/main" id="{E442A03B-B07D-A2B2-3EDB-21E005828139}"/>
              </a:ext>
            </a:extLst>
          </p:cNvPr>
          <p:cNvSpPr>
            <a:spLocks noGrp="1"/>
          </p:cNvSpPr>
          <p:nvPr>
            <p:ph type="sldNum" sz="quarter" idx="12"/>
          </p:nvPr>
        </p:nvSpPr>
        <p:spPr/>
        <p:txBody>
          <a:bodyPr/>
          <a:lstStyle/>
          <a:p>
            <a:fld id="{C03D611F-4E0C-40CB-9095-27B95F4BE683}" type="slidenum">
              <a:rPr lang="en-US" smtClean="0"/>
              <a:t>6</a:t>
            </a:fld>
            <a:endParaRPr lang="en-US"/>
          </a:p>
        </p:txBody>
      </p:sp>
    </p:spTree>
    <p:extLst>
      <p:ext uri="{BB962C8B-B14F-4D97-AF65-F5344CB8AC3E}">
        <p14:creationId xmlns:p14="http://schemas.microsoft.com/office/powerpoint/2010/main" val="4062098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27A0D-B7B3-7CFB-4961-B85951F025AE}"/>
            </a:ext>
          </a:extLst>
        </p:cNvPr>
        <p:cNvGrpSpPr/>
        <p:nvPr/>
      </p:nvGrpSpPr>
      <p:grpSpPr>
        <a:xfrm>
          <a:off x="0" y="0"/>
          <a:ext cx="0" cy="0"/>
          <a:chOff x="0" y="0"/>
          <a:chExt cx="0" cy="0"/>
        </a:xfrm>
      </p:grpSpPr>
      <p:grpSp>
        <p:nvGrpSpPr>
          <p:cNvPr id="68" name="Group 67">
            <a:extLst>
              <a:ext uri="{FF2B5EF4-FFF2-40B4-BE49-F238E27FC236}">
                <a16:creationId xmlns:a16="http://schemas.microsoft.com/office/drawing/2014/main" id="{DCCCEF30-12A1-BE74-B487-135630901889}"/>
              </a:ext>
            </a:extLst>
          </p:cNvPr>
          <p:cNvGrpSpPr/>
          <p:nvPr/>
        </p:nvGrpSpPr>
        <p:grpSpPr>
          <a:xfrm>
            <a:off x="854718" y="3680138"/>
            <a:ext cx="3848986" cy="2231687"/>
            <a:chOff x="1400930" y="3863742"/>
            <a:chExt cx="6198918" cy="2395021"/>
          </a:xfrm>
        </p:grpSpPr>
        <p:pic>
          <p:nvPicPr>
            <p:cNvPr id="69" name="Picture 68">
              <a:extLst>
                <a:ext uri="{FF2B5EF4-FFF2-40B4-BE49-F238E27FC236}">
                  <a16:creationId xmlns:a16="http://schemas.microsoft.com/office/drawing/2014/main" id="{F3913F05-96BB-DDF1-C0E7-1A3C6209FBBF}"/>
                </a:ext>
              </a:extLst>
            </p:cNvPr>
            <p:cNvPicPr>
              <a:picLocks noChangeAspect="1"/>
            </p:cNvPicPr>
            <p:nvPr/>
          </p:nvPicPr>
          <p:blipFill>
            <a:blip r:embed="rId2"/>
            <a:stretch>
              <a:fillRect/>
            </a:stretch>
          </p:blipFill>
          <p:spPr>
            <a:xfrm>
              <a:off x="1400930" y="3863742"/>
              <a:ext cx="6198918" cy="2395021"/>
            </a:xfrm>
            <a:prstGeom prst="rect">
              <a:avLst/>
            </a:prstGeom>
          </p:spPr>
        </p:pic>
        <p:sp>
          <p:nvSpPr>
            <p:cNvPr id="70" name="TextBox 69">
              <a:extLst>
                <a:ext uri="{FF2B5EF4-FFF2-40B4-BE49-F238E27FC236}">
                  <a16:creationId xmlns:a16="http://schemas.microsoft.com/office/drawing/2014/main" id="{07AEF0BE-FF70-2A8B-7396-DA922BE11A1F}"/>
                </a:ext>
              </a:extLst>
            </p:cNvPr>
            <p:cNvSpPr txBox="1"/>
            <p:nvPr/>
          </p:nvSpPr>
          <p:spPr>
            <a:xfrm>
              <a:off x="1625081" y="4240337"/>
              <a:ext cx="5467930" cy="693635"/>
            </a:xfrm>
            <a:prstGeom prst="rect">
              <a:avLst/>
            </a:prstGeom>
            <a:noFill/>
          </p:spPr>
          <p:txBody>
            <a:bodyPr wrap="square">
              <a:spAutoFit/>
            </a:bodyPr>
            <a:lstStyle/>
            <a:p>
              <a:pPr marL="0" indent="0" algn="ctr">
                <a:buNone/>
              </a:pPr>
              <a:r>
                <a:rPr lang="en-US" b="1" dirty="0" err="1"/>
                <a:t>Điều</a:t>
              </a:r>
              <a:r>
                <a:rPr lang="en-US" b="1" dirty="0"/>
                <a:t> </a:t>
              </a:r>
              <a:r>
                <a:rPr lang="en-US" b="1" dirty="0" err="1"/>
                <a:t>kiện</a:t>
              </a:r>
              <a:r>
                <a:rPr lang="en-US" b="1" dirty="0"/>
                <a:t> </a:t>
              </a:r>
              <a:r>
                <a:rPr lang="en-US" b="1" dirty="0" err="1"/>
                <a:t>để</a:t>
              </a:r>
              <a:r>
                <a:rPr lang="en-US" b="1" dirty="0"/>
                <a:t> 1 </a:t>
              </a:r>
              <a:r>
                <a:rPr lang="en-US" b="1" dirty="0" err="1"/>
                <a:t>hiện</a:t>
              </a:r>
              <a:r>
                <a:rPr lang="en-US" b="1" dirty="0"/>
                <a:t> </a:t>
              </a:r>
              <a:r>
                <a:rPr lang="en-US" b="1" dirty="0" err="1"/>
                <a:t>tượng</a:t>
              </a:r>
              <a:r>
                <a:rPr lang="en-US" b="1" dirty="0"/>
                <a:t> </a:t>
              </a:r>
              <a:r>
                <a:rPr lang="en-US" b="1" dirty="0" err="1"/>
                <a:t>được</a:t>
              </a:r>
              <a:r>
                <a:rPr lang="en-US" b="1" dirty="0"/>
                <a:t> </a:t>
              </a:r>
              <a:r>
                <a:rPr lang="en-US" b="1" dirty="0" err="1"/>
                <a:t>gọi</a:t>
              </a:r>
              <a:r>
                <a:rPr lang="en-US" b="1" dirty="0"/>
                <a:t> </a:t>
              </a:r>
              <a:r>
                <a:rPr lang="en-US" b="1" dirty="0" err="1"/>
                <a:t>là</a:t>
              </a:r>
              <a:r>
                <a:rPr lang="en-US" b="1" dirty="0"/>
                <a:t> ONKK </a:t>
              </a:r>
              <a:endParaRPr lang="en-IE" b="1" dirty="0"/>
            </a:p>
          </p:txBody>
        </p:sp>
        <p:sp>
          <p:nvSpPr>
            <p:cNvPr id="71" name="TextBox 70">
              <a:extLst>
                <a:ext uri="{FF2B5EF4-FFF2-40B4-BE49-F238E27FC236}">
                  <a16:creationId xmlns:a16="http://schemas.microsoft.com/office/drawing/2014/main" id="{37B4EE07-FE93-AF78-06D1-381BAEFAECDB}"/>
                </a:ext>
              </a:extLst>
            </p:cNvPr>
            <p:cNvSpPr txBox="1"/>
            <p:nvPr/>
          </p:nvSpPr>
          <p:spPr>
            <a:xfrm>
              <a:off x="1703771" y="4972794"/>
              <a:ext cx="5706876" cy="990907"/>
            </a:xfrm>
            <a:prstGeom prst="rect">
              <a:avLst/>
            </a:prstGeom>
            <a:noFill/>
          </p:spPr>
          <p:txBody>
            <a:bodyPr wrap="none" rtlCol="0">
              <a:spAutoFit/>
            </a:bodyPr>
            <a:lstStyle/>
            <a:p>
              <a:pPr marL="457200" indent="-457200">
                <a:buFont typeface="Arial" panose="020B0604020202020204" pitchFamily="34" charset="0"/>
                <a:buChar char="•"/>
              </a:pPr>
              <a:r>
                <a:rPr lang="en-US" dirty="0"/>
                <a:t>Thay </a:t>
              </a:r>
              <a:r>
                <a:rPr lang="en-US" dirty="0" err="1"/>
                <a:t>đổi</a:t>
              </a:r>
              <a:r>
                <a:rPr lang="en-US" dirty="0"/>
                <a:t> </a:t>
              </a:r>
              <a:r>
                <a:rPr lang="en-US" dirty="0" err="1"/>
                <a:t>thành</a:t>
              </a:r>
              <a:r>
                <a:rPr lang="en-US" dirty="0"/>
                <a:t> </a:t>
              </a:r>
              <a:r>
                <a:rPr lang="en-US" dirty="0" err="1"/>
                <a:t>phần</a:t>
              </a:r>
              <a:r>
                <a:rPr lang="en-US" dirty="0"/>
                <a:t> </a:t>
              </a:r>
              <a:r>
                <a:rPr lang="en-US" dirty="0" err="1"/>
                <a:t>không</a:t>
              </a:r>
              <a:r>
                <a:rPr lang="en-US" dirty="0"/>
                <a:t> </a:t>
              </a:r>
              <a:r>
                <a:rPr lang="en-US" dirty="0" err="1"/>
                <a:t>khí</a:t>
              </a:r>
              <a:endParaRPr lang="en-US" dirty="0"/>
            </a:p>
            <a:p>
              <a:pPr marL="457200" indent="-457200">
                <a:buFont typeface="Arial" panose="020B0604020202020204" pitchFamily="34" charset="0"/>
                <a:buChar char="•"/>
              </a:pPr>
              <a:r>
                <a:rPr lang="en-US" dirty="0" err="1"/>
                <a:t>Mức</a:t>
              </a:r>
              <a:r>
                <a:rPr lang="en-US" dirty="0"/>
                <a:t> </a:t>
              </a:r>
              <a:r>
                <a:rPr lang="en-US" dirty="0" err="1"/>
                <a:t>độ</a:t>
              </a:r>
              <a:r>
                <a:rPr lang="en-US" dirty="0"/>
                <a:t> </a:t>
              </a:r>
              <a:r>
                <a:rPr lang="en-US" dirty="0" err="1"/>
                <a:t>thay</a:t>
              </a:r>
              <a:r>
                <a:rPr lang="en-US" dirty="0"/>
                <a:t> </a:t>
              </a:r>
              <a:r>
                <a:rPr lang="en-US" dirty="0" err="1"/>
                <a:t>đổi</a:t>
              </a:r>
              <a:r>
                <a:rPr lang="en-US" dirty="0"/>
                <a:t> </a:t>
              </a:r>
              <a:r>
                <a:rPr lang="en-US" dirty="0" err="1"/>
                <a:t>đủ</a:t>
              </a:r>
              <a:r>
                <a:rPr lang="en-US" dirty="0"/>
                <a:t> </a:t>
              </a:r>
              <a:r>
                <a:rPr lang="en-US" dirty="0" err="1"/>
                <a:t>lớn</a:t>
              </a:r>
              <a:r>
                <a:rPr lang="en-US" dirty="0"/>
                <a:t> 	</a:t>
              </a:r>
            </a:p>
            <a:p>
              <a:pPr marL="457200" indent="-457200">
                <a:buFont typeface="Arial" panose="020B0604020202020204" pitchFamily="34" charset="0"/>
                <a:buChar char="•"/>
              </a:pPr>
              <a:r>
                <a:rPr lang="en-US" dirty="0" err="1"/>
                <a:t>Thời</a:t>
              </a:r>
              <a:r>
                <a:rPr lang="en-US" dirty="0"/>
                <a:t> </a:t>
              </a:r>
              <a:r>
                <a:rPr lang="en-US" dirty="0" err="1"/>
                <a:t>gian</a:t>
              </a:r>
              <a:r>
                <a:rPr lang="en-US" dirty="0"/>
                <a:t> </a:t>
              </a:r>
              <a:r>
                <a:rPr lang="en-US" dirty="0" err="1"/>
                <a:t>thay</a:t>
              </a:r>
              <a:r>
                <a:rPr lang="en-US" dirty="0"/>
                <a:t> </a:t>
              </a:r>
              <a:r>
                <a:rPr lang="en-US" dirty="0" err="1"/>
                <a:t>đổi</a:t>
              </a:r>
              <a:r>
                <a:rPr lang="en-US" dirty="0"/>
                <a:t> </a:t>
              </a:r>
              <a:r>
                <a:rPr lang="en-US" dirty="0" err="1"/>
                <a:t>đủ</a:t>
              </a:r>
              <a:r>
                <a:rPr lang="en-US" dirty="0"/>
                <a:t> </a:t>
              </a:r>
              <a:r>
                <a:rPr lang="en-US" dirty="0" err="1"/>
                <a:t>dài</a:t>
              </a:r>
              <a:endParaRPr lang="en-US" dirty="0"/>
            </a:p>
          </p:txBody>
        </p:sp>
      </p:grpSp>
      <p:sp>
        <p:nvSpPr>
          <p:cNvPr id="73" name="TextBox 72">
            <a:extLst>
              <a:ext uri="{FF2B5EF4-FFF2-40B4-BE49-F238E27FC236}">
                <a16:creationId xmlns:a16="http://schemas.microsoft.com/office/drawing/2014/main" id="{2EB432F8-571C-4A93-F9DE-EBB9764521A2}"/>
              </a:ext>
            </a:extLst>
          </p:cNvPr>
          <p:cNvSpPr txBox="1"/>
          <p:nvPr/>
        </p:nvSpPr>
        <p:spPr>
          <a:xfrm>
            <a:off x="581947" y="1432216"/>
            <a:ext cx="4394538" cy="1631216"/>
          </a:xfrm>
          <a:prstGeom prst="rect">
            <a:avLst/>
          </a:prstGeom>
          <a:noFill/>
        </p:spPr>
        <p:txBody>
          <a:bodyPr wrap="square" rtlCol="0">
            <a:spAutoFit/>
          </a:bodyPr>
          <a:lstStyle/>
          <a:p>
            <a:pPr algn="just"/>
            <a:r>
              <a:rPr lang="en-US" sz="2000" b="1" dirty="0" err="1"/>
              <a:t>Ô</a:t>
            </a:r>
            <a:r>
              <a:rPr lang="en-US" sz="2000" b="1" dirty="0"/>
              <a:t> </a:t>
            </a:r>
            <a:r>
              <a:rPr lang="en-US" sz="2000" b="1" dirty="0" err="1"/>
              <a:t>nhiễm</a:t>
            </a:r>
            <a:r>
              <a:rPr lang="en-US" sz="2000" b="1" dirty="0"/>
              <a:t> </a:t>
            </a:r>
            <a:r>
              <a:rPr lang="en-US" sz="2000" b="1" dirty="0" err="1"/>
              <a:t>không</a:t>
            </a:r>
            <a:r>
              <a:rPr lang="en-US" sz="2000" b="1" dirty="0"/>
              <a:t> </a:t>
            </a:r>
            <a:r>
              <a:rPr lang="en-US" sz="2000" b="1" dirty="0" err="1"/>
              <a:t>khí</a:t>
            </a:r>
            <a:r>
              <a:rPr lang="en-US" sz="2000" b="1" dirty="0"/>
              <a:t> (ONKK): </a:t>
            </a:r>
            <a:r>
              <a:rPr lang="en-US" sz="2000" dirty="0" err="1"/>
              <a:t>là</a:t>
            </a:r>
            <a:r>
              <a:rPr lang="en-US" sz="2000" dirty="0"/>
              <a:t> </a:t>
            </a:r>
            <a:r>
              <a:rPr lang="en-US" sz="2000" dirty="0" err="1"/>
              <a:t>sự</a:t>
            </a:r>
            <a:r>
              <a:rPr lang="en-US" sz="2000" dirty="0"/>
              <a:t> </a:t>
            </a:r>
            <a:r>
              <a:rPr lang="en-US" sz="2000" dirty="0" err="1"/>
              <a:t>thay</a:t>
            </a:r>
            <a:r>
              <a:rPr lang="en-US" sz="2000" dirty="0"/>
              <a:t> </a:t>
            </a:r>
            <a:r>
              <a:rPr lang="en-US" sz="2000" dirty="0" err="1"/>
              <a:t>đổi</a:t>
            </a:r>
            <a:r>
              <a:rPr lang="en-US" sz="2000" dirty="0"/>
              <a:t> </a:t>
            </a:r>
            <a:r>
              <a:rPr lang="en-US" sz="2000" dirty="0" err="1"/>
              <a:t>thành</a:t>
            </a:r>
            <a:r>
              <a:rPr lang="en-US" sz="2000" dirty="0"/>
              <a:t> </a:t>
            </a:r>
            <a:r>
              <a:rPr lang="en-US" sz="2000" dirty="0" err="1"/>
              <a:t>phần</a:t>
            </a:r>
            <a:r>
              <a:rPr lang="en-US" sz="2000" dirty="0"/>
              <a:t> </a:t>
            </a:r>
            <a:r>
              <a:rPr lang="en-US" sz="2000" dirty="0" err="1"/>
              <a:t>không</a:t>
            </a:r>
            <a:r>
              <a:rPr lang="en-US" sz="2000" dirty="0"/>
              <a:t> </a:t>
            </a:r>
            <a:r>
              <a:rPr lang="en-US" sz="2000" dirty="0" err="1"/>
              <a:t>khí</a:t>
            </a:r>
            <a:r>
              <a:rPr lang="en-US" sz="2000" dirty="0"/>
              <a:t> </a:t>
            </a:r>
            <a:r>
              <a:rPr lang="en-US" sz="2000" dirty="0" err="1"/>
              <a:t>mà</a:t>
            </a:r>
            <a:r>
              <a:rPr lang="en-US" sz="2000" dirty="0"/>
              <a:t> </a:t>
            </a:r>
            <a:r>
              <a:rPr lang="en-US" sz="2000" dirty="0" err="1"/>
              <a:t>có</a:t>
            </a:r>
            <a:r>
              <a:rPr lang="en-US" sz="2000" dirty="0"/>
              <a:t> </a:t>
            </a:r>
            <a:r>
              <a:rPr lang="en-US" sz="2000" dirty="0" err="1"/>
              <a:t>thể</a:t>
            </a:r>
            <a:r>
              <a:rPr lang="en-US" sz="2000" dirty="0"/>
              <a:t> </a:t>
            </a:r>
            <a:r>
              <a:rPr lang="en-US" sz="2000" dirty="0" err="1"/>
              <a:t>hoặc</a:t>
            </a:r>
            <a:r>
              <a:rPr lang="en-US" sz="2000" dirty="0"/>
              <a:t> </a:t>
            </a:r>
            <a:r>
              <a:rPr lang="en-US" sz="2000" dirty="0" err="1"/>
              <a:t>có</a:t>
            </a:r>
            <a:r>
              <a:rPr lang="en-US" sz="2000" dirty="0"/>
              <a:t> xu </a:t>
            </a:r>
            <a:r>
              <a:rPr lang="en-US" sz="2000" dirty="0" err="1"/>
              <a:t>hướng</a:t>
            </a:r>
            <a:r>
              <a:rPr lang="en-US" sz="2000" dirty="0"/>
              <a:t> </a:t>
            </a:r>
            <a:r>
              <a:rPr lang="en-US" sz="2000" dirty="0" err="1"/>
              <a:t>có</a:t>
            </a:r>
            <a:r>
              <a:rPr lang="en-US" sz="2000" dirty="0"/>
              <a:t> </a:t>
            </a:r>
            <a:r>
              <a:rPr lang="en-US" sz="2000" dirty="0" err="1"/>
              <a:t>hại</a:t>
            </a:r>
            <a:r>
              <a:rPr lang="en-US" sz="2000" dirty="0"/>
              <a:t> </a:t>
            </a:r>
            <a:r>
              <a:rPr lang="en-US" sz="2000" dirty="0" err="1"/>
              <a:t>cho</a:t>
            </a:r>
            <a:r>
              <a:rPr lang="en-US" sz="2000" dirty="0"/>
              <a:t> </a:t>
            </a:r>
            <a:r>
              <a:rPr lang="en-US" sz="2000" dirty="0" err="1"/>
              <a:t>đời</a:t>
            </a:r>
            <a:r>
              <a:rPr lang="en-US" sz="2000" dirty="0"/>
              <a:t> </a:t>
            </a:r>
            <a:r>
              <a:rPr lang="en-US" sz="2000" dirty="0" err="1"/>
              <a:t>sống</a:t>
            </a:r>
            <a:r>
              <a:rPr lang="en-US" sz="2000" dirty="0"/>
              <a:t> </a:t>
            </a:r>
            <a:r>
              <a:rPr lang="en-US" sz="2000" dirty="0" err="1"/>
              <a:t>của</a:t>
            </a:r>
            <a:r>
              <a:rPr lang="en-US" sz="2000" dirty="0"/>
              <a:t> con </a:t>
            </a:r>
            <a:r>
              <a:rPr lang="en-US" sz="2000" dirty="0" err="1"/>
              <a:t>người</a:t>
            </a:r>
            <a:r>
              <a:rPr lang="en-US" sz="2000" dirty="0"/>
              <a:t>, </a:t>
            </a:r>
            <a:r>
              <a:rPr lang="en-US" sz="2000" dirty="0" err="1"/>
              <a:t>động</a:t>
            </a:r>
            <a:r>
              <a:rPr lang="en-US" sz="2000" dirty="0"/>
              <a:t> </a:t>
            </a:r>
            <a:r>
              <a:rPr lang="en-US" sz="2000" dirty="0" err="1"/>
              <a:t>vật</a:t>
            </a:r>
            <a:r>
              <a:rPr lang="en-US" sz="2000" dirty="0"/>
              <a:t>, </a:t>
            </a:r>
            <a:r>
              <a:rPr lang="en-US" sz="2000" dirty="0" err="1"/>
              <a:t>thực</a:t>
            </a:r>
            <a:r>
              <a:rPr lang="en-US" sz="2000" dirty="0"/>
              <a:t> </a:t>
            </a:r>
            <a:r>
              <a:rPr lang="en-US" sz="2000" dirty="0" err="1"/>
              <a:t>vật</a:t>
            </a:r>
            <a:r>
              <a:rPr lang="en-US" sz="2000" dirty="0"/>
              <a:t>, </a:t>
            </a:r>
            <a:r>
              <a:rPr lang="en-US" sz="2000" dirty="0" err="1"/>
              <a:t>tài</a:t>
            </a:r>
            <a:r>
              <a:rPr lang="en-US" sz="2000" dirty="0"/>
              <a:t> </a:t>
            </a:r>
            <a:r>
              <a:rPr lang="en-US" sz="2000" dirty="0" err="1"/>
              <a:t>sản</a:t>
            </a:r>
            <a:r>
              <a:rPr lang="en-US" sz="2000" dirty="0"/>
              <a:t> </a:t>
            </a:r>
            <a:r>
              <a:rPr lang="en-US" sz="2000" dirty="0" err="1"/>
              <a:t>và</a:t>
            </a:r>
            <a:r>
              <a:rPr lang="en-US" sz="2000" dirty="0"/>
              <a:t> </a:t>
            </a:r>
            <a:r>
              <a:rPr lang="en-US" sz="2000" dirty="0" err="1"/>
              <a:t>thẩm</a:t>
            </a:r>
            <a:r>
              <a:rPr lang="en-US" sz="2000" dirty="0"/>
              <a:t> </a:t>
            </a:r>
            <a:r>
              <a:rPr lang="en-US" sz="2000" dirty="0" err="1"/>
              <a:t>mỹ</a:t>
            </a:r>
            <a:r>
              <a:rPr lang="en-US" sz="2000" dirty="0"/>
              <a:t>.</a:t>
            </a:r>
            <a:endParaRPr lang="en-IE" sz="2000" dirty="0"/>
          </a:p>
        </p:txBody>
      </p:sp>
      <p:grpSp>
        <p:nvGrpSpPr>
          <p:cNvPr id="83" name="Group 82">
            <a:extLst>
              <a:ext uri="{FF2B5EF4-FFF2-40B4-BE49-F238E27FC236}">
                <a16:creationId xmlns:a16="http://schemas.microsoft.com/office/drawing/2014/main" id="{D3BE41E2-1222-33BB-11D0-2C748EF8F324}"/>
              </a:ext>
            </a:extLst>
          </p:cNvPr>
          <p:cNvGrpSpPr/>
          <p:nvPr/>
        </p:nvGrpSpPr>
        <p:grpSpPr>
          <a:xfrm>
            <a:off x="-91270" y="369381"/>
            <a:ext cx="4394548" cy="545121"/>
            <a:chOff x="379423" y="277700"/>
            <a:chExt cx="4394548" cy="545121"/>
          </a:xfrm>
        </p:grpSpPr>
        <p:sp>
          <p:nvSpPr>
            <p:cNvPr id="74" name="Rectangle 73">
              <a:extLst>
                <a:ext uri="{FF2B5EF4-FFF2-40B4-BE49-F238E27FC236}">
                  <a16:creationId xmlns:a16="http://schemas.microsoft.com/office/drawing/2014/main" id="{8E019529-9687-0AD8-20EE-11F291E9BC07}"/>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75" name="TextBox 74">
              <a:extLst>
                <a:ext uri="{FF2B5EF4-FFF2-40B4-BE49-F238E27FC236}">
                  <a16:creationId xmlns:a16="http://schemas.microsoft.com/office/drawing/2014/main" id="{BA390A29-A080-1135-049A-623EB7A9B529}"/>
                </a:ext>
              </a:extLst>
            </p:cNvPr>
            <p:cNvSpPr txBox="1"/>
            <p:nvPr/>
          </p:nvSpPr>
          <p:spPr>
            <a:xfrm>
              <a:off x="379423" y="341979"/>
              <a:ext cx="4394548" cy="400110"/>
            </a:xfrm>
            <a:prstGeom prst="rect">
              <a:avLst/>
            </a:prstGeom>
            <a:noFill/>
          </p:spPr>
          <p:txBody>
            <a:bodyPr wrap="square">
              <a:spAutoFit/>
            </a:bodyPr>
            <a:lstStyle/>
            <a:p>
              <a:pPr marL="0" indent="0" algn="ctr">
                <a:buNone/>
              </a:pPr>
              <a:r>
                <a:rPr lang="en-US" sz="2000" b="1" dirty="0" err="1"/>
                <a:t>Khái</a:t>
              </a:r>
              <a:r>
                <a:rPr lang="en-US" sz="2000" b="1" dirty="0"/>
                <a:t> </a:t>
              </a:r>
              <a:r>
                <a:rPr lang="en-US" sz="2000" b="1" dirty="0" err="1"/>
                <a:t>niệm</a:t>
              </a:r>
              <a:r>
                <a:rPr lang="en-US" sz="2000" b="1" dirty="0"/>
                <a:t> </a:t>
              </a:r>
              <a:r>
                <a:rPr lang="en-US" sz="2000" b="1" dirty="0" err="1"/>
                <a:t>ô</a:t>
              </a:r>
              <a:r>
                <a:rPr lang="en-US" sz="2000" b="1" dirty="0"/>
                <a:t> </a:t>
              </a:r>
              <a:r>
                <a:rPr lang="en-US" sz="2000" b="1" dirty="0" err="1"/>
                <a:t>nhiễm</a:t>
              </a:r>
              <a:r>
                <a:rPr lang="en-US" sz="2000" b="1" dirty="0"/>
                <a:t> </a:t>
              </a:r>
              <a:r>
                <a:rPr lang="en-US" sz="2000" b="1" dirty="0" err="1"/>
                <a:t>không</a:t>
              </a:r>
              <a:r>
                <a:rPr lang="en-US" sz="2000" b="1" dirty="0"/>
                <a:t> </a:t>
              </a:r>
              <a:r>
                <a:rPr lang="en-US" sz="2000" b="1" dirty="0" err="1"/>
                <a:t>khí</a:t>
              </a:r>
              <a:endParaRPr lang="en-IE" sz="2000" b="1" dirty="0"/>
            </a:p>
          </p:txBody>
        </p:sp>
      </p:grpSp>
      <p:pic>
        <p:nvPicPr>
          <p:cNvPr id="77" name="Picture 76">
            <a:extLst>
              <a:ext uri="{FF2B5EF4-FFF2-40B4-BE49-F238E27FC236}">
                <a16:creationId xmlns:a16="http://schemas.microsoft.com/office/drawing/2014/main" id="{348CD1D8-57CF-3C7A-9DEB-DD64A5DE62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7461" y="2418002"/>
            <a:ext cx="5142591" cy="2524271"/>
          </a:xfrm>
          <a:prstGeom prst="rect">
            <a:avLst/>
          </a:prstGeom>
        </p:spPr>
      </p:pic>
      <p:cxnSp>
        <p:nvCxnSpPr>
          <p:cNvPr id="79" name="Straight Connector 78">
            <a:extLst>
              <a:ext uri="{FF2B5EF4-FFF2-40B4-BE49-F238E27FC236}">
                <a16:creationId xmlns:a16="http://schemas.microsoft.com/office/drawing/2014/main" id="{570ACEEF-D4E8-3027-64EE-8183AAE3A1A3}"/>
              </a:ext>
            </a:extLst>
          </p:cNvPr>
          <p:cNvCxnSpPr/>
          <p:nvPr/>
        </p:nvCxnSpPr>
        <p:spPr>
          <a:xfrm>
            <a:off x="5650523" y="0"/>
            <a:ext cx="0" cy="7057292"/>
          </a:xfrm>
          <a:prstGeom prst="line">
            <a:avLst/>
          </a:prstGeom>
          <a:ln w="44450" cmpd="sng">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85" name="Group 84">
            <a:extLst>
              <a:ext uri="{FF2B5EF4-FFF2-40B4-BE49-F238E27FC236}">
                <a16:creationId xmlns:a16="http://schemas.microsoft.com/office/drawing/2014/main" id="{69D9991B-4EB5-025A-A942-39884D53E752}"/>
              </a:ext>
            </a:extLst>
          </p:cNvPr>
          <p:cNvGrpSpPr/>
          <p:nvPr/>
        </p:nvGrpSpPr>
        <p:grpSpPr>
          <a:xfrm>
            <a:off x="7905785" y="369381"/>
            <a:ext cx="4394548" cy="545121"/>
            <a:chOff x="379423" y="277700"/>
            <a:chExt cx="4394548" cy="545121"/>
          </a:xfrm>
        </p:grpSpPr>
        <p:sp>
          <p:nvSpPr>
            <p:cNvPr id="86" name="Rectangle 85">
              <a:extLst>
                <a:ext uri="{FF2B5EF4-FFF2-40B4-BE49-F238E27FC236}">
                  <a16:creationId xmlns:a16="http://schemas.microsoft.com/office/drawing/2014/main" id="{8B22DD2B-0E5E-0F51-F739-CD93560F979C}"/>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87" name="TextBox 86">
              <a:extLst>
                <a:ext uri="{FF2B5EF4-FFF2-40B4-BE49-F238E27FC236}">
                  <a16:creationId xmlns:a16="http://schemas.microsoft.com/office/drawing/2014/main" id="{79641DA1-E343-B082-3D54-0EE7B4547528}"/>
                </a:ext>
              </a:extLst>
            </p:cNvPr>
            <p:cNvSpPr txBox="1"/>
            <p:nvPr/>
          </p:nvSpPr>
          <p:spPr>
            <a:xfrm>
              <a:off x="379423" y="341979"/>
              <a:ext cx="4394548" cy="400110"/>
            </a:xfrm>
            <a:prstGeom prst="rect">
              <a:avLst/>
            </a:prstGeom>
            <a:noFill/>
          </p:spPr>
          <p:txBody>
            <a:bodyPr wrap="square">
              <a:spAutoFit/>
            </a:bodyPr>
            <a:lstStyle/>
            <a:p>
              <a:pPr marL="0" indent="0" algn="ctr">
                <a:buNone/>
              </a:pPr>
              <a:r>
                <a:rPr lang="en-US" sz="2000" b="1" dirty="0" err="1"/>
                <a:t>Nguồn</a:t>
              </a:r>
              <a:r>
                <a:rPr lang="en-US" sz="2000" b="1" dirty="0"/>
                <a:t> </a:t>
              </a:r>
              <a:r>
                <a:rPr lang="en-US" sz="2000" b="1" dirty="0" err="1"/>
                <a:t>gốc</a:t>
              </a:r>
              <a:r>
                <a:rPr lang="en-US" sz="2000" b="1" dirty="0"/>
                <a:t> </a:t>
              </a:r>
              <a:r>
                <a:rPr lang="en-US" sz="2000" b="1" dirty="0" err="1"/>
                <a:t>của</a:t>
              </a:r>
              <a:r>
                <a:rPr lang="en-US" sz="2000" b="1" dirty="0"/>
                <a:t> </a:t>
              </a:r>
              <a:r>
                <a:rPr lang="en-US" sz="2000" b="1" dirty="0" err="1"/>
                <a:t>ô</a:t>
              </a:r>
              <a:r>
                <a:rPr lang="en-US" sz="2000" b="1" dirty="0"/>
                <a:t> </a:t>
              </a:r>
              <a:r>
                <a:rPr lang="en-US" sz="2000" b="1" dirty="0" err="1"/>
                <a:t>nhiễm</a:t>
              </a:r>
              <a:r>
                <a:rPr lang="en-US" sz="2000" b="1" dirty="0"/>
                <a:t> </a:t>
              </a:r>
              <a:r>
                <a:rPr lang="en-US" sz="2000" b="1" dirty="0" err="1"/>
                <a:t>không</a:t>
              </a:r>
              <a:r>
                <a:rPr lang="en-US" sz="2000" b="1" dirty="0"/>
                <a:t> </a:t>
              </a:r>
              <a:r>
                <a:rPr lang="en-US" sz="2000" b="1" dirty="0" err="1"/>
                <a:t>khí</a:t>
              </a:r>
              <a:endParaRPr lang="en-IE" sz="2000" b="1" dirty="0"/>
            </a:p>
          </p:txBody>
        </p:sp>
      </p:grpSp>
      <p:sp>
        <p:nvSpPr>
          <p:cNvPr id="89" name="Slide Number Placeholder 88">
            <a:extLst>
              <a:ext uri="{FF2B5EF4-FFF2-40B4-BE49-F238E27FC236}">
                <a16:creationId xmlns:a16="http://schemas.microsoft.com/office/drawing/2014/main" id="{82BCAE7B-61F8-AF14-D024-76C3C2B796AC}"/>
              </a:ext>
            </a:extLst>
          </p:cNvPr>
          <p:cNvSpPr>
            <a:spLocks noGrp="1"/>
          </p:cNvSpPr>
          <p:nvPr>
            <p:ph type="sldNum" sz="quarter" idx="12"/>
          </p:nvPr>
        </p:nvSpPr>
        <p:spPr/>
        <p:txBody>
          <a:bodyPr/>
          <a:lstStyle/>
          <a:p>
            <a:fld id="{C03D611F-4E0C-40CB-9095-27B95F4BE683}" type="slidenum">
              <a:rPr lang="en-US" smtClean="0"/>
              <a:t>7</a:t>
            </a:fld>
            <a:endParaRPr lang="en-US"/>
          </a:p>
        </p:txBody>
      </p:sp>
    </p:spTree>
    <p:extLst>
      <p:ext uri="{BB962C8B-B14F-4D97-AF65-F5344CB8AC3E}">
        <p14:creationId xmlns:p14="http://schemas.microsoft.com/office/powerpoint/2010/main" val="3120523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96C7E492-7E2D-4BA4-857D-7C63C7DE8E3E}"/>
              </a:ext>
            </a:extLst>
          </p:cNvPr>
          <p:cNvSpPr>
            <a:spLocks noChangeArrowheads="1"/>
          </p:cNvSpPr>
          <p:nvPr/>
        </p:nvSpPr>
        <p:spPr bwMode="auto">
          <a:xfrm>
            <a:off x="7167020" y="1682086"/>
            <a:ext cx="4543922" cy="535531"/>
          </a:xfrm>
          <a:prstGeom prst="rect">
            <a:avLst/>
          </a:prstGeom>
          <a:noFill/>
          <a:ln w="9525">
            <a:noFill/>
            <a:miter lim="800000"/>
            <a:headEnd/>
            <a:tailEnd/>
          </a:ln>
        </p:spPr>
        <p:txBody>
          <a:bodyPr/>
          <a:lstStyle/>
          <a:p>
            <a:pPr marL="342900" indent="-342900">
              <a:spcBef>
                <a:spcPct val="20000"/>
              </a:spcBef>
              <a:buFont typeface="Arial" panose="020B0604020202020204" pitchFamily="34" charset="0"/>
              <a:buChar char="•"/>
            </a:pPr>
            <a:r>
              <a:rPr lang="en-US" sz="2500" b="1" dirty="0" err="1">
                <a:solidFill>
                  <a:srgbClr val="002060"/>
                </a:solidFill>
              </a:rPr>
              <a:t>Chất</a:t>
            </a:r>
            <a:r>
              <a:rPr lang="en-US" sz="2500" b="1" dirty="0">
                <a:solidFill>
                  <a:srgbClr val="002060"/>
                </a:solidFill>
              </a:rPr>
              <a:t> ô </a:t>
            </a:r>
            <a:r>
              <a:rPr lang="en-US" sz="2500" b="1" dirty="0" err="1">
                <a:solidFill>
                  <a:srgbClr val="002060"/>
                </a:solidFill>
              </a:rPr>
              <a:t>nhiễm</a:t>
            </a:r>
            <a:r>
              <a:rPr lang="en-US" sz="2500" b="1" dirty="0">
                <a:solidFill>
                  <a:srgbClr val="002060"/>
                </a:solidFill>
              </a:rPr>
              <a:t> </a:t>
            </a:r>
            <a:r>
              <a:rPr lang="en-US" sz="2500" b="1" dirty="0" err="1">
                <a:solidFill>
                  <a:srgbClr val="002060"/>
                </a:solidFill>
              </a:rPr>
              <a:t>dạng</a:t>
            </a:r>
            <a:r>
              <a:rPr lang="en-US" sz="2500" b="1" dirty="0">
                <a:solidFill>
                  <a:srgbClr val="002060"/>
                </a:solidFill>
              </a:rPr>
              <a:t> </a:t>
            </a:r>
            <a:r>
              <a:rPr lang="en-US" sz="2500" b="1" dirty="0" err="1">
                <a:solidFill>
                  <a:srgbClr val="002060"/>
                </a:solidFill>
              </a:rPr>
              <a:t>bụi</a:t>
            </a:r>
            <a:r>
              <a:rPr lang="en-US" sz="2500" b="1" dirty="0">
                <a:solidFill>
                  <a:srgbClr val="002060"/>
                </a:solidFill>
              </a:rPr>
              <a:t> 	</a:t>
            </a:r>
          </a:p>
        </p:txBody>
      </p:sp>
      <p:pic>
        <p:nvPicPr>
          <p:cNvPr id="8" name="Picture 7" descr="A close up of a sign&#10;&#10;Description automatically generated">
            <a:extLst>
              <a:ext uri="{FF2B5EF4-FFF2-40B4-BE49-F238E27FC236}">
                <a16:creationId xmlns:a16="http://schemas.microsoft.com/office/drawing/2014/main" id="{0EAC1782-B938-4B59-9223-E01C762437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980" y="2362804"/>
            <a:ext cx="5287617" cy="3525078"/>
          </a:xfrm>
          <a:prstGeom prst="rect">
            <a:avLst/>
          </a:prstGeom>
        </p:spPr>
      </p:pic>
      <p:sp>
        <p:nvSpPr>
          <p:cNvPr id="9" name="Rectangle 8">
            <a:extLst>
              <a:ext uri="{FF2B5EF4-FFF2-40B4-BE49-F238E27FC236}">
                <a16:creationId xmlns:a16="http://schemas.microsoft.com/office/drawing/2014/main" id="{1003E23C-AE80-47DD-AF15-20CA190EA029}"/>
              </a:ext>
            </a:extLst>
          </p:cNvPr>
          <p:cNvSpPr/>
          <p:nvPr/>
        </p:nvSpPr>
        <p:spPr>
          <a:xfrm>
            <a:off x="1260349" y="1656058"/>
            <a:ext cx="3503138" cy="477054"/>
          </a:xfrm>
          <a:prstGeom prst="rect">
            <a:avLst/>
          </a:prstGeom>
        </p:spPr>
        <p:txBody>
          <a:bodyPr wrap="none">
            <a:spAutoFit/>
          </a:bodyPr>
          <a:lstStyle/>
          <a:p>
            <a:pPr marL="342900" indent="-342900">
              <a:spcBef>
                <a:spcPct val="20000"/>
              </a:spcBef>
              <a:buFontTx/>
              <a:buChar char="•"/>
            </a:pPr>
            <a:r>
              <a:rPr lang="en-US" sz="2500" b="1" dirty="0" err="1">
                <a:solidFill>
                  <a:srgbClr val="002060"/>
                </a:solidFill>
              </a:rPr>
              <a:t>Chất</a:t>
            </a:r>
            <a:r>
              <a:rPr lang="en-US" sz="2500" b="1" dirty="0">
                <a:solidFill>
                  <a:srgbClr val="002060"/>
                </a:solidFill>
              </a:rPr>
              <a:t> ô </a:t>
            </a:r>
            <a:r>
              <a:rPr lang="en-US" sz="2500" b="1" dirty="0" err="1">
                <a:solidFill>
                  <a:srgbClr val="002060"/>
                </a:solidFill>
              </a:rPr>
              <a:t>nhiễm</a:t>
            </a:r>
            <a:r>
              <a:rPr lang="en-US" sz="2500" b="1" dirty="0">
                <a:solidFill>
                  <a:srgbClr val="002060"/>
                </a:solidFill>
              </a:rPr>
              <a:t> </a:t>
            </a:r>
            <a:r>
              <a:rPr lang="en-US" sz="2500" b="1" dirty="0" err="1">
                <a:solidFill>
                  <a:srgbClr val="002060"/>
                </a:solidFill>
              </a:rPr>
              <a:t>dạng</a:t>
            </a:r>
            <a:r>
              <a:rPr lang="en-US" sz="2500" b="1" dirty="0">
                <a:solidFill>
                  <a:srgbClr val="002060"/>
                </a:solidFill>
              </a:rPr>
              <a:t> </a:t>
            </a:r>
            <a:r>
              <a:rPr lang="en-US" sz="2500" b="1" dirty="0" err="1">
                <a:solidFill>
                  <a:srgbClr val="002060"/>
                </a:solidFill>
              </a:rPr>
              <a:t>khí</a:t>
            </a:r>
            <a:endParaRPr lang="en-US" sz="2500" b="1" dirty="0">
              <a:solidFill>
                <a:srgbClr val="002060"/>
              </a:solidFill>
            </a:endParaRPr>
          </a:p>
        </p:txBody>
      </p:sp>
      <p:pic>
        <p:nvPicPr>
          <p:cNvPr id="10" name="Picture 4" descr="https://www.epa.gov/sites/production/files/2016-09/pm2.5_scale_graphic-color_2.jpg">
            <a:extLst>
              <a:ext uri="{FF2B5EF4-FFF2-40B4-BE49-F238E27FC236}">
                <a16:creationId xmlns:a16="http://schemas.microsoft.com/office/drawing/2014/main" id="{68936A8C-4DF0-4FAC-BE07-C5B7F50AE4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906" y="2362804"/>
            <a:ext cx="5112114" cy="35642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618C794-28E4-D440-44F7-AFB3BE77CD81}"/>
              </a:ext>
            </a:extLst>
          </p:cNvPr>
          <p:cNvGrpSpPr/>
          <p:nvPr/>
        </p:nvGrpSpPr>
        <p:grpSpPr>
          <a:xfrm>
            <a:off x="-110303" y="424997"/>
            <a:ext cx="5022271" cy="545121"/>
            <a:chOff x="379423" y="277700"/>
            <a:chExt cx="4394548" cy="545121"/>
          </a:xfrm>
        </p:grpSpPr>
        <p:sp>
          <p:nvSpPr>
            <p:cNvPr id="6" name="Rectangle 5">
              <a:extLst>
                <a:ext uri="{FF2B5EF4-FFF2-40B4-BE49-F238E27FC236}">
                  <a16:creationId xmlns:a16="http://schemas.microsoft.com/office/drawing/2014/main" id="{885CB00B-D61E-A179-37EA-A961D3474BC1}"/>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dirty="0"/>
            </a:p>
          </p:txBody>
        </p:sp>
        <p:sp>
          <p:nvSpPr>
            <p:cNvPr id="7" name="TextBox 6">
              <a:extLst>
                <a:ext uri="{FF2B5EF4-FFF2-40B4-BE49-F238E27FC236}">
                  <a16:creationId xmlns:a16="http://schemas.microsoft.com/office/drawing/2014/main" id="{19BE56E2-0233-1742-75F3-5B5F12606B46}"/>
                </a:ext>
              </a:extLst>
            </p:cNvPr>
            <p:cNvSpPr txBox="1"/>
            <p:nvPr/>
          </p:nvSpPr>
          <p:spPr>
            <a:xfrm>
              <a:off x="379423" y="341979"/>
              <a:ext cx="4394548" cy="461665"/>
            </a:xfrm>
            <a:prstGeom prst="rect">
              <a:avLst/>
            </a:prstGeom>
            <a:noFill/>
          </p:spPr>
          <p:txBody>
            <a:bodyPr wrap="square">
              <a:spAutoFit/>
            </a:bodyPr>
            <a:lstStyle/>
            <a:p>
              <a:pPr marL="0" indent="0" algn="ctr">
                <a:buNone/>
              </a:pPr>
              <a:r>
                <a:rPr lang="en-US" sz="2400" b="1" dirty="0"/>
                <a:t>Các </a:t>
              </a:r>
              <a:r>
                <a:rPr lang="en-US" sz="2400" b="1" dirty="0" err="1"/>
                <a:t>chất</a:t>
              </a:r>
              <a:r>
                <a:rPr lang="en-US" sz="2400" b="1" dirty="0"/>
                <a:t> </a:t>
              </a:r>
              <a:r>
                <a:rPr lang="en-US" sz="2400" b="1" dirty="0" err="1"/>
                <a:t>ô</a:t>
              </a:r>
              <a:r>
                <a:rPr lang="en-US" sz="2400" b="1" dirty="0"/>
                <a:t> </a:t>
              </a:r>
              <a:r>
                <a:rPr lang="en-US" sz="2400" b="1" dirty="0" err="1"/>
                <a:t>nhiễm</a:t>
              </a:r>
              <a:r>
                <a:rPr lang="en-US" sz="2400" b="1" dirty="0"/>
                <a:t> </a:t>
              </a:r>
              <a:r>
                <a:rPr lang="en-US" sz="2400" b="1" dirty="0" err="1"/>
                <a:t>không</a:t>
              </a:r>
              <a:r>
                <a:rPr lang="en-US" sz="2400" b="1" dirty="0"/>
                <a:t> </a:t>
              </a:r>
              <a:r>
                <a:rPr lang="en-US" sz="2400" b="1" dirty="0" err="1"/>
                <a:t>khí</a:t>
              </a:r>
              <a:endParaRPr lang="en-IE" sz="2400" b="1" dirty="0"/>
            </a:p>
          </p:txBody>
        </p:sp>
      </p:grpSp>
      <p:sp>
        <p:nvSpPr>
          <p:cNvPr id="11" name="Slide Number Placeholder 10">
            <a:extLst>
              <a:ext uri="{FF2B5EF4-FFF2-40B4-BE49-F238E27FC236}">
                <a16:creationId xmlns:a16="http://schemas.microsoft.com/office/drawing/2014/main" id="{420474B6-3593-5B51-06A2-57950A9BF03F}"/>
              </a:ext>
            </a:extLst>
          </p:cNvPr>
          <p:cNvSpPr>
            <a:spLocks noGrp="1"/>
          </p:cNvSpPr>
          <p:nvPr>
            <p:ph type="sldNum" sz="quarter" idx="12"/>
          </p:nvPr>
        </p:nvSpPr>
        <p:spPr/>
        <p:txBody>
          <a:bodyPr/>
          <a:lstStyle/>
          <a:p>
            <a:fld id="{C03D611F-4E0C-40CB-9095-27B95F4BE683}" type="slidenum">
              <a:rPr lang="en-US" smtClean="0"/>
              <a:t>8</a:t>
            </a:fld>
            <a:endParaRPr lang="en-US"/>
          </a:p>
        </p:txBody>
      </p:sp>
    </p:spTree>
    <p:extLst>
      <p:ext uri="{BB962C8B-B14F-4D97-AF65-F5344CB8AC3E}">
        <p14:creationId xmlns:p14="http://schemas.microsoft.com/office/powerpoint/2010/main" val="2398992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8F6721B-D76E-443B-9D3C-B0920EB6869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29822" y="1352125"/>
            <a:ext cx="5702316" cy="468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a:hlinkClick r:id="rId3"/>
            <a:extLst>
              <a:ext uri="{FF2B5EF4-FFF2-40B4-BE49-F238E27FC236}">
                <a16:creationId xmlns:a16="http://schemas.microsoft.com/office/drawing/2014/main" id="{00D8C289-1FD7-4E81-8E0C-3E9946C5A5D9}"/>
              </a:ext>
            </a:extLst>
          </p:cNvPr>
          <p:cNvSpPr txBox="1">
            <a:spLocks noChangeArrowheads="1"/>
          </p:cNvSpPr>
          <p:nvPr/>
        </p:nvSpPr>
        <p:spPr bwMode="auto">
          <a:xfrm>
            <a:off x="6879582" y="990987"/>
            <a:ext cx="46525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b="1">
                <a:solidFill>
                  <a:schemeClr val="tx1"/>
                </a:solidFill>
                <a:latin typeface="Helvetica" panose="020B0604020202020204" pitchFamily="34" charset="0"/>
                <a:ea typeface="MS PGothic" panose="020B0600070205080204" pitchFamily="34" charset="-128"/>
              </a:defRPr>
            </a:lvl1pPr>
            <a:lvl2pPr marL="742950" indent="-285750" eaLnBrk="0" hangingPunct="0">
              <a:spcBef>
                <a:spcPct val="20000"/>
              </a:spcBef>
              <a:buChar char="–"/>
              <a:defRPr b="1">
                <a:solidFill>
                  <a:schemeClr val="tx1"/>
                </a:solidFill>
                <a:latin typeface="Helvetica" panose="020B0604020202020204" pitchFamily="34" charset="0"/>
                <a:ea typeface="MS PGothic" panose="020B0600070205080204" pitchFamily="34" charset="-128"/>
              </a:defRPr>
            </a:lvl2pPr>
            <a:lvl3pPr marL="1143000" indent="-228600" eaLnBrk="0" hangingPunct="0">
              <a:spcBef>
                <a:spcPct val="20000"/>
              </a:spcBef>
              <a:buChar char="•"/>
              <a:defRPr b="1">
                <a:solidFill>
                  <a:schemeClr val="tx1"/>
                </a:solidFill>
                <a:latin typeface="Helvetica" panose="020B0604020202020204" pitchFamily="34" charset="0"/>
                <a:ea typeface="MS PGothic" panose="020B0600070205080204" pitchFamily="34" charset="-128"/>
              </a:defRPr>
            </a:lvl3pPr>
            <a:lvl4pPr marL="1600200" indent="-228600" eaLnBrk="0" hangingPunct="0">
              <a:spcBef>
                <a:spcPct val="20000"/>
              </a:spcBef>
              <a:buChar char="–"/>
              <a:defRPr b="1">
                <a:solidFill>
                  <a:schemeClr val="tx1"/>
                </a:solidFill>
                <a:latin typeface="Helvetica" panose="020B0604020202020204" pitchFamily="34" charset="0"/>
                <a:ea typeface="MS PGothic" panose="020B0600070205080204" pitchFamily="34" charset="-128"/>
              </a:defRPr>
            </a:lvl4pPr>
            <a:lvl5pPr marL="2057400" indent="-228600" eaLnBrk="0" hangingPunct="0">
              <a:spcBef>
                <a:spcPct val="20000"/>
              </a:spcBef>
              <a:buChar char="»"/>
              <a:defRPr b="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b="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b="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b="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b="1">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r>
              <a:rPr lang="en-US" altLang="en-US" sz="1200" b="0" i="1" dirty="0">
                <a:latin typeface="Arial" panose="020B0604020202020204" pitchFamily="34" charset="0"/>
              </a:rPr>
              <a:t>http://wires.wiley.com/WileyCDA/WiresArticle/wisId-WNAN41.html</a:t>
            </a:r>
          </a:p>
        </p:txBody>
      </p:sp>
      <p:pic>
        <p:nvPicPr>
          <p:cNvPr id="9" name="Picture 8">
            <a:extLst>
              <a:ext uri="{FF2B5EF4-FFF2-40B4-BE49-F238E27FC236}">
                <a16:creationId xmlns:a16="http://schemas.microsoft.com/office/drawing/2014/main" id="{6A6CE21E-C9B2-421D-9B2E-3C03D5859498}"/>
              </a:ext>
            </a:extLst>
          </p:cNvPr>
          <p:cNvPicPr>
            <a:picLocks noChangeAspect="1" noChangeArrowheads="1"/>
          </p:cNvPicPr>
          <p:nvPr/>
        </p:nvPicPr>
        <p:blipFill>
          <a:blip r:embed="rId4"/>
          <a:srcRect/>
          <a:stretch>
            <a:fillRect/>
          </a:stretch>
        </p:blipFill>
        <p:spPr bwMode="auto">
          <a:xfrm>
            <a:off x="304069" y="1661502"/>
            <a:ext cx="5525753" cy="4061665"/>
          </a:xfrm>
          <a:prstGeom prst="rect">
            <a:avLst/>
          </a:prstGeom>
          <a:noFill/>
          <a:ln w="9525">
            <a:noFill/>
            <a:miter lim="800000"/>
            <a:headEnd/>
            <a:tailEnd/>
          </a:ln>
          <a:effectLst/>
        </p:spPr>
      </p:pic>
      <p:sp>
        <p:nvSpPr>
          <p:cNvPr id="2" name="Slide Number Placeholder 1">
            <a:extLst>
              <a:ext uri="{FF2B5EF4-FFF2-40B4-BE49-F238E27FC236}">
                <a16:creationId xmlns:a16="http://schemas.microsoft.com/office/drawing/2014/main" id="{3CBEF5FD-6CD2-7F7C-233F-13A15C37EB48}"/>
              </a:ext>
            </a:extLst>
          </p:cNvPr>
          <p:cNvSpPr>
            <a:spLocks noGrp="1"/>
          </p:cNvSpPr>
          <p:nvPr>
            <p:ph type="sldNum" sz="quarter" idx="12"/>
          </p:nvPr>
        </p:nvSpPr>
        <p:spPr/>
        <p:txBody>
          <a:bodyPr/>
          <a:lstStyle/>
          <a:p>
            <a:fld id="{C03D611F-4E0C-40CB-9095-27B95F4BE683}" type="slidenum">
              <a:rPr lang="en-US" b="1" smtClean="0"/>
              <a:t>9</a:t>
            </a:fld>
            <a:endParaRPr lang="en-US" b="1"/>
          </a:p>
        </p:txBody>
      </p:sp>
      <p:grpSp>
        <p:nvGrpSpPr>
          <p:cNvPr id="3" name="Group 2">
            <a:extLst>
              <a:ext uri="{FF2B5EF4-FFF2-40B4-BE49-F238E27FC236}">
                <a16:creationId xmlns:a16="http://schemas.microsoft.com/office/drawing/2014/main" id="{B2487E4B-3B4B-52D3-9F78-C879DFE6A341}"/>
              </a:ext>
            </a:extLst>
          </p:cNvPr>
          <p:cNvGrpSpPr/>
          <p:nvPr/>
        </p:nvGrpSpPr>
        <p:grpSpPr>
          <a:xfrm>
            <a:off x="-137290" y="603543"/>
            <a:ext cx="5720424" cy="545121"/>
            <a:chOff x="379423" y="277700"/>
            <a:chExt cx="4394548" cy="545121"/>
          </a:xfrm>
        </p:grpSpPr>
        <p:sp>
          <p:nvSpPr>
            <p:cNvPr id="7" name="Rectangle 6">
              <a:extLst>
                <a:ext uri="{FF2B5EF4-FFF2-40B4-BE49-F238E27FC236}">
                  <a16:creationId xmlns:a16="http://schemas.microsoft.com/office/drawing/2014/main" id="{A5AE306D-4615-DD83-2041-88727FAAF37C}"/>
                </a:ext>
              </a:extLst>
            </p:cNvPr>
            <p:cNvSpPr/>
            <p:nvPr/>
          </p:nvSpPr>
          <p:spPr>
            <a:xfrm>
              <a:off x="489989" y="277700"/>
              <a:ext cx="4173416" cy="54512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000" b="1" dirty="0"/>
            </a:p>
          </p:txBody>
        </p:sp>
        <p:sp>
          <p:nvSpPr>
            <p:cNvPr id="8" name="TextBox 7">
              <a:extLst>
                <a:ext uri="{FF2B5EF4-FFF2-40B4-BE49-F238E27FC236}">
                  <a16:creationId xmlns:a16="http://schemas.microsoft.com/office/drawing/2014/main" id="{7944518A-ADE3-6973-5807-F4A7FA906634}"/>
                </a:ext>
              </a:extLst>
            </p:cNvPr>
            <p:cNvSpPr txBox="1"/>
            <p:nvPr/>
          </p:nvSpPr>
          <p:spPr>
            <a:xfrm>
              <a:off x="379423" y="341979"/>
              <a:ext cx="4394548" cy="461665"/>
            </a:xfrm>
            <a:prstGeom prst="rect">
              <a:avLst/>
            </a:prstGeom>
            <a:noFill/>
          </p:spPr>
          <p:txBody>
            <a:bodyPr wrap="square">
              <a:spAutoFit/>
            </a:bodyPr>
            <a:lstStyle/>
            <a:p>
              <a:pPr marL="0" indent="0" algn="ctr">
                <a:buNone/>
              </a:pPr>
              <a:r>
                <a:rPr lang="en-US" sz="2400" b="1" dirty="0" err="1"/>
                <a:t>Tác</a:t>
              </a:r>
              <a:r>
                <a:rPr lang="en-US" sz="2400" b="1" dirty="0"/>
                <a:t> </a:t>
              </a:r>
              <a:r>
                <a:rPr lang="en-US" sz="2400" b="1" dirty="0" err="1"/>
                <a:t>hại</a:t>
              </a:r>
              <a:r>
                <a:rPr lang="en-US" sz="2400" b="1" dirty="0"/>
                <a:t> </a:t>
              </a:r>
              <a:r>
                <a:rPr lang="en-US" sz="2400" b="1" dirty="0" err="1"/>
                <a:t>của</a:t>
              </a:r>
              <a:r>
                <a:rPr lang="en-US" sz="2400" b="1" dirty="0"/>
                <a:t> </a:t>
              </a:r>
              <a:r>
                <a:rPr lang="en-US" sz="2400" b="1" dirty="0" err="1"/>
                <a:t>các</a:t>
              </a:r>
              <a:r>
                <a:rPr lang="en-US" sz="2400" b="1" dirty="0"/>
                <a:t> </a:t>
              </a:r>
              <a:r>
                <a:rPr lang="en-US" sz="2400" b="1" dirty="0" err="1"/>
                <a:t>chất</a:t>
              </a:r>
              <a:r>
                <a:rPr lang="en-US" sz="2400" b="1" dirty="0"/>
                <a:t> </a:t>
              </a:r>
              <a:r>
                <a:rPr lang="en-US" sz="2400" b="1" dirty="0" err="1"/>
                <a:t>ô</a:t>
              </a:r>
              <a:r>
                <a:rPr lang="en-US" sz="2400" b="1" dirty="0"/>
                <a:t> </a:t>
              </a:r>
              <a:r>
                <a:rPr lang="en-US" sz="2400" b="1" dirty="0" err="1"/>
                <a:t>nhiễm</a:t>
              </a:r>
              <a:r>
                <a:rPr lang="en-US" sz="2400" b="1" dirty="0"/>
                <a:t> </a:t>
              </a:r>
              <a:r>
                <a:rPr lang="en-US" sz="2400" b="1" dirty="0" err="1"/>
                <a:t>không</a:t>
              </a:r>
              <a:r>
                <a:rPr lang="en-US" sz="2400" b="1" dirty="0"/>
                <a:t> </a:t>
              </a:r>
              <a:r>
                <a:rPr lang="en-US" sz="2400" b="1" dirty="0" err="1"/>
                <a:t>khí</a:t>
              </a:r>
              <a:r>
                <a:rPr lang="en-US" sz="2400" b="1" dirty="0"/>
                <a:t> </a:t>
              </a:r>
              <a:endParaRPr lang="en-IE" sz="2400" b="1" dirty="0"/>
            </a:p>
          </p:txBody>
        </p:sp>
      </p:grpSp>
      <p:sp>
        <p:nvSpPr>
          <p:cNvPr id="10" name="TextBox 9">
            <a:extLst>
              <a:ext uri="{FF2B5EF4-FFF2-40B4-BE49-F238E27FC236}">
                <a16:creationId xmlns:a16="http://schemas.microsoft.com/office/drawing/2014/main" id="{8379ABB1-EFAD-BAE9-082D-E57AD2B2B1D4}"/>
              </a:ext>
            </a:extLst>
          </p:cNvPr>
          <p:cNvSpPr txBox="1"/>
          <p:nvPr/>
        </p:nvSpPr>
        <p:spPr>
          <a:xfrm>
            <a:off x="6704556" y="6032545"/>
            <a:ext cx="3651962" cy="369332"/>
          </a:xfrm>
          <a:prstGeom prst="rect">
            <a:avLst/>
          </a:prstGeom>
          <a:noFill/>
        </p:spPr>
        <p:txBody>
          <a:bodyPr wrap="none" rtlCol="0">
            <a:spAutoFit/>
          </a:bodyPr>
          <a:lstStyle/>
          <a:p>
            <a:r>
              <a:rPr lang="en-US" b="1" dirty="0" err="1"/>
              <a:t>Ả</a:t>
            </a:r>
            <a:r>
              <a:rPr lang="en-VN" b="1" dirty="0"/>
              <a:t>nh hưởng của bụi theo kích thước </a:t>
            </a:r>
          </a:p>
        </p:txBody>
      </p:sp>
      <p:sp>
        <p:nvSpPr>
          <p:cNvPr id="11" name="TextBox 10">
            <a:extLst>
              <a:ext uri="{FF2B5EF4-FFF2-40B4-BE49-F238E27FC236}">
                <a16:creationId xmlns:a16="http://schemas.microsoft.com/office/drawing/2014/main" id="{DC658824-B447-672A-2521-021CF2FFAF0F}"/>
              </a:ext>
            </a:extLst>
          </p:cNvPr>
          <p:cNvSpPr txBox="1"/>
          <p:nvPr/>
        </p:nvSpPr>
        <p:spPr>
          <a:xfrm>
            <a:off x="1482524" y="6032545"/>
            <a:ext cx="1996059" cy="369332"/>
          </a:xfrm>
          <a:prstGeom prst="rect">
            <a:avLst/>
          </a:prstGeom>
          <a:noFill/>
        </p:spPr>
        <p:txBody>
          <a:bodyPr wrap="none" rtlCol="0">
            <a:spAutoFit/>
          </a:bodyPr>
          <a:lstStyle/>
          <a:p>
            <a:r>
              <a:rPr lang="en-US" b="1" dirty="0" err="1"/>
              <a:t>Dải</a:t>
            </a:r>
            <a:r>
              <a:rPr lang="en-US" b="1" dirty="0"/>
              <a:t> k</a:t>
            </a:r>
            <a:r>
              <a:rPr lang="en-VN" b="1" dirty="0"/>
              <a:t>ích thước bụi </a:t>
            </a:r>
          </a:p>
        </p:txBody>
      </p:sp>
    </p:spTree>
    <p:extLst>
      <p:ext uri="{BB962C8B-B14F-4D97-AF65-F5344CB8AC3E}">
        <p14:creationId xmlns:p14="http://schemas.microsoft.com/office/powerpoint/2010/main" val="25055774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33C2588CEDB543806A478F29968F69" ma:contentTypeVersion="18" ma:contentTypeDescription="Create a new document." ma:contentTypeScope="" ma:versionID="2d99605873a07ab0e048df29341efc37">
  <xsd:schema xmlns:xsd="http://www.w3.org/2001/XMLSchema" xmlns:xs="http://www.w3.org/2001/XMLSchema" xmlns:p="http://schemas.microsoft.com/office/2006/metadata/properties" xmlns:ns3="91781773-cf10-4f2f-83f1-f92ceadca312" xmlns:ns4="caa1b16a-a8f8-4463-89e0-0b22ac182062" targetNamespace="http://schemas.microsoft.com/office/2006/metadata/properties" ma:root="true" ma:fieldsID="31311b57834fdfc6cdd668a4787cc9ea" ns3:_="" ns4:_="">
    <xsd:import namespace="91781773-cf10-4f2f-83f1-f92ceadca312"/>
    <xsd:import namespace="caa1b16a-a8f8-4463-89e0-0b22ac18206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Location" minOccurs="0"/>
                <xsd:element ref="ns3:_activity" minOccurs="0"/>
                <xsd:element ref="ns3:MediaServiceObjectDetectorVersions" minOccurs="0"/>
                <xsd:element ref="ns3:MediaServiceSearchProperties"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81773-cf10-4f2f-83f1-f92ceadca3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a1b16a-a8f8-4463-89e0-0b22ac18206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1781773-cf10-4f2f-83f1-f92ceadca312" xsi:nil="true"/>
  </documentManagement>
</p:properties>
</file>

<file path=customXml/itemProps1.xml><?xml version="1.0" encoding="utf-8"?>
<ds:datastoreItem xmlns:ds="http://schemas.openxmlformats.org/officeDocument/2006/customXml" ds:itemID="{935CFC25-C0C4-4986-9EDD-7CA3841EC4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781773-cf10-4f2f-83f1-f92ceadca312"/>
    <ds:schemaRef ds:uri="caa1b16a-a8f8-4463-89e0-0b22ac1820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B6DE5A-9934-471C-AD11-8229C863EF41}">
  <ds:schemaRefs>
    <ds:schemaRef ds:uri="http://schemas.microsoft.com/sharepoint/v3/contenttype/forms"/>
  </ds:schemaRefs>
</ds:datastoreItem>
</file>

<file path=customXml/itemProps3.xml><?xml version="1.0" encoding="utf-8"?>
<ds:datastoreItem xmlns:ds="http://schemas.openxmlformats.org/officeDocument/2006/customXml" ds:itemID="{AD19D5C1-171A-491A-B220-7EDB81A54D09}">
  <ds:schemaRefs>
    <ds:schemaRef ds:uri="http://schemas.microsoft.com/office/2006/metadata/properties"/>
    <ds:schemaRef ds:uri="91781773-cf10-4f2f-83f1-f92ceadca312"/>
    <ds:schemaRef ds:uri="http://www.w3.org/XML/1998/namespace"/>
    <ds:schemaRef ds:uri="caa1b16a-a8f8-4463-89e0-0b22ac182062"/>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3005</TotalTime>
  <Words>4168</Words>
  <Application>Microsoft Macintosh PowerPoint</Application>
  <PresentationFormat>Widescreen</PresentationFormat>
  <Paragraphs>485</Paragraphs>
  <Slides>55</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55</vt:i4>
      </vt:variant>
    </vt:vector>
  </HeadingPairs>
  <TitlesOfParts>
    <vt:vector size="69" baseType="lpstr">
      <vt:lpstr>SimSun</vt:lpstr>
      <vt:lpstr>Aptos</vt:lpstr>
      <vt:lpstr>Aptos Display</vt:lpstr>
      <vt:lpstr>Aptos Narrow</vt:lpstr>
      <vt:lpstr>Arial</vt:lpstr>
      <vt:lpstr>Arial (Body)</vt:lpstr>
      <vt:lpstr>Calibri</vt:lpstr>
      <vt:lpstr>Calibri Light</vt:lpstr>
      <vt:lpstr>Courier New</vt:lpstr>
      <vt:lpstr>Tahoma</vt:lpstr>
      <vt:lpstr>Times New Roman</vt:lpstr>
      <vt:lpstr>Ubuntu</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Đóng góp của các nguồn lên nồng độ bụi PM2.5 ở Hà Nội</vt:lpstr>
      <vt:lpstr>Đóng góp của các nguồn lên nồng độ bụi PM2.5 ở Hà Nội</vt:lpstr>
      <vt:lpstr>Đóng góp của các nguồn lên nồng độ bụi PM2.5 ở Hà Nội</vt:lpstr>
      <vt:lpstr>SO2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 hoạch quản lý CLMTKK quốc gia giai đoạn 2021-2025 (QĐ 1973)</vt:lpstr>
      <vt:lpstr>PowerPoint Presentation</vt:lpstr>
      <vt:lpstr>PowerPoint Presentation</vt:lpstr>
      <vt:lpstr>PowerPoint Presentation</vt:lpstr>
      <vt:lpstr>Các công cụ tạo dữ liệu chất lượng không khí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Tung Nguyen</dc:creator>
  <cp:lastModifiedBy>Nhung</cp:lastModifiedBy>
  <cp:revision>53</cp:revision>
  <cp:lastPrinted>2025-10-03T13:43:32Z</cp:lastPrinted>
  <dcterms:created xsi:type="dcterms:W3CDTF">2019-07-03T11:56:00Z</dcterms:created>
  <dcterms:modified xsi:type="dcterms:W3CDTF">2025-10-04T12:51:58Z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0x010100E933C2588CEDB543806A478F29968F69</vt:lpwstr>
  </property>
</Properties>
</file>